
<file path=[Content_Types].xml><?xml version="1.0" encoding="utf-8"?>
<Types xmlns="http://schemas.openxmlformats.org/package/2006/content-types">
  <Default Extension="wmf" ContentType="image/x-wmf"/>
  <Default Extension="rels" ContentType="application/vnd.openxmlformats-package.relationships+xml"/>
  <Default Extension="jpeg" ContentType="image/jpeg"/>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13.xml" ContentType="application/vnd.openxmlformats-officedocument.presentationml.slide+xml"/>
  <Override PartName="/ppt/slides/slide16.xml" ContentType="application/vnd.openxmlformats-officedocument.presentationml.slide+xml"/>
  <Override PartName="/ppt/slides/slide11.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3.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heme/themeOverride1.xml" ContentType="application/vnd.openxmlformats-officedocument.themeOverrid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handoutMasterIdLst>
    <p:handoutMasterId r:id="rId26"/>
  </p:handoutMasterIdLst>
  <p:sldIdLst>
    <p:sldId id="256" r:id="rId2"/>
    <p:sldId id="273" r:id="rId3"/>
    <p:sldId id="275" r:id="rId4"/>
    <p:sldId id="276" r:id="rId5"/>
    <p:sldId id="277" r:id="rId6"/>
    <p:sldId id="278" r:id="rId7"/>
    <p:sldId id="274" r:id="rId8"/>
    <p:sldId id="271" r:id="rId9"/>
    <p:sldId id="272"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55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E3BCAE9-BFAF-4288-8411-99B228C8C950}" type="datetimeFigureOut">
              <a:rPr lang="en-US" smtClean="0"/>
              <a:pPr/>
              <a:t>6/29/2010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AB5752E-578D-4F00-8F7E-EC20F00DED3B}"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A18EB47C-E8DF-4CC2-9CAF-0C3302DF7BFC}" type="datetimeFigureOut">
              <a:rPr lang="en-US"/>
              <a:pPr>
                <a:defRPr/>
              </a:pPr>
              <a:t>6/29/2010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8A88DFB9-22C1-41FC-B1C7-02A5912F198C}"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91440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9"/>
          <p:cNvSpPr/>
          <p:nvPr/>
        </p:nvSpPr>
        <p:spPr>
          <a:xfrm>
            <a:off x="-9525" y="6053138"/>
            <a:ext cx="2249488"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10"/>
          <p:cNvSpPr/>
          <p:nvPr/>
        </p:nvSpPr>
        <p:spPr>
          <a:xfrm>
            <a:off x="2359025" y="6043613"/>
            <a:ext cx="6784975"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lang="en-US" smtClean="0"/>
              <a:t>Click to edit Master title style</a:t>
            </a:r>
            <a:endParaRPr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7" name="Date Placeholder 27"/>
          <p:cNvSpPr>
            <a:spLocks noGrp="1"/>
          </p:cNvSpPr>
          <p:nvPr>
            <p:ph type="dt" sz="half" idx="10"/>
          </p:nvPr>
        </p:nvSpPr>
        <p:spPr>
          <a:xfrm>
            <a:off x="76200" y="6069013"/>
            <a:ext cx="2057400" cy="685800"/>
          </a:xfrm>
        </p:spPr>
        <p:txBody>
          <a:bodyPr>
            <a:noAutofit/>
          </a:bodyPr>
          <a:lstStyle>
            <a:lvl1pPr algn="ctr">
              <a:defRPr sz="2000" smtClean="0">
                <a:solidFill>
                  <a:srgbClr val="FFFFFF"/>
                </a:solidFill>
              </a:defRPr>
            </a:lvl1pPr>
          </a:lstStyle>
          <a:p>
            <a:pPr>
              <a:defRPr/>
            </a:pPr>
            <a:r>
              <a:rPr lang="en-US" smtClean="0"/>
              <a:t>7/1/2010</a:t>
            </a:r>
            <a:endParaRPr lang="en-US"/>
          </a:p>
        </p:txBody>
      </p:sp>
      <p:sp>
        <p:nvSpPr>
          <p:cNvPr id="10" name="Footer Placeholder 16"/>
          <p:cNvSpPr>
            <a:spLocks noGrp="1"/>
          </p:cNvSpPr>
          <p:nvPr>
            <p:ph type="ftr" sz="quarter" idx="11"/>
          </p:nvPr>
        </p:nvSpPr>
        <p:spPr>
          <a:xfrm>
            <a:off x="2085975" y="236538"/>
            <a:ext cx="5867400" cy="365125"/>
          </a:xfrm>
        </p:spPr>
        <p:txBody>
          <a:bodyPr/>
          <a:lstStyle>
            <a:lvl1pPr algn="r">
              <a:defRPr>
                <a:solidFill>
                  <a:schemeClr val="tx2"/>
                </a:solidFill>
              </a:defRPr>
            </a:lvl1pPr>
          </a:lstStyle>
          <a:p>
            <a:pPr>
              <a:defRPr/>
            </a:pPr>
            <a:endParaRPr lang="en-US"/>
          </a:p>
        </p:txBody>
      </p:sp>
      <p:sp>
        <p:nvSpPr>
          <p:cNvPr id="11" name="Slide Number Placeholder 28"/>
          <p:cNvSpPr>
            <a:spLocks noGrp="1"/>
          </p:cNvSpPr>
          <p:nvPr>
            <p:ph type="sldNum" sz="quarter" idx="12"/>
          </p:nvPr>
        </p:nvSpPr>
        <p:spPr>
          <a:xfrm>
            <a:off x="8001000" y="228600"/>
            <a:ext cx="838200" cy="381000"/>
          </a:xfrm>
        </p:spPr>
        <p:txBody>
          <a:bodyPr/>
          <a:lstStyle>
            <a:lvl1pPr>
              <a:defRPr smtClean="0">
                <a:solidFill>
                  <a:schemeClr val="tx2"/>
                </a:solidFill>
              </a:defRPr>
            </a:lvl1pPr>
          </a:lstStyle>
          <a:p>
            <a:pPr>
              <a:defRPr/>
            </a:pPr>
            <a:fld id="{A2170780-E439-449C-BC56-D507C2D8AAA8}"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7/1/2010</a:t>
            </a: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519A5FDD-CB03-4378-9FE0-28B1205010C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6"/>
          <p:cNvSpPr/>
          <p:nvPr/>
        </p:nvSpPr>
        <p:spPr bwMode="white">
          <a:xfrm>
            <a:off x="6096000" y="0"/>
            <a:ext cx="320675"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Vertical Title 1"/>
          <p:cNvSpPr>
            <a:spLocks noGrp="1"/>
          </p:cNvSpPr>
          <p:nvPr>
            <p:ph type="title" orient="vert"/>
          </p:nvPr>
        </p:nvSpPr>
        <p:spPr>
          <a:xfrm>
            <a:off x="6553200" y="609600"/>
            <a:ext cx="2057400" cy="55165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a:xfrm>
            <a:off x="6553200" y="6248400"/>
            <a:ext cx="2209800" cy="365125"/>
          </a:xfrm>
        </p:spPr>
        <p:txBody>
          <a:bodyPr/>
          <a:lstStyle>
            <a:lvl1pPr>
              <a:defRPr/>
            </a:lvl1pPr>
          </a:lstStyle>
          <a:p>
            <a:pPr>
              <a:defRPr/>
            </a:pPr>
            <a:r>
              <a:rPr lang="en-US" smtClean="0"/>
              <a:t>7/1/2010</a:t>
            </a:r>
            <a:endParaRPr lang="en-US"/>
          </a:p>
        </p:txBody>
      </p:sp>
      <p:sp>
        <p:nvSpPr>
          <p:cNvPr id="8" name="Footer Placeholder 4"/>
          <p:cNvSpPr>
            <a:spLocks noGrp="1"/>
          </p:cNvSpPr>
          <p:nvPr>
            <p:ph type="ftr" sz="quarter" idx="11"/>
          </p:nvPr>
        </p:nvSpPr>
        <p:spPr>
          <a:xfrm>
            <a:off x="457200" y="6248400"/>
            <a:ext cx="5573713" cy="365125"/>
          </a:xfrm>
        </p:spPr>
        <p:txBody>
          <a:bodyPr/>
          <a:lstStyle>
            <a:lvl1pPr>
              <a:defRPr/>
            </a:lvl1pPr>
          </a:lstStyle>
          <a:p>
            <a:pPr>
              <a:defRPr/>
            </a:pPr>
            <a:endParaRPr lang="en-US"/>
          </a:p>
        </p:txBody>
      </p:sp>
      <p:sp>
        <p:nvSpPr>
          <p:cNvPr id="9" name="Slide Number Placeholder 5"/>
          <p:cNvSpPr>
            <a:spLocks noGrp="1"/>
          </p:cNvSpPr>
          <p:nvPr>
            <p:ph type="sldNum" sz="quarter" idx="12"/>
          </p:nvPr>
        </p:nvSpPr>
        <p:spPr>
          <a:xfrm rot="5400000">
            <a:off x="5989638" y="144462"/>
            <a:ext cx="533400" cy="244475"/>
          </a:xfrm>
        </p:spPr>
        <p:txBody>
          <a:bodyPr/>
          <a:lstStyle>
            <a:lvl1pPr>
              <a:defRPr/>
            </a:lvl1pPr>
          </a:lstStyle>
          <a:p>
            <a:pPr>
              <a:defRPr/>
            </a:pPr>
            <a:fld id="{B4D5663B-726D-4135-AD66-400F05BC0274}"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lang="en-US" smtClean="0"/>
              <a:t>Click to edit Master title style</a:t>
            </a:r>
            <a:endParaRPr lang="en-US"/>
          </a:p>
        </p:txBody>
      </p:sp>
      <p:sp>
        <p:nvSpPr>
          <p:cNvPr id="8" name="Content Placeholder 7"/>
          <p:cNvSpPr>
            <a:spLocks noGrp="1"/>
          </p:cNvSpPr>
          <p:nvPr>
            <p:ph sz="quarter" idx="1"/>
          </p:nvPr>
        </p:nvSpPr>
        <p:spPr>
          <a:xfrm>
            <a:off x="612648" y="1600200"/>
            <a:ext cx="81534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r>
              <a:rPr lang="en-US" smtClean="0"/>
              <a:t>7/1/2010</a:t>
            </a: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E4FB2DC-06AC-417E-9DA9-105D48E35429}"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Text Placeholder 2"/>
          <p:cNvSpPr>
            <a:spLocks noGrp="1"/>
          </p:cNvSpPr>
          <p:nvPr>
            <p:ph type="body" idx="1"/>
          </p:nvPr>
        </p:nvSpPr>
        <p:spPr>
          <a:xfrm>
            <a:off x="1371600" y="2743200"/>
            <a:ext cx="7123113"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lang="en-US" smtClean="0"/>
              <a:t>Click to edit Master title style</a:t>
            </a:r>
            <a:endParaRPr lang="en-US"/>
          </a:p>
        </p:txBody>
      </p:sp>
      <p:sp>
        <p:nvSpPr>
          <p:cNvPr id="7" name="Date Placeholder 11"/>
          <p:cNvSpPr>
            <a:spLocks noGrp="1"/>
          </p:cNvSpPr>
          <p:nvPr>
            <p:ph type="dt" sz="half" idx="10"/>
          </p:nvPr>
        </p:nvSpPr>
        <p:spPr/>
        <p:txBody>
          <a:bodyPr/>
          <a:lstStyle>
            <a:lvl1pPr>
              <a:defRPr/>
            </a:lvl1pPr>
          </a:lstStyle>
          <a:p>
            <a:pPr>
              <a:defRPr/>
            </a:pPr>
            <a:r>
              <a:rPr lang="en-US" smtClean="0"/>
              <a:t>7/1/2010</a:t>
            </a:r>
            <a:endParaRPr lang="en-US"/>
          </a:p>
        </p:txBody>
      </p:sp>
      <p:sp>
        <p:nvSpPr>
          <p:cNvPr id="8" name="Slide Number Placeholder 12"/>
          <p:cNvSpPr>
            <a:spLocks noGrp="1"/>
          </p:cNvSpPr>
          <p:nvPr>
            <p:ph type="sldNum" sz="quarter" idx="11"/>
          </p:nvPr>
        </p:nvSpPr>
        <p:spPr>
          <a:xfrm>
            <a:off x="0" y="1752600"/>
            <a:ext cx="1295400" cy="701675"/>
          </a:xfrm>
        </p:spPr>
        <p:txBody>
          <a:bodyPr>
            <a:noAutofit/>
          </a:bodyPr>
          <a:lstStyle>
            <a:lvl1pPr>
              <a:defRPr sz="2400" smtClean="0">
                <a:solidFill>
                  <a:srgbClr val="FFFFFF"/>
                </a:solidFill>
              </a:defRPr>
            </a:lvl1pPr>
          </a:lstStyle>
          <a:p>
            <a:pPr>
              <a:defRPr/>
            </a:pPr>
            <a:fld id="{5FFB8ED1-0398-45BD-8690-06328CDB5742}" type="slidenum">
              <a:rPr lang="en-US"/>
              <a:pPr>
                <a:defRPr/>
              </a:pPr>
              <a:t>‹#›</a:t>
            </a:fld>
            <a:endParaRPr lang="en-US"/>
          </a:p>
        </p:txBody>
      </p:sp>
      <p:sp>
        <p:nvSpPr>
          <p:cNvPr id="9" name="Footer Placeholder 13"/>
          <p:cNvSpPr>
            <a:spLocks noGrp="1"/>
          </p:cNvSpPr>
          <p:nvPr>
            <p:ph type="ftr" sz="quarter" idx="12"/>
          </p:nvPr>
        </p:nvSpPr>
        <p:spPr/>
        <p:txBody>
          <a:bodyPr/>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609600"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844901" y="1589567"/>
            <a:ext cx="38862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7"/>
          <p:cNvSpPr>
            <a:spLocks noGrp="1"/>
          </p:cNvSpPr>
          <p:nvPr>
            <p:ph type="dt" sz="half" idx="10"/>
          </p:nvPr>
        </p:nvSpPr>
        <p:spPr/>
        <p:txBody>
          <a:bodyPr rtlCol="0"/>
          <a:lstStyle>
            <a:lvl1pPr>
              <a:defRPr/>
            </a:lvl1pPr>
          </a:lstStyle>
          <a:p>
            <a:pPr>
              <a:defRPr/>
            </a:pPr>
            <a:r>
              <a:rPr lang="en-US" smtClean="0"/>
              <a:t>7/1/2010</a:t>
            </a:r>
            <a:endParaRPr lang="en-US"/>
          </a:p>
        </p:txBody>
      </p:sp>
      <p:sp>
        <p:nvSpPr>
          <p:cNvPr id="6" name="Slide Number Placeholder 9"/>
          <p:cNvSpPr>
            <a:spLocks noGrp="1"/>
          </p:cNvSpPr>
          <p:nvPr>
            <p:ph type="sldNum" sz="quarter" idx="11"/>
          </p:nvPr>
        </p:nvSpPr>
        <p:spPr/>
        <p:txBody>
          <a:bodyPr rtlCol="0"/>
          <a:lstStyle>
            <a:lvl1pPr>
              <a:defRPr/>
            </a:lvl1pPr>
          </a:lstStyle>
          <a:p>
            <a:pPr>
              <a:defRPr/>
            </a:pPr>
            <a:fld id="{ECCD160B-CDED-4A5C-B1DB-E681014BACF9}" type="slidenum">
              <a:rPr lang="en-US"/>
              <a:pPr>
                <a:defRPr/>
              </a:pPr>
              <a:t>‹#›</a:t>
            </a:fld>
            <a:endParaRPr lang="en-US"/>
          </a:p>
        </p:txBody>
      </p:sp>
      <p:sp>
        <p:nvSpPr>
          <p:cNvPr id="7" name="Footer Placeholder 11"/>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lstStyle>
            <a:lvl1pPr>
              <a:defRPr/>
            </a:lvl1pPr>
          </a:lstStyle>
          <a:p>
            <a:r>
              <a:rPr lang="en-US" smtClean="0"/>
              <a:t>Click to edit Master title style</a:t>
            </a:r>
            <a:endParaRPr lang="en-US"/>
          </a:p>
        </p:txBody>
      </p:sp>
      <p:sp>
        <p:nvSpPr>
          <p:cNvPr id="11" name="Content Placeholder 10"/>
          <p:cNvSpPr>
            <a:spLocks noGrp="1"/>
          </p:cNvSpPr>
          <p:nvPr>
            <p:ph sz="quarter" idx="2"/>
          </p:nvPr>
        </p:nvSpPr>
        <p:spPr>
          <a:xfrm>
            <a:off x="609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800600" y="2438400"/>
            <a:ext cx="3886200" cy="3581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a:r>
              <a:rPr lang="en-US" smtClean="0"/>
              <a:t>Click to edit Master text styles</a:t>
            </a:r>
          </a:p>
        </p:txBody>
      </p:sp>
      <p:sp>
        <p:nvSpPr>
          <p:cNvPr id="7" name="Date Placeholder 9"/>
          <p:cNvSpPr>
            <a:spLocks noGrp="1"/>
          </p:cNvSpPr>
          <p:nvPr>
            <p:ph type="dt" sz="half" idx="10"/>
          </p:nvPr>
        </p:nvSpPr>
        <p:spPr/>
        <p:txBody>
          <a:bodyPr rtlCol="0"/>
          <a:lstStyle>
            <a:lvl1pPr>
              <a:defRPr/>
            </a:lvl1pPr>
          </a:lstStyle>
          <a:p>
            <a:pPr>
              <a:defRPr/>
            </a:pPr>
            <a:r>
              <a:rPr lang="en-US" smtClean="0"/>
              <a:t>7/1/2010</a:t>
            </a:r>
            <a:endParaRPr lang="en-US"/>
          </a:p>
        </p:txBody>
      </p:sp>
      <p:sp>
        <p:nvSpPr>
          <p:cNvPr id="8" name="Slide Number Placeholder 11"/>
          <p:cNvSpPr>
            <a:spLocks noGrp="1"/>
          </p:cNvSpPr>
          <p:nvPr>
            <p:ph type="sldNum" sz="quarter" idx="11"/>
          </p:nvPr>
        </p:nvSpPr>
        <p:spPr/>
        <p:txBody>
          <a:bodyPr rtlCol="0"/>
          <a:lstStyle>
            <a:lvl1pPr>
              <a:defRPr/>
            </a:lvl1pPr>
          </a:lstStyle>
          <a:p>
            <a:pPr>
              <a:defRPr/>
            </a:pPr>
            <a:fld id="{BC965CF7-0C64-4932-A13F-53BD926C96F0}" type="slidenum">
              <a:rPr lang="en-US"/>
              <a:pPr>
                <a:defRPr/>
              </a:pPr>
              <a:t>‹#›</a:t>
            </a:fld>
            <a:endParaRPr lang="en-US"/>
          </a:p>
        </p:txBody>
      </p:sp>
      <p:sp>
        <p:nvSpPr>
          <p:cNvPr id="9" name="Footer Placeholder 13"/>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r>
              <a:rPr lang="en-US" smtClean="0"/>
              <a:t>7/1/2010</a:t>
            </a:r>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628631FF-DAFB-4EE9-BC85-C3202A4564A7}"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r>
              <a:rPr lang="en-US" smtClean="0"/>
              <a:t>7/1/2010</a:t>
            </a: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smtClean="0">
                <a:solidFill>
                  <a:schemeClr val="tx2"/>
                </a:solidFill>
              </a:defRPr>
            </a:lvl1pPr>
          </a:lstStyle>
          <a:p>
            <a:pPr>
              <a:defRPr/>
            </a:pPr>
            <a:fld id="{72D4C864-D12B-4FF6-9433-090475405E8B}"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lstStyle>
            <a:lvl1pPr algn="l">
              <a:buNone/>
              <a:defRPr sz="4400" b="0"/>
            </a:lvl1pPr>
          </a:lstStyle>
          <a:p>
            <a:r>
              <a:rPr lang="en-US" smtClean="0"/>
              <a:t>Click to edit Master title style</a:t>
            </a:r>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r>
              <a:rPr lang="en-US" smtClean="0"/>
              <a:t>7/1/2010</a:t>
            </a: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42467BAF-41A7-4D2F-B755-3CAA2AF6DC59}"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9525" y="4572000"/>
            <a:ext cx="91440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8"/>
          <p:cNvSpPr/>
          <p:nvPr/>
        </p:nvSpPr>
        <p:spPr>
          <a:xfrm>
            <a:off x="-9525" y="4664075"/>
            <a:ext cx="1463675"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9"/>
          <p:cNvSpPr/>
          <p:nvPr/>
        </p:nvSpPr>
        <p:spPr>
          <a:xfrm>
            <a:off x="1544638" y="4654550"/>
            <a:ext cx="7599362"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10"/>
          <p:cNvSpPr/>
          <p:nvPr/>
        </p:nvSpPr>
        <p:spPr bwMode="white">
          <a:xfrm>
            <a:off x="1447800" y="0"/>
            <a:ext cx="100013"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2" name="Title 1"/>
          <p:cNvSpPr>
            <a:spLocks noGrp="1"/>
          </p:cNvSpPr>
          <p:nvPr>
            <p:ph type="title"/>
          </p:nvPr>
        </p:nvSpPr>
        <p:spPr>
          <a:xfrm>
            <a:off x="1600200" y="4648200"/>
            <a:ext cx="7315200" cy="685800"/>
          </a:xfrm>
        </p:spPr>
        <p:txBody>
          <a:bodyPr/>
          <a:lstStyle>
            <a:lvl1pPr algn="l">
              <a:buNone/>
              <a:defRPr sz="2800" b="0">
                <a:solidFill>
                  <a:srgbClr val="FFFFFF"/>
                </a:solidFill>
              </a:defRPr>
            </a:lvl1pPr>
          </a:lstStyle>
          <a:p>
            <a:r>
              <a:rPr lang="en-US" smtClean="0"/>
              <a:t>Click to edit Master title style</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11"/>
          <p:cNvSpPr>
            <a:spLocks noGrp="1"/>
          </p:cNvSpPr>
          <p:nvPr>
            <p:ph type="dt" sz="half" idx="10"/>
          </p:nvPr>
        </p:nvSpPr>
        <p:spPr>
          <a:xfrm>
            <a:off x="6248400" y="6248400"/>
            <a:ext cx="2667000" cy="365125"/>
          </a:xfrm>
        </p:spPr>
        <p:txBody>
          <a:bodyPr rtlCol="0"/>
          <a:lstStyle>
            <a:lvl1pPr>
              <a:defRPr/>
            </a:lvl1pPr>
          </a:lstStyle>
          <a:p>
            <a:pPr>
              <a:defRPr/>
            </a:pPr>
            <a:r>
              <a:rPr lang="en-US" smtClean="0"/>
              <a:t>7/1/2010</a:t>
            </a:r>
            <a:endParaRPr lang="en-US"/>
          </a:p>
        </p:txBody>
      </p:sp>
      <p:sp>
        <p:nvSpPr>
          <p:cNvPr id="10" name="Slide Number Placeholder 12"/>
          <p:cNvSpPr>
            <a:spLocks noGrp="1"/>
          </p:cNvSpPr>
          <p:nvPr>
            <p:ph type="sldNum" sz="quarter" idx="11"/>
          </p:nvPr>
        </p:nvSpPr>
        <p:spPr>
          <a:xfrm>
            <a:off x="0" y="4667250"/>
            <a:ext cx="1447800" cy="663575"/>
          </a:xfrm>
        </p:spPr>
        <p:txBody>
          <a:bodyPr rtlCol="0"/>
          <a:lstStyle>
            <a:lvl1pPr>
              <a:defRPr sz="2800" smtClean="0"/>
            </a:lvl1pPr>
          </a:lstStyle>
          <a:p>
            <a:pPr>
              <a:defRPr/>
            </a:pPr>
            <a:fld id="{BEC4A5C0-D188-4D49-ACC6-E537A7389545}" type="slidenum">
              <a:rPr lang="en-US"/>
              <a:pPr>
                <a:defRPr/>
              </a:pPr>
              <a:t>‹#›</a:t>
            </a:fld>
            <a:endParaRPr lang="en-US"/>
          </a:p>
        </p:txBody>
      </p:sp>
      <p:sp>
        <p:nvSpPr>
          <p:cNvPr id="11" name="Footer Placeholder 13"/>
          <p:cNvSpPr>
            <a:spLocks noGrp="1"/>
          </p:cNvSpPr>
          <p:nvPr>
            <p:ph type="ftr" sz="quarter" idx="12"/>
          </p:nvPr>
        </p:nvSpPr>
        <p:spPr>
          <a:xfrm>
            <a:off x="1600200" y="6248400"/>
            <a:ext cx="4572000" cy="365125"/>
          </a:xfrm>
        </p:spPr>
        <p:txBody>
          <a:bodyPr rtlCol="0"/>
          <a:lstStyle>
            <a:lvl1pPr>
              <a:defRPr/>
            </a:lvl1pPr>
          </a:lstStyle>
          <a:p>
            <a:pPr>
              <a:defRPr/>
            </a:pPr>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09600" y="228600"/>
            <a:ext cx="8153400" cy="990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12"/>
          <p:cNvSpPr>
            <a:spLocks noGrp="1"/>
          </p:cNvSpPr>
          <p:nvPr>
            <p:ph type="body" idx="1"/>
          </p:nvPr>
        </p:nvSpPr>
        <p:spPr bwMode="auto">
          <a:xfrm>
            <a:off x="612775" y="1600200"/>
            <a:ext cx="8153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fontAlgn="auto" latinLnBrk="0" hangingPunct="1">
              <a:spcBef>
                <a:spcPts val="0"/>
              </a:spcBef>
              <a:spcAft>
                <a:spcPts val="0"/>
              </a:spcAft>
              <a:defRPr kumimoji="0" sz="1400" smtClean="0">
                <a:solidFill>
                  <a:schemeClr val="tx2"/>
                </a:solidFill>
                <a:latin typeface="+mn-lt"/>
              </a:defRPr>
            </a:lvl1pPr>
          </a:lstStyle>
          <a:p>
            <a:pPr>
              <a:defRPr/>
            </a:pPr>
            <a:r>
              <a:rPr lang="en-US" smtClean="0"/>
              <a:t>7/1/2010</a:t>
            </a:r>
            <a:endParaRPr lang="en-US"/>
          </a:p>
        </p:txBody>
      </p:sp>
      <p:sp>
        <p:nvSpPr>
          <p:cNvPr id="3" name="Footer Placeholder 2"/>
          <p:cNvSpPr>
            <a:spLocks noGrp="1"/>
          </p:cNvSpPr>
          <p:nvPr>
            <p:ph type="ftr" sz="quarter" idx="3"/>
          </p:nvPr>
        </p:nvSpPr>
        <p:spPr>
          <a:xfrm>
            <a:off x="609600" y="6248400"/>
            <a:ext cx="5421313" cy="365125"/>
          </a:xfrm>
          <a:prstGeom prst="rect">
            <a:avLst/>
          </a:prstGeom>
        </p:spPr>
        <p:txBody>
          <a:bodyPr vert="horz" anchor="ctr"/>
          <a:lstStyle>
            <a:lvl1pPr algn="r" eaLnBrk="1" fontAlgn="auto" latinLnBrk="0" hangingPunct="1">
              <a:spcBef>
                <a:spcPts val="0"/>
              </a:spcBef>
              <a:spcAft>
                <a:spcPts val="0"/>
              </a:spcAft>
              <a:defRPr kumimoji="0" sz="1400">
                <a:solidFill>
                  <a:schemeClr val="tx2"/>
                </a:solidFill>
                <a:latin typeface="+mn-lt"/>
              </a:defRPr>
            </a:lvl1pPr>
          </a:lstStyle>
          <a:p>
            <a:pPr>
              <a:defRPr/>
            </a:pPr>
            <a:endParaRPr lang="en-US"/>
          </a:p>
        </p:txBody>
      </p:sp>
      <p:sp>
        <p:nvSpPr>
          <p:cNvPr id="7" name="Rectangle 6"/>
          <p:cNvSpPr/>
          <p:nvPr/>
        </p:nvSpPr>
        <p:spPr bwMode="white">
          <a:xfrm>
            <a:off x="0" y="1235075"/>
            <a:ext cx="9144000" cy="31908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0" y="1279525"/>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Rectangle 8"/>
          <p:cNvSpPr/>
          <p:nvPr/>
        </p:nvSpPr>
        <p:spPr>
          <a:xfrm>
            <a:off x="590550" y="1279525"/>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3" name="Slide Number Placeholder 22"/>
          <p:cNvSpPr>
            <a:spLocks noGrp="1"/>
          </p:cNvSpPr>
          <p:nvPr>
            <p:ph type="sldNum" sz="quarter" idx="4"/>
          </p:nvPr>
        </p:nvSpPr>
        <p:spPr>
          <a:xfrm>
            <a:off x="0" y="1271588"/>
            <a:ext cx="533400" cy="244475"/>
          </a:xfrm>
          <a:prstGeom prst="rect">
            <a:avLst/>
          </a:prstGeom>
        </p:spPr>
        <p:txBody>
          <a:bodyPr vert="horz" anchor="ctr" anchorCtr="0">
            <a:normAutofit/>
          </a:bodyPr>
          <a:lstStyle>
            <a:lvl1pPr algn="ctr" eaLnBrk="1" fontAlgn="auto" latinLnBrk="0" hangingPunct="1">
              <a:spcBef>
                <a:spcPts val="0"/>
              </a:spcBef>
              <a:spcAft>
                <a:spcPts val="0"/>
              </a:spcAft>
              <a:defRPr kumimoji="0" sz="1400" b="1" smtClean="0">
                <a:solidFill>
                  <a:srgbClr val="FFFFFF"/>
                </a:solidFill>
                <a:latin typeface="+mn-lt"/>
              </a:defRPr>
            </a:lvl1pPr>
          </a:lstStyle>
          <a:p>
            <a:pPr>
              <a:defRPr/>
            </a:pPr>
            <a:fld id="{53F431E5-E07A-4D22-9903-B77A622BC38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68" r:id="rId2"/>
    <p:sldLayoutId id="2147483673" r:id="rId3"/>
    <p:sldLayoutId id="2147483674" r:id="rId4"/>
    <p:sldLayoutId id="2147483675" r:id="rId5"/>
    <p:sldLayoutId id="2147483669" r:id="rId6"/>
    <p:sldLayoutId id="2147483676" r:id="rId7"/>
    <p:sldLayoutId id="2147483670" r:id="rId8"/>
    <p:sldLayoutId id="2147483677" r:id="rId9"/>
    <p:sldLayoutId id="2147483671" r:id="rId10"/>
    <p:sldLayoutId id="2147483678" r:id="rId11"/>
  </p:sldLayoutIdLst>
  <p:hf hdr="0" ftr="0"/>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Tw Cen MT" pitchFamily="34" charset="0"/>
        </a:defRPr>
      </a:lvl2pPr>
      <a:lvl3pPr algn="l" rtl="0" fontAlgn="base">
        <a:spcBef>
          <a:spcPct val="0"/>
        </a:spcBef>
        <a:spcAft>
          <a:spcPct val="0"/>
        </a:spcAft>
        <a:defRPr sz="4400">
          <a:solidFill>
            <a:schemeClr val="tx2"/>
          </a:solidFill>
          <a:latin typeface="Tw Cen MT" pitchFamily="34" charset="0"/>
        </a:defRPr>
      </a:lvl3pPr>
      <a:lvl4pPr algn="l" rtl="0" fontAlgn="base">
        <a:spcBef>
          <a:spcPct val="0"/>
        </a:spcBef>
        <a:spcAft>
          <a:spcPct val="0"/>
        </a:spcAft>
        <a:defRPr sz="4400">
          <a:solidFill>
            <a:schemeClr val="tx2"/>
          </a:solidFill>
          <a:latin typeface="Tw Cen MT" pitchFamily="34" charset="0"/>
        </a:defRPr>
      </a:lvl4pPr>
      <a:lvl5pPr algn="l" rtl="0" fontAlgn="base">
        <a:spcBef>
          <a:spcPct val="0"/>
        </a:spcBef>
        <a:spcAft>
          <a:spcPct val="0"/>
        </a:spcAft>
        <a:defRPr sz="4400">
          <a:solidFill>
            <a:schemeClr val="tx2"/>
          </a:solidFill>
          <a:latin typeface="Tw Cen MT" pitchFamily="34" charset="0"/>
        </a:defRPr>
      </a:lvl5pPr>
      <a:lvl6pPr marL="457200" algn="l" rtl="0" fontAlgn="base">
        <a:spcBef>
          <a:spcPct val="0"/>
        </a:spcBef>
        <a:spcAft>
          <a:spcPct val="0"/>
        </a:spcAft>
        <a:defRPr sz="4400">
          <a:solidFill>
            <a:schemeClr val="tx2"/>
          </a:solidFill>
          <a:latin typeface="Tw Cen MT" pitchFamily="34" charset="0"/>
        </a:defRPr>
      </a:lvl6pPr>
      <a:lvl7pPr marL="914400" algn="l" rtl="0" fontAlgn="base">
        <a:spcBef>
          <a:spcPct val="0"/>
        </a:spcBef>
        <a:spcAft>
          <a:spcPct val="0"/>
        </a:spcAft>
        <a:defRPr sz="4400">
          <a:solidFill>
            <a:schemeClr val="tx2"/>
          </a:solidFill>
          <a:latin typeface="Tw Cen MT" pitchFamily="34" charset="0"/>
        </a:defRPr>
      </a:lvl7pPr>
      <a:lvl8pPr marL="1371600" algn="l" rtl="0" fontAlgn="base">
        <a:spcBef>
          <a:spcPct val="0"/>
        </a:spcBef>
        <a:spcAft>
          <a:spcPct val="0"/>
        </a:spcAft>
        <a:defRPr sz="4400">
          <a:solidFill>
            <a:schemeClr val="tx2"/>
          </a:solidFill>
          <a:latin typeface="Tw Cen MT" pitchFamily="34" charset="0"/>
        </a:defRPr>
      </a:lvl8pPr>
      <a:lvl9pPr marL="1828800" algn="l" rtl="0" fontAlgn="base">
        <a:spcBef>
          <a:spcPct val="0"/>
        </a:spcBef>
        <a:spcAft>
          <a:spcPct val="0"/>
        </a:spcAft>
        <a:defRPr sz="4400">
          <a:solidFill>
            <a:schemeClr val="tx2"/>
          </a:solidFill>
          <a:latin typeface="Tw Cen MT" pitchFamily="34" charset="0"/>
        </a:defRPr>
      </a:lvl9pPr>
    </p:titleStyle>
    <p:bodyStyle>
      <a:lvl1pPr marL="319088" indent="-319088" algn="l" rtl="0" fontAlgn="base">
        <a:spcBef>
          <a:spcPts val="700"/>
        </a:spcBef>
        <a:spcAft>
          <a:spcPct val="0"/>
        </a:spcAft>
        <a:buClr>
          <a:schemeClr val="accent2"/>
        </a:buClr>
        <a:buSzPct val="60000"/>
        <a:buFont typeface="Wingdings" pitchFamily="2" charset="2"/>
        <a:buChar char=""/>
        <a:defRPr sz="2900" kern="1200">
          <a:solidFill>
            <a:schemeClr val="tx1"/>
          </a:solidFill>
          <a:latin typeface="+mn-lt"/>
          <a:ea typeface="+mn-ea"/>
          <a:cs typeface="+mn-cs"/>
        </a:defRPr>
      </a:lvl1pPr>
      <a:lvl2pPr marL="639763" indent="-273050" algn="l" rtl="0" fontAlgn="base">
        <a:spcBef>
          <a:spcPts val="550"/>
        </a:spcBef>
        <a:spcAft>
          <a:spcPct val="0"/>
        </a:spcAft>
        <a:buClr>
          <a:schemeClr val="accent1"/>
        </a:buClr>
        <a:buSzPct val="70000"/>
        <a:buFont typeface="Wingdings 2" pitchFamily="18" charset="2"/>
        <a:buChar char=""/>
        <a:defRPr sz="2600" kern="1200">
          <a:solidFill>
            <a:schemeClr val="tx1"/>
          </a:solidFill>
          <a:latin typeface="+mn-lt"/>
          <a:ea typeface="+mn-ea"/>
          <a:cs typeface="+mn-cs"/>
        </a:defRPr>
      </a:lvl2pPr>
      <a:lvl3pPr marL="914400" indent="-228600" algn="l" rtl="0" fontAlgn="base">
        <a:spcBef>
          <a:spcPts val="500"/>
        </a:spcBef>
        <a:spcAft>
          <a:spcPct val="0"/>
        </a:spcAft>
        <a:buClr>
          <a:schemeClr val="accent2"/>
        </a:buClr>
        <a:buSzPct val="75000"/>
        <a:buFont typeface="Wingdings" pitchFamily="2" charset="2"/>
        <a:buChar char=""/>
        <a:defRPr sz="2300" kern="1200">
          <a:solidFill>
            <a:schemeClr val="tx1"/>
          </a:solidFill>
          <a:latin typeface="+mn-lt"/>
          <a:ea typeface="+mn-ea"/>
          <a:cs typeface="+mn-cs"/>
        </a:defRPr>
      </a:lvl3pPr>
      <a:lvl4pPr marL="1371600" indent="-228600" algn="l" rtl="0" fontAlgn="base">
        <a:spcBef>
          <a:spcPts val="400"/>
        </a:spcBef>
        <a:spcAft>
          <a:spcPct val="0"/>
        </a:spcAft>
        <a:buClr>
          <a:srgbClr val="E66C7D"/>
        </a:buClr>
        <a:buSzPct val="75000"/>
        <a:buFont typeface="Wingdings" pitchFamily="2" charset="2"/>
        <a:buChar char=""/>
        <a:defRPr sz="2000" kern="1200">
          <a:solidFill>
            <a:schemeClr val="tx1"/>
          </a:solidFill>
          <a:latin typeface="+mn-lt"/>
          <a:ea typeface="+mn-ea"/>
          <a:cs typeface="+mn-cs"/>
        </a:defRPr>
      </a:lvl4pPr>
      <a:lvl5pPr marL="1828800" indent="-228600" algn="l" rtl="0" fontAlgn="base">
        <a:spcBef>
          <a:spcPts val="400"/>
        </a:spcBef>
        <a:spcAft>
          <a:spcPct val="0"/>
        </a:spcAft>
        <a:buClr>
          <a:srgbClr val="6BB76D"/>
        </a:buClr>
        <a:buSzPct val="65000"/>
        <a:buFont typeface="Wingdings" pitchFamily="2" charset="2"/>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fontAlgn="auto">
              <a:spcAft>
                <a:spcPts val="0"/>
              </a:spcAft>
              <a:defRPr/>
            </a:pPr>
            <a:r>
              <a:rPr lang="en-US" b="1" cap="none" dirty="0" smtClean="0"/>
              <a:t>CHDP DIRECTOR/DEPUTY DIRECTOR TRAINING</a:t>
            </a:r>
            <a:r>
              <a:rPr lang="en-US" cap="none" dirty="0" smtClean="0"/>
              <a:t/>
            </a:r>
            <a:br>
              <a:rPr lang="en-US" cap="none" dirty="0" smtClean="0"/>
            </a:br>
            <a:endParaRPr lang="en-US" dirty="0"/>
          </a:p>
        </p:txBody>
      </p:sp>
      <p:sp>
        <p:nvSpPr>
          <p:cNvPr id="14338" name="Subtitle 2"/>
          <p:cNvSpPr>
            <a:spLocks noGrp="1"/>
          </p:cNvSpPr>
          <p:nvPr>
            <p:ph type="subTitle" idx="1"/>
          </p:nvPr>
        </p:nvSpPr>
        <p:spPr>
          <a:xfrm>
            <a:off x="2362200" y="6049963"/>
            <a:ext cx="6705600" cy="685800"/>
          </a:xfrm>
        </p:spPr>
        <p:txBody>
          <a:bodyPr>
            <a:normAutofit/>
          </a:bodyPr>
          <a:lstStyle/>
          <a:p>
            <a:r>
              <a:rPr lang="en-US" sz="2800" b="1" dirty="0" smtClean="0"/>
              <a:t>Introduction and Training Program Outline</a:t>
            </a:r>
          </a:p>
        </p:txBody>
      </p:sp>
      <p:sp>
        <p:nvSpPr>
          <p:cNvPr id="14339"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14340" name="Slide Number Placeholder 4"/>
          <p:cNvSpPr>
            <a:spLocks noGrp="1"/>
          </p:cNvSpPr>
          <p:nvPr>
            <p:ph type="sldNum" sz="quarter" idx="12"/>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0183CC89-1DC5-4B50-98E0-6EE8B560129B}" type="slidenum">
              <a:rPr lang="en-US"/>
              <a:pPr fontAlgn="base">
                <a:spcBef>
                  <a:spcPct val="0"/>
                </a:spcBef>
                <a:spcAft>
                  <a:spcPct val="0"/>
                </a:spcAft>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a:xfrm>
            <a:off x="612775" y="228600"/>
            <a:ext cx="8153400" cy="990600"/>
          </a:xfrm>
        </p:spPr>
        <p:txBody>
          <a:bodyPr/>
          <a:lstStyle/>
          <a:p>
            <a:r>
              <a:rPr lang="en-US" sz="4000" b="1" smtClean="0"/>
              <a:t>Section I - Overview</a:t>
            </a:r>
          </a:p>
        </p:txBody>
      </p:sp>
      <p:sp>
        <p:nvSpPr>
          <p:cNvPr id="3" name="Content Placeholder 2"/>
          <p:cNvSpPr>
            <a:spLocks noGrp="1"/>
          </p:cNvSpPr>
          <p:nvPr>
            <p:ph sz="quarter" idx="1"/>
          </p:nvPr>
        </p:nvSpPr>
        <p:spPr>
          <a:xfrm>
            <a:off x="612775" y="1600200"/>
            <a:ext cx="8153400" cy="4495800"/>
          </a:xfrm>
        </p:spPr>
        <p:txBody>
          <a:bodyPr>
            <a:normAutofit/>
          </a:bodyPr>
          <a:lstStyle/>
          <a:p>
            <a:pPr>
              <a:lnSpc>
                <a:spcPct val="90000"/>
              </a:lnSpc>
            </a:pPr>
            <a:r>
              <a:rPr lang="en-US" sz="3000" smtClean="0"/>
              <a:t>Overview</a:t>
            </a:r>
            <a:endParaRPr lang="en-US" sz="2600" smtClean="0"/>
          </a:p>
          <a:p>
            <a:pPr lvl="1">
              <a:lnSpc>
                <a:spcPct val="90000"/>
              </a:lnSpc>
            </a:pPr>
            <a:r>
              <a:rPr lang="en-US" smtClean="0"/>
              <a:t>Organizational Charts</a:t>
            </a:r>
            <a:endParaRPr lang="en-US" sz="2200" smtClean="0"/>
          </a:p>
          <a:p>
            <a:pPr lvl="1">
              <a:lnSpc>
                <a:spcPct val="90000"/>
              </a:lnSpc>
            </a:pPr>
            <a:r>
              <a:rPr lang="en-US" smtClean="0"/>
              <a:t>Mission, Vision and Goals</a:t>
            </a:r>
            <a:endParaRPr lang="en-US" sz="2200" smtClean="0"/>
          </a:p>
          <a:p>
            <a:pPr lvl="1">
              <a:lnSpc>
                <a:spcPct val="90000"/>
              </a:lnSpc>
            </a:pPr>
            <a:r>
              <a:rPr lang="en-US" smtClean="0"/>
              <a:t>Relationship between State and Local Programs</a:t>
            </a:r>
            <a:endParaRPr lang="en-US" sz="2200" smtClean="0"/>
          </a:p>
          <a:p>
            <a:pPr lvl="1">
              <a:lnSpc>
                <a:spcPct val="90000"/>
              </a:lnSpc>
            </a:pPr>
            <a:r>
              <a:rPr lang="en-US" smtClean="0"/>
              <a:t>Organizational Structure of State Program</a:t>
            </a:r>
            <a:endParaRPr lang="en-US" sz="2200" smtClean="0"/>
          </a:p>
          <a:p>
            <a:pPr lvl="1">
              <a:lnSpc>
                <a:spcPct val="90000"/>
              </a:lnSpc>
            </a:pPr>
            <a:r>
              <a:rPr lang="en-US" smtClean="0"/>
              <a:t>CHDP History</a:t>
            </a:r>
            <a:endParaRPr lang="en-US" sz="2200" smtClean="0"/>
          </a:p>
          <a:p>
            <a:pPr lvl="1">
              <a:lnSpc>
                <a:spcPct val="90000"/>
              </a:lnSpc>
            </a:pPr>
            <a:r>
              <a:rPr lang="en-US" smtClean="0"/>
              <a:t>CHDP Program Overview</a:t>
            </a:r>
            <a:endParaRPr lang="en-US" sz="2200" smtClean="0"/>
          </a:p>
          <a:p>
            <a:pPr lvl="1">
              <a:lnSpc>
                <a:spcPct val="90000"/>
              </a:lnSpc>
            </a:pPr>
            <a:r>
              <a:rPr lang="en-US" smtClean="0"/>
              <a:t>Executive Committee</a:t>
            </a:r>
            <a:endParaRPr lang="en-US" sz="2200" smtClean="0"/>
          </a:p>
          <a:p>
            <a:pPr lvl="1">
              <a:lnSpc>
                <a:spcPct val="90000"/>
              </a:lnSpc>
            </a:pPr>
            <a:r>
              <a:rPr lang="en-US" smtClean="0"/>
              <a:t>Legislative Authority</a:t>
            </a:r>
            <a:endParaRPr lang="en-US" sz="2200" smtClean="0"/>
          </a:p>
          <a:p>
            <a:pPr lvl="1">
              <a:lnSpc>
                <a:spcPct val="90000"/>
              </a:lnSpc>
            </a:pPr>
            <a:r>
              <a:rPr lang="en-US" smtClean="0"/>
              <a:t>Funding </a:t>
            </a:r>
            <a:endParaRPr lang="en-US" sz="2400" smtClean="0"/>
          </a:p>
        </p:txBody>
      </p:sp>
      <p:sp>
        <p:nvSpPr>
          <p:cNvPr id="23555"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E2630231-F60C-4880-8E50-13D08F561CBD}" type="slidenum">
              <a:rPr lang="en-US"/>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612775" y="228600"/>
            <a:ext cx="8153400" cy="990600"/>
          </a:xfrm>
        </p:spPr>
        <p:txBody>
          <a:bodyPr/>
          <a:lstStyle/>
          <a:p>
            <a:r>
              <a:rPr lang="en-US" sz="4000" b="1" dirty="0" smtClean="0"/>
              <a:t>Section II – References and State Correspondence</a:t>
            </a:r>
          </a:p>
        </p:txBody>
      </p:sp>
      <p:sp>
        <p:nvSpPr>
          <p:cNvPr id="3" name="Content Placeholder 2"/>
          <p:cNvSpPr>
            <a:spLocks noGrp="1"/>
          </p:cNvSpPr>
          <p:nvPr>
            <p:ph sz="quarter" idx="1"/>
          </p:nvPr>
        </p:nvSpPr>
        <p:spPr>
          <a:xfrm>
            <a:off x="612775" y="1600200"/>
            <a:ext cx="8153400" cy="4495800"/>
          </a:xfrm>
        </p:spPr>
        <p:txBody>
          <a:bodyPr>
            <a:normAutofit fontScale="85000" lnSpcReduction="20000"/>
          </a:bodyPr>
          <a:lstStyle/>
          <a:p>
            <a:pPr marL="320040" indent="-320040" fontAlgn="auto">
              <a:spcAft>
                <a:spcPts val="0"/>
              </a:spcAft>
              <a:buFont typeface="Wingdings"/>
              <a:buChar char=""/>
              <a:defRPr/>
            </a:pPr>
            <a:r>
              <a:rPr lang="en-US" sz="3200" dirty="0" smtClean="0"/>
              <a:t>References and State Correspondence</a:t>
            </a:r>
            <a:endParaRPr lang="en-US" sz="2800" dirty="0" smtClean="0"/>
          </a:p>
          <a:p>
            <a:pPr marL="640080" lvl="1" indent="-274320" fontAlgn="auto">
              <a:spcAft>
                <a:spcPts val="0"/>
              </a:spcAft>
              <a:buFont typeface="Wingdings 2"/>
              <a:buChar char=""/>
              <a:defRPr/>
            </a:pPr>
            <a:r>
              <a:rPr lang="en-US" sz="2800" dirty="0" smtClean="0"/>
              <a:t>CMS Website</a:t>
            </a:r>
            <a:endParaRPr lang="en-US" sz="2400" dirty="0" smtClean="0"/>
          </a:p>
          <a:p>
            <a:pPr marL="640080" lvl="1" indent="-274320" fontAlgn="auto">
              <a:spcAft>
                <a:spcPts val="0"/>
              </a:spcAft>
              <a:buFont typeface="Wingdings 2"/>
              <a:buChar char=""/>
              <a:defRPr/>
            </a:pPr>
            <a:r>
              <a:rPr lang="en-US" sz="2800" dirty="0" smtClean="0"/>
              <a:t>Plan and Fiscal Guidelines</a:t>
            </a:r>
            <a:endParaRPr lang="en-US" sz="2400" dirty="0" smtClean="0"/>
          </a:p>
          <a:p>
            <a:pPr marL="640080" lvl="1" indent="-274320" fontAlgn="auto">
              <a:spcAft>
                <a:spcPts val="0"/>
              </a:spcAft>
              <a:buFont typeface="Wingdings 2"/>
              <a:buChar char=""/>
              <a:defRPr/>
            </a:pPr>
            <a:r>
              <a:rPr lang="en-US" sz="2800" dirty="0" smtClean="0"/>
              <a:t>Regulations</a:t>
            </a:r>
            <a:endParaRPr lang="en-US" sz="2400" dirty="0" smtClean="0"/>
          </a:p>
          <a:p>
            <a:pPr marL="640080" lvl="1" indent="-274320" fontAlgn="auto">
              <a:spcAft>
                <a:spcPts val="0"/>
              </a:spcAft>
              <a:buFont typeface="Wingdings 2"/>
              <a:buChar char=""/>
              <a:defRPr/>
            </a:pPr>
            <a:r>
              <a:rPr lang="en-US" sz="2800" dirty="0" smtClean="0"/>
              <a:t>CMS Directory</a:t>
            </a:r>
            <a:endParaRPr lang="en-US" sz="2400" dirty="0" smtClean="0"/>
          </a:p>
          <a:p>
            <a:pPr marL="640080" lvl="1" indent="-274320" fontAlgn="auto">
              <a:spcAft>
                <a:spcPts val="0"/>
              </a:spcAft>
              <a:buFont typeface="Wingdings 2"/>
              <a:buChar char=""/>
              <a:defRPr/>
            </a:pPr>
            <a:r>
              <a:rPr lang="en-US" sz="2800" dirty="0" smtClean="0"/>
              <a:t>Local Program Guidance Manual</a:t>
            </a:r>
            <a:endParaRPr lang="en-US" sz="2400" dirty="0" smtClean="0"/>
          </a:p>
          <a:p>
            <a:pPr marL="640080" lvl="1" indent="-274320" fontAlgn="auto">
              <a:spcAft>
                <a:spcPts val="0"/>
              </a:spcAft>
              <a:buFont typeface="Wingdings 2"/>
              <a:buChar char=""/>
              <a:defRPr/>
            </a:pPr>
            <a:r>
              <a:rPr lang="en-US" sz="2800" dirty="0" smtClean="0"/>
              <a:t>Business Objects Reports</a:t>
            </a:r>
            <a:endParaRPr lang="en-US" sz="2400" dirty="0" smtClean="0"/>
          </a:p>
          <a:p>
            <a:pPr marL="640080" lvl="1" indent="-274320" fontAlgn="auto">
              <a:spcAft>
                <a:spcPts val="0"/>
              </a:spcAft>
              <a:buFont typeface="Wingdings 2"/>
              <a:buChar char=""/>
              <a:defRPr/>
            </a:pPr>
            <a:r>
              <a:rPr lang="en-US" sz="2800" dirty="0" smtClean="0"/>
              <a:t>Information Notices</a:t>
            </a:r>
            <a:endParaRPr lang="en-US" sz="2400" dirty="0" smtClean="0"/>
          </a:p>
          <a:p>
            <a:pPr marL="640080" lvl="1" indent="-274320" fontAlgn="auto">
              <a:spcAft>
                <a:spcPts val="0"/>
              </a:spcAft>
              <a:buFont typeface="Wingdings 2"/>
              <a:buChar char=""/>
              <a:defRPr/>
            </a:pPr>
            <a:r>
              <a:rPr lang="en-US" sz="2800" dirty="0" smtClean="0"/>
              <a:t>Program Letters</a:t>
            </a:r>
            <a:endParaRPr lang="en-US" sz="2400" dirty="0" smtClean="0"/>
          </a:p>
          <a:p>
            <a:pPr marL="640080" lvl="1" indent="-274320" fontAlgn="auto">
              <a:spcAft>
                <a:spcPts val="0"/>
              </a:spcAft>
              <a:buFont typeface="Wingdings 2"/>
              <a:buChar char=""/>
              <a:defRPr/>
            </a:pPr>
            <a:r>
              <a:rPr lang="en-US" sz="2800" dirty="0" smtClean="0"/>
              <a:t>CHDP Provider Manual and Bulletins</a:t>
            </a:r>
            <a:endParaRPr lang="en-US" sz="2400" dirty="0" smtClean="0"/>
          </a:p>
          <a:p>
            <a:pPr marL="640080" lvl="1" indent="-274320" fontAlgn="auto">
              <a:spcAft>
                <a:spcPts val="0"/>
              </a:spcAft>
              <a:buFont typeface="Wingdings 2"/>
              <a:buChar char=""/>
              <a:defRPr/>
            </a:pPr>
            <a:r>
              <a:rPr lang="en-US" sz="2800" dirty="0" smtClean="0"/>
              <a:t>Health Assessment Guidelines</a:t>
            </a:r>
          </a:p>
          <a:p>
            <a:pPr marL="640080" lvl="1" indent="-274320" fontAlgn="auto">
              <a:spcAft>
                <a:spcPts val="0"/>
              </a:spcAft>
              <a:buFont typeface="Wingdings 2"/>
              <a:buChar char=""/>
              <a:defRPr/>
            </a:pPr>
            <a:r>
              <a:rPr lang="en-US" sz="2800" dirty="0" smtClean="0"/>
              <a:t>County/City Surveillance Data</a:t>
            </a:r>
            <a:endParaRPr lang="en-US" sz="2400" dirty="0" smtClean="0"/>
          </a:p>
        </p:txBody>
      </p:sp>
      <p:sp>
        <p:nvSpPr>
          <p:cNvPr id="24579"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CDD307CB-5742-43EC-9E3C-D3228FEF8774}" type="slidenum">
              <a:rPr lang="en-US"/>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14400"/>
          </a:xfrm>
        </p:spPr>
        <p:txBody>
          <a:bodyPr>
            <a:normAutofit fontScale="90000"/>
          </a:bodyPr>
          <a:lstStyle/>
          <a:p>
            <a:pPr fontAlgn="auto">
              <a:spcAft>
                <a:spcPts val="0"/>
              </a:spcAft>
              <a:defRPr/>
            </a:pPr>
            <a:r>
              <a:rPr lang="en-US" b="1" dirty="0" smtClean="0"/>
              <a:t>Section III – EPSDT: A Comprehensive Child Health Program</a:t>
            </a:r>
            <a:endParaRPr lang="en-US" b="1" dirty="0"/>
          </a:p>
        </p:txBody>
      </p:sp>
      <p:sp>
        <p:nvSpPr>
          <p:cNvPr id="25602" name="Content Placeholder 2"/>
          <p:cNvSpPr>
            <a:spLocks noGrp="1"/>
          </p:cNvSpPr>
          <p:nvPr>
            <p:ph sz="quarter" idx="1"/>
          </p:nvPr>
        </p:nvSpPr>
        <p:spPr>
          <a:xfrm>
            <a:off x="612775" y="1600200"/>
            <a:ext cx="8153400" cy="4495800"/>
          </a:xfrm>
        </p:spPr>
        <p:txBody>
          <a:bodyPr/>
          <a:lstStyle/>
          <a:p>
            <a:r>
              <a:rPr lang="en-US" sz="3200" smtClean="0"/>
              <a:t>EPSDT:  A Comprehensive Child Health Program</a:t>
            </a:r>
            <a:endParaRPr lang="en-US" sz="2800" smtClean="0"/>
          </a:p>
          <a:p>
            <a:pPr lvl="1"/>
            <a:r>
              <a:rPr lang="en-US" sz="2800" smtClean="0"/>
              <a:t>California’s Implementation of EPSDT</a:t>
            </a:r>
            <a:endParaRPr lang="en-US" sz="2400" smtClean="0"/>
          </a:p>
          <a:p>
            <a:pPr lvl="1"/>
            <a:r>
              <a:rPr lang="en-US" sz="2800" smtClean="0"/>
              <a:t>Basic Informing</a:t>
            </a:r>
            <a:endParaRPr lang="en-US" sz="2400" smtClean="0"/>
          </a:p>
          <a:p>
            <a:pPr lvl="1"/>
            <a:r>
              <a:rPr lang="en-US" sz="2800" smtClean="0"/>
              <a:t>CHDP Referral (PM 357)</a:t>
            </a:r>
            <a:endParaRPr lang="en-US" sz="2400" smtClean="0"/>
          </a:p>
          <a:p>
            <a:pPr lvl="1"/>
            <a:r>
              <a:rPr lang="en-US" sz="2800" smtClean="0"/>
              <a:t>Intensive Informing</a:t>
            </a:r>
            <a:endParaRPr lang="en-US" sz="2400" smtClean="0"/>
          </a:p>
          <a:p>
            <a:pPr lvl="1"/>
            <a:r>
              <a:rPr lang="en-US" sz="2800" smtClean="0"/>
              <a:t>Deputy Director’s Responsibilities</a:t>
            </a:r>
            <a:endParaRPr lang="en-US" sz="2400" smtClean="0"/>
          </a:p>
          <a:p>
            <a:endParaRPr lang="en-US" smtClean="0"/>
          </a:p>
        </p:txBody>
      </p:sp>
      <p:sp>
        <p:nvSpPr>
          <p:cNvPr id="25603"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8C70694C-8211-414E-8068-71BDF321FDA7}" type="slidenum">
              <a:rPr lang="en-US"/>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2775" y="228600"/>
            <a:ext cx="8153400" cy="990600"/>
          </a:xfrm>
        </p:spPr>
        <p:txBody>
          <a:bodyPr>
            <a:normAutofit fontScale="90000"/>
          </a:bodyPr>
          <a:lstStyle/>
          <a:p>
            <a:pPr fontAlgn="auto">
              <a:spcAft>
                <a:spcPts val="0"/>
              </a:spcAft>
              <a:defRPr/>
            </a:pPr>
            <a:r>
              <a:rPr lang="en-US" b="1" dirty="0" smtClean="0"/>
              <a:t>Section IV – CHDP Program Eligibility</a:t>
            </a:r>
            <a:endParaRPr lang="en-US" b="1" dirty="0"/>
          </a:p>
        </p:txBody>
      </p:sp>
      <p:sp>
        <p:nvSpPr>
          <p:cNvPr id="26626" name="Content Placeholder 2"/>
          <p:cNvSpPr>
            <a:spLocks noGrp="1"/>
          </p:cNvSpPr>
          <p:nvPr>
            <p:ph sz="quarter" idx="1"/>
          </p:nvPr>
        </p:nvSpPr>
        <p:spPr>
          <a:xfrm>
            <a:off x="612775" y="1600200"/>
            <a:ext cx="8153400" cy="4495800"/>
          </a:xfrm>
        </p:spPr>
        <p:txBody>
          <a:bodyPr/>
          <a:lstStyle/>
          <a:p>
            <a:r>
              <a:rPr lang="en-US" sz="3200" dirty="0" smtClean="0"/>
              <a:t>CHDP Program Eligibility</a:t>
            </a:r>
            <a:endParaRPr lang="en-US" sz="2800" dirty="0" smtClean="0"/>
          </a:p>
          <a:p>
            <a:pPr lvl="1"/>
            <a:r>
              <a:rPr lang="en-US" sz="2800" dirty="0" smtClean="0"/>
              <a:t>Eligibility Categories</a:t>
            </a:r>
            <a:endParaRPr lang="en-US" sz="2400" dirty="0" smtClean="0"/>
          </a:p>
          <a:p>
            <a:pPr lvl="1"/>
            <a:r>
              <a:rPr lang="en-US" sz="2800" dirty="0" smtClean="0"/>
              <a:t>CHDP Gateway</a:t>
            </a:r>
            <a:endParaRPr lang="en-US" sz="2400" dirty="0" smtClean="0"/>
          </a:p>
          <a:p>
            <a:pPr lvl="1"/>
            <a:r>
              <a:rPr lang="en-US" sz="2800" dirty="0" smtClean="0"/>
              <a:t>Gateway Aid Codes</a:t>
            </a:r>
            <a:endParaRPr lang="en-US" sz="2400" dirty="0" smtClean="0"/>
          </a:p>
          <a:p>
            <a:pPr lvl="1"/>
            <a:r>
              <a:rPr lang="en-US" sz="2800" dirty="0" smtClean="0"/>
              <a:t>Temporary </a:t>
            </a:r>
            <a:r>
              <a:rPr lang="en-US" sz="2800" dirty="0" err="1" smtClean="0"/>
              <a:t>Medi</a:t>
            </a:r>
            <a:r>
              <a:rPr lang="en-US" sz="2800" dirty="0" smtClean="0"/>
              <a:t>-Cal (8W &amp; 8X)</a:t>
            </a:r>
            <a:endParaRPr lang="en-US" sz="2400" dirty="0" smtClean="0"/>
          </a:p>
          <a:p>
            <a:pPr lvl="1"/>
            <a:r>
              <a:rPr lang="en-US" sz="2800" dirty="0" smtClean="0"/>
              <a:t>CHDP Only (8Y)</a:t>
            </a:r>
            <a:endParaRPr lang="en-US" sz="2400" dirty="0" smtClean="0"/>
          </a:p>
          <a:p>
            <a:pPr lvl="1"/>
            <a:r>
              <a:rPr lang="en-US" sz="2800" dirty="0" smtClean="0"/>
              <a:t>Deemed Eligible Infant (8U &amp; 8V)</a:t>
            </a:r>
            <a:endParaRPr lang="en-US" sz="2400" dirty="0" smtClean="0"/>
          </a:p>
          <a:p>
            <a:pPr lvl="1"/>
            <a:r>
              <a:rPr lang="en-US" sz="2800" dirty="0" smtClean="0"/>
              <a:t>Local CHDP Program Role</a:t>
            </a:r>
          </a:p>
          <a:p>
            <a:pPr lvl="1"/>
            <a:r>
              <a:rPr lang="en-US" sz="2800" dirty="0" smtClean="0"/>
              <a:t>Optional Activities to Improve </a:t>
            </a:r>
            <a:r>
              <a:rPr lang="en-US" sz="2800" smtClean="0"/>
              <a:t>Healthcare Access</a:t>
            </a:r>
            <a:endParaRPr lang="en-US" sz="2400" dirty="0" smtClean="0"/>
          </a:p>
          <a:p>
            <a:endParaRPr lang="en-US" dirty="0" smtClean="0"/>
          </a:p>
        </p:txBody>
      </p:sp>
      <p:sp>
        <p:nvSpPr>
          <p:cNvPr id="26627"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3E4FDC22-49B2-4786-B4CD-B6AE1DE959FE}" type="slidenum">
              <a:rPr lang="en-US"/>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a:xfrm>
            <a:off x="612775" y="228600"/>
            <a:ext cx="8153400" cy="990600"/>
          </a:xfrm>
        </p:spPr>
        <p:txBody>
          <a:bodyPr/>
          <a:lstStyle/>
          <a:p>
            <a:r>
              <a:rPr lang="en-US" sz="4000" b="1" smtClean="0"/>
              <a:t>Section V – Health Assessments</a:t>
            </a:r>
          </a:p>
        </p:txBody>
      </p:sp>
      <p:sp>
        <p:nvSpPr>
          <p:cNvPr id="27650" name="Content Placeholder 2"/>
          <p:cNvSpPr>
            <a:spLocks noGrp="1"/>
          </p:cNvSpPr>
          <p:nvPr>
            <p:ph sz="quarter" idx="1"/>
          </p:nvPr>
        </p:nvSpPr>
        <p:spPr>
          <a:xfrm>
            <a:off x="612775" y="1600200"/>
            <a:ext cx="8153400" cy="4495800"/>
          </a:xfrm>
        </p:spPr>
        <p:txBody>
          <a:bodyPr/>
          <a:lstStyle/>
          <a:p>
            <a:r>
              <a:rPr lang="en-US" sz="3200" dirty="0" smtClean="0"/>
              <a:t>Health Assessments</a:t>
            </a:r>
            <a:endParaRPr lang="en-US" sz="2800" dirty="0" smtClean="0"/>
          </a:p>
          <a:p>
            <a:pPr lvl="1"/>
            <a:r>
              <a:rPr lang="en-US" sz="2800" dirty="0" smtClean="0"/>
              <a:t>Exam Components and Periodicity Schedule</a:t>
            </a:r>
            <a:endParaRPr lang="en-US" sz="2400" dirty="0" smtClean="0"/>
          </a:p>
          <a:p>
            <a:pPr lvl="1"/>
            <a:r>
              <a:rPr lang="en-US" sz="2800" dirty="0" smtClean="0"/>
              <a:t>Confidential Billing/Screening Report (PM 160) Form</a:t>
            </a:r>
            <a:endParaRPr lang="en-US" sz="2400" dirty="0" smtClean="0"/>
          </a:p>
          <a:p>
            <a:pPr lvl="1"/>
            <a:r>
              <a:rPr lang="en-US" sz="2800" dirty="0" smtClean="0"/>
              <a:t>Completion of PM 160 Form</a:t>
            </a:r>
            <a:endParaRPr lang="en-US" sz="2400" dirty="0" smtClean="0"/>
          </a:p>
          <a:p>
            <a:pPr lvl="1"/>
            <a:r>
              <a:rPr lang="en-US" sz="2800" dirty="0" smtClean="0"/>
              <a:t>Referrals and Follow Up</a:t>
            </a:r>
            <a:endParaRPr lang="en-US" sz="2400" dirty="0" smtClean="0"/>
          </a:p>
          <a:p>
            <a:pPr lvl="1"/>
            <a:r>
              <a:rPr lang="en-US" sz="2800" dirty="0" smtClean="0"/>
              <a:t>Anticipatory Guidance</a:t>
            </a:r>
            <a:endParaRPr lang="en-US" sz="2400" dirty="0" smtClean="0"/>
          </a:p>
          <a:p>
            <a:endParaRPr lang="en-US" dirty="0" smtClean="0"/>
          </a:p>
        </p:txBody>
      </p:sp>
      <p:sp>
        <p:nvSpPr>
          <p:cNvPr id="27651"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6CC7DAC5-552F-4469-8B99-BE03875854B7}" type="slidenum">
              <a:rPr lang="en-US"/>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a:xfrm>
            <a:off x="612775" y="228600"/>
            <a:ext cx="8153400" cy="990600"/>
          </a:xfrm>
        </p:spPr>
        <p:txBody>
          <a:bodyPr/>
          <a:lstStyle/>
          <a:p>
            <a:r>
              <a:rPr lang="en-US" sz="4000" b="1" smtClean="0"/>
              <a:t>Section VI – Provider Network</a:t>
            </a:r>
          </a:p>
        </p:txBody>
      </p:sp>
      <p:sp>
        <p:nvSpPr>
          <p:cNvPr id="3" name="Content Placeholder 2"/>
          <p:cNvSpPr>
            <a:spLocks noGrp="1"/>
          </p:cNvSpPr>
          <p:nvPr>
            <p:ph sz="quarter" idx="1"/>
          </p:nvPr>
        </p:nvSpPr>
        <p:spPr>
          <a:xfrm>
            <a:off x="612775" y="1600200"/>
            <a:ext cx="8153400" cy="4495800"/>
          </a:xfrm>
        </p:spPr>
        <p:txBody>
          <a:bodyPr>
            <a:normAutofit fontScale="92500" lnSpcReduction="20000"/>
          </a:bodyPr>
          <a:lstStyle/>
          <a:p>
            <a:pPr marL="320040" indent="-320040" fontAlgn="auto">
              <a:spcAft>
                <a:spcPts val="0"/>
              </a:spcAft>
              <a:buFont typeface="Wingdings"/>
              <a:buChar char=""/>
              <a:defRPr/>
            </a:pPr>
            <a:r>
              <a:rPr lang="en-US" sz="3200" dirty="0" smtClean="0"/>
              <a:t>Provider Network</a:t>
            </a:r>
            <a:endParaRPr lang="en-US" sz="2800" dirty="0" smtClean="0"/>
          </a:p>
          <a:p>
            <a:pPr marL="640080" lvl="1" indent="-274320" fontAlgn="auto">
              <a:spcAft>
                <a:spcPts val="0"/>
              </a:spcAft>
              <a:buFont typeface="Wingdings 2"/>
              <a:buChar char=""/>
              <a:defRPr/>
            </a:pPr>
            <a:r>
              <a:rPr lang="en-US" sz="2800" dirty="0" smtClean="0"/>
              <a:t>Eligibility</a:t>
            </a:r>
            <a:endParaRPr lang="en-US" sz="2400" dirty="0" smtClean="0"/>
          </a:p>
          <a:p>
            <a:pPr marL="640080" lvl="1" indent="-274320" fontAlgn="auto">
              <a:spcAft>
                <a:spcPts val="0"/>
              </a:spcAft>
              <a:buFont typeface="Wingdings 2"/>
              <a:buChar char=""/>
              <a:defRPr/>
            </a:pPr>
            <a:r>
              <a:rPr lang="en-US" sz="2800" dirty="0" smtClean="0"/>
              <a:t>Provider Types</a:t>
            </a:r>
            <a:endParaRPr lang="en-US" sz="2400" dirty="0" smtClean="0"/>
          </a:p>
          <a:p>
            <a:pPr marL="640080" lvl="1" indent="-274320" fontAlgn="auto">
              <a:spcAft>
                <a:spcPts val="0"/>
              </a:spcAft>
              <a:buFont typeface="Wingdings 2"/>
              <a:buChar char=""/>
              <a:defRPr/>
            </a:pPr>
            <a:r>
              <a:rPr lang="en-US" sz="2800" dirty="0" smtClean="0"/>
              <a:t>Clinical Laboratory Improvement Amendments (CLIA)</a:t>
            </a:r>
            <a:endParaRPr lang="en-US" sz="2400" dirty="0" smtClean="0"/>
          </a:p>
          <a:p>
            <a:pPr marL="640080" lvl="1" indent="-274320" fontAlgn="auto">
              <a:spcAft>
                <a:spcPts val="0"/>
              </a:spcAft>
              <a:buFont typeface="Wingdings 2"/>
              <a:buChar char=""/>
              <a:defRPr/>
            </a:pPr>
            <a:r>
              <a:rPr lang="en-US" sz="2800" dirty="0" smtClean="0"/>
              <a:t>General Provider Responsibilities</a:t>
            </a:r>
          </a:p>
          <a:p>
            <a:pPr marL="640080" lvl="1" indent="-274320" fontAlgn="auto">
              <a:spcAft>
                <a:spcPts val="0"/>
              </a:spcAft>
              <a:buFont typeface="Wingdings 2"/>
              <a:buChar char=""/>
              <a:defRPr/>
            </a:pPr>
            <a:r>
              <a:rPr lang="en-US" sz="2800" dirty="0" smtClean="0"/>
              <a:t>Documentation</a:t>
            </a:r>
            <a:endParaRPr lang="en-US" sz="2400" dirty="0" smtClean="0"/>
          </a:p>
          <a:p>
            <a:pPr marL="640080" lvl="1" indent="-274320" fontAlgn="auto">
              <a:spcAft>
                <a:spcPts val="0"/>
              </a:spcAft>
              <a:buFont typeface="Wingdings 2"/>
              <a:buChar char=""/>
              <a:defRPr/>
            </a:pPr>
            <a:r>
              <a:rPr lang="en-US" sz="2800" dirty="0" smtClean="0"/>
              <a:t>Referrals</a:t>
            </a:r>
            <a:endParaRPr lang="en-US" sz="2400" dirty="0" smtClean="0"/>
          </a:p>
          <a:p>
            <a:pPr marL="640080" lvl="1" indent="-274320" fontAlgn="auto">
              <a:spcAft>
                <a:spcPts val="0"/>
              </a:spcAft>
              <a:buFont typeface="Wingdings 2"/>
              <a:buChar char=""/>
              <a:defRPr/>
            </a:pPr>
            <a:r>
              <a:rPr lang="en-US" sz="2800" dirty="0" smtClean="0"/>
              <a:t>Training of Office Staff</a:t>
            </a:r>
            <a:endParaRPr lang="en-US" sz="2400" dirty="0" smtClean="0"/>
          </a:p>
          <a:p>
            <a:pPr marL="640080" lvl="1" indent="-274320" fontAlgn="auto">
              <a:spcAft>
                <a:spcPts val="0"/>
              </a:spcAft>
              <a:buFont typeface="Wingdings 2"/>
              <a:buChar char=""/>
              <a:defRPr/>
            </a:pPr>
            <a:r>
              <a:rPr lang="en-US" sz="2800" dirty="0" smtClean="0"/>
              <a:t>Gateway Program</a:t>
            </a:r>
            <a:endParaRPr lang="en-US" sz="2400" dirty="0" smtClean="0"/>
          </a:p>
          <a:p>
            <a:pPr marL="640080" lvl="1" indent="-274320" fontAlgn="auto">
              <a:spcAft>
                <a:spcPts val="0"/>
              </a:spcAft>
              <a:buFont typeface="Wingdings 2"/>
              <a:buChar char=""/>
              <a:defRPr/>
            </a:pPr>
            <a:r>
              <a:rPr lang="en-US" sz="2800" dirty="0" smtClean="0"/>
              <a:t>Vaccines for Children Program</a:t>
            </a:r>
            <a:endParaRPr lang="en-US" sz="2400" dirty="0" smtClean="0"/>
          </a:p>
          <a:p>
            <a:pPr marL="640080" lvl="1" indent="-274320" fontAlgn="auto">
              <a:spcAft>
                <a:spcPts val="0"/>
              </a:spcAft>
              <a:buFont typeface="Wingdings 2"/>
              <a:buChar char=""/>
              <a:defRPr/>
            </a:pPr>
            <a:r>
              <a:rPr lang="en-US" sz="2800" dirty="0" smtClean="0"/>
              <a:t>Accessibility to Local CHDP Program Staff</a:t>
            </a:r>
            <a:endParaRPr lang="en-US" sz="2400" dirty="0" smtClean="0"/>
          </a:p>
          <a:p>
            <a:pPr marL="320040" indent="-320040" fontAlgn="auto">
              <a:spcAft>
                <a:spcPts val="0"/>
              </a:spcAft>
              <a:buFont typeface="Wingdings"/>
              <a:buChar char=""/>
              <a:defRPr/>
            </a:pPr>
            <a:endParaRPr lang="en-US" dirty="0"/>
          </a:p>
        </p:txBody>
      </p:sp>
      <p:sp>
        <p:nvSpPr>
          <p:cNvPr id="28675"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9662D501-3A92-42D8-AB92-36DD27B4942D}" type="slidenum">
              <a:rPr lang="en-US"/>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a:xfrm>
            <a:off x="612775" y="228600"/>
            <a:ext cx="8153400" cy="990600"/>
          </a:xfrm>
        </p:spPr>
        <p:txBody>
          <a:bodyPr/>
          <a:lstStyle/>
          <a:p>
            <a:r>
              <a:rPr lang="en-US" sz="4000" b="1" smtClean="0"/>
              <a:t>Section VII – Health Care Program for Children in Foster Care</a:t>
            </a:r>
          </a:p>
        </p:txBody>
      </p:sp>
      <p:sp>
        <p:nvSpPr>
          <p:cNvPr id="3" name="Content Placeholder 2"/>
          <p:cNvSpPr>
            <a:spLocks noGrp="1"/>
          </p:cNvSpPr>
          <p:nvPr>
            <p:ph sz="quarter" idx="1"/>
          </p:nvPr>
        </p:nvSpPr>
        <p:spPr>
          <a:xfrm>
            <a:off x="612775" y="1600200"/>
            <a:ext cx="8153400" cy="4495800"/>
          </a:xfrm>
        </p:spPr>
        <p:txBody>
          <a:bodyPr>
            <a:normAutofit/>
          </a:bodyPr>
          <a:lstStyle/>
          <a:p>
            <a:pPr>
              <a:lnSpc>
                <a:spcPct val="90000"/>
              </a:lnSpc>
            </a:pPr>
            <a:r>
              <a:rPr lang="en-US" sz="3200" dirty="0" smtClean="0"/>
              <a:t>Health Care Program for Children in Foster Care (HCPCFC)</a:t>
            </a:r>
            <a:endParaRPr lang="en-US" sz="2800" dirty="0" smtClean="0"/>
          </a:p>
          <a:p>
            <a:pPr lvl="1">
              <a:lnSpc>
                <a:spcPct val="90000"/>
              </a:lnSpc>
            </a:pPr>
            <a:r>
              <a:rPr lang="en-US" sz="2800" dirty="0" smtClean="0"/>
              <a:t>History</a:t>
            </a:r>
            <a:endParaRPr lang="en-US" sz="2400" dirty="0" smtClean="0"/>
          </a:p>
          <a:p>
            <a:pPr lvl="1">
              <a:lnSpc>
                <a:spcPct val="90000"/>
              </a:lnSpc>
            </a:pPr>
            <a:r>
              <a:rPr lang="en-US" sz="2800" dirty="0" smtClean="0"/>
              <a:t>Program Legislation</a:t>
            </a:r>
            <a:endParaRPr lang="en-US" sz="2400" dirty="0" smtClean="0"/>
          </a:p>
          <a:p>
            <a:pPr lvl="1">
              <a:lnSpc>
                <a:spcPct val="90000"/>
              </a:lnSpc>
            </a:pPr>
            <a:r>
              <a:rPr lang="en-US" sz="2800" dirty="0" smtClean="0"/>
              <a:t>Program Letter</a:t>
            </a:r>
            <a:endParaRPr lang="en-US" sz="2400" dirty="0" smtClean="0"/>
          </a:p>
          <a:p>
            <a:pPr lvl="1">
              <a:lnSpc>
                <a:spcPct val="90000"/>
              </a:lnSpc>
            </a:pPr>
            <a:r>
              <a:rPr lang="en-US" sz="2800" dirty="0" smtClean="0"/>
              <a:t>MOU</a:t>
            </a:r>
            <a:endParaRPr lang="en-US" sz="2400" dirty="0" smtClean="0"/>
          </a:p>
          <a:p>
            <a:pPr lvl="1">
              <a:lnSpc>
                <a:spcPct val="90000"/>
              </a:lnSpc>
            </a:pPr>
            <a:r>
              <a:rPr lang="en-US" sz="2800" dirty="0" smtClean="0"/>
              <a:t>PHN Responsibilities</a:t>
            </a:r>
            <a:endParaRPr lang="en-US" sz="2400" dirty="0" smtClean="0"/>
          </a:p>
          <a:p>
            <a:pPr lvl="1">
              <a:lnSpc>
                <a:spcPct val="90000"/>
              </a:lnSpc>
            </a:pPr>
            <a:r>
              <a:rPr lang="en-US" sz="2800" dirty="0" smtClean="0"/>
              <a:t>PM 160 Process</a:t>
            </a:r>
            <a:endParaRPr lang="en-US" sz="2400" dirty="0" smtClean="0"/>
          </a:p>
          <a:p>
            <a:pPr lvl="1">
              <a:lnSpc>
                <a:spcPct val="90000"/>
              </a:lnSpc>
            </a:pPr>
            <a:r>
              <a:rPr lang="en-US" sz="2800" dirty="0" smtClean="0"/>
              <a:t>References</a:t>
            </a:r>
            <a:endParaRPr lang="en-US" sz="2400" dirty="0" smtClean="0"/>
          </a:p>
          <a:p>
            <a:pPr>
              <a:lnSpc>
                <a:spcPct val="90000"/>
              </a:lnSpc>
            </a:pPr>
            <a:endParaRPr lang="en-US" dirty="0" smtClean="0"/>
          </a:p>
        </p:txBody>
      </p:sp>
      <p:sp>
        <p:nvSpPr>
          <p:cNvPr id="29699"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2383AF67-2B32-42D1-8367-5D80587CF1E2}" type="slidenum">
              <a:rPr lang="en-US"/>
              <a:pPr>
                <a:defRPr/>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612775" y="228600"/>
            <a:ext cx="8153400" cy="990600"/>
          </a:xfrm>
        </p:spPr>
        <p:txBody>
          <a:bodyPr/>
          <a:lstStyle/>
          <a:p>
            <a:r>
              <a:rPr lang="en-US" sz="4000" b="1" smtClean="0"/>
              <a:t>Section VIII – FFP and Time Studies</a:t>
            </a:r>
          </a:p>
        </p:txBody>
      </p:sp>
      <p:sp>
        <p:nvSpPr>
          <p:cNvPr id="3" name="Content Placeholder 2"/>
          <p:cNvSpPr>
            <a:spLocks noGrp="1"/>
          </p:cNvSpPr>
          <p:nvPr>
            <p:ph sz="quarter" idx="1"/>
          </p:nvPr>
        </p:nvSpPr>
        <p:spPr>
          <a:xfrm>
            <a:off x="612775" y="1600200"/>
            <a:ext cx="8153400" cy="4495800"/>
          </a:xfrm>
        </p:spPr>
        <p:txBody>
          <a:bodyPr>
            <a:normAutofit fontScale="85000" lnSpcReduction="10000"/>
          </a:bodyPr>
          <a:lstStyle/>
          <a:p>
            <a:pPr marL="320040" indent="-320040" fontAlgn="auto">
              <a:spcAft>
                <a:spcPts val="0"/>
              </a:spcAft>
              <a:buFont typeface="Wingdings"/>
              <a:buChar char=""/>
              <a:defRPr/>
            </a:pPr>
            <a:r>
              <a:rPr lang="en-US" sz="3200" dirty="0" smtClean="0"/>
              <a:t>Federal Financial Participation (FFP) and Time Studies</a:t>
            </a:r>
            <a:endParaRPr lang="en-US" sz="2800" dirty="0" smtClean="0"/>
          </a:p>
          <a:p>
            <a:pPr marL="640080" lvl="1" indent="-274320" fontAlgn="auto">
              <a:spcAft>
                <a:spcPts val="0"/>
              </a:spcAft>
              <a:buFont typeface="Wingdings 2"/>
              <a:buChar char=""/>
              <a:defRPr/>
            </a:pPr>
            <a:r>
              <a:rPr lang="en-US" sz="2800" dirty="0" smtClean="0"/>
              <a:t>FFP Background</a:t>
            </a:r>
            <a:endParaRPr lang="en-US" sz="2400" dirty="0" smtClean="0"/>
          </a:p>
          <a:p>
            <a:pPr marL="640080" lvl="1" indent="-274320" fontAlgn="auto">
              <a:spcAft>
                <a:spcPts val="0"/>
              </a:spcAft>
              <a:buFont typeface="Wingdings 2"/>
              <a:buChar char=""/>
              <a:defRPr/>
            </a:pPr>
            <a:r>
              <a:rPr lang="en-US" sz="2800" dirty="0" smtClean="0"/>
              <a:t>Enhanced and Non-Enhanced Activities</a:t>
            </a:r>
            <a:endParaRPr lang="en-US" sz="2400" dirty="0" smtClean="0"/>
          </a:p>
          <a:p>
            <a:pPr marL="640080" lvl="1" indent="-274320" fontAlgn="auto">
              <a:spcAft>
                <a:spcPts val="0"/>
              </a:spcAft>
              <a:buFont typeface="Wingdings 2"/>
              <a:buChar char=""/>
              <a:defRPr/>
            </a:pPr>
            <a:r>
              <a:rPr lang="en-US" sz="2800" dirty="0" smtClean="0"/>
              <a:t>Qualifying Employees and Skilled Professional Medical Personnel (SPMP)</a:t>
            </a:r>
            <a:endParaRPr lang="en-US" sz="2400" dirty="0" smtClean="0"/>
          </a:p>
          <a:p>
            <a:pPr marL="640080" lvl="1" indent="-274320" fontAlgn="auto">
              <a:spcAft>
                <a:spcPts val="0"/>
              </a:spcAft>
              <a:buFont typeface="Wingdings 2"/>
              <a:buChar char=""/>
              <a:defRPr/>
            </a:pPr>
            <a:r>
              <a:rPr lang="en-US" sz="2800" dirty="0" smtClean="0"/>
              <a:t>Time Studies</a:t>
            </a:r>
            <a:endParaRPr lang="en-US" sz="2400" dirty="0" smtClean="0"/>
          </a:p>
          <a:p>
            <a:pPr lvl="2" fontAlgn="auto">
              <a:spcAft>
                <a:spcPts val="0"/>
              </a:spcAft>
              <a:buFont typeface="Wingdings"/>
              <a:buChar char=""/>
              <a:defRPr/>
            </a:pPr>
            <a:r>
              <a:rPr lang="en-US" sz="2400" dirty="0" smtClean="0"/>
              <a:t>Who Must Time Study</a:t>
            </a:r>
            <a:endParaRPr lang="en-US" sz="2000" dirty="0" smtClean="0"/>
          </a:p>
          <a:p>
            <a:pPr lvl="2" fontAlgn="auto">
              <a:spcAft>
                <a:spcPts val="0"/>
              </a:spcAft>
              <a:buFont typeface="Wingdings"/>
              <a:buChar char=""/>
              <a:defRPr/>
            </a:pPr>
            <a:r>
              <a:rPr lang="en-US" sz="2400" dirty="0" smtClean="0"/>
              <a:t>Documents Required</a:t>
            </a:r>
            <a:endParaRPr lang="en-US" sz="2000" dirty="0" smtClean="0"/>
          </a:p>
          <a:p>
            <a:pPr lvl="2" fontAlgn="auto">
              <a:spcAft>
                <a:spcPts val="0"/>
              </a:spcAft>
              <a:buFont typeface="Wingdings"/>
              <a:buChar char=""/>
              <a:defRPr/>
            </a:pPr>
            <a:r>
              <a:rPr lang="en-US" sz="2400" dirty="0" smtClean="0"/>
              <a:t>Record Retention</a:t>
            </a:r>
            <a:endParaRPr lang="en-US" sz="2000" dirty="0" smtClean="0"/>
          </a:p>
          <a:p>
            <a:pPr lvl="2" fontAlgn="auto">
              <a:spcAft>
                <a:spcPts val="0"/>
              </a:spcAft>
              <a:buFont typeface="Wingdings"/>
              <a:buChar char=""/>
              <a:defRPr/>
            </a:pPr>
            <a:r>
              <a:rPr lang="en-US" sz="2400" dirty="0" smtClean="0"/>
              <a:t>Function Codes</a:t>
            </a:r>
            <a:endParaRPr lang="en-US" sz="2000" dirty="0" smtClean="0"/>
          </a:p>
          <a:p>
            <a:pPr lvl="2" fontAlgn="auto">
              <a:spcAft>
                <a:spcPts val="0"/>
              </a:spcAft>
              <a:buFont typeface="Wingdings"/>
              <a:buChar char=""/>
              <a:defRPr/>
            </a:pPr>
            <a:r>
              <a:rPr lang="en-US" sz="2400" dirty="0" smtClean="0"/>
              <a:t>General Instructions</a:t>
            </a:r>
            <a:endParaRPr lang="en-US" sz="2000" dirty="0" smtClean="0"/>
          </a:p>
          <a:p>
            <a:pPr lvl="2" fontAlgn="auto">
              <a:spcAft>
                <a:spcPts val="0"/>
              </a:spcAft>
              <a:buFont typeface="Wingdings"/>
              <a:buChar char=""/>
              <a:defRPr/>
            </a:pPr>
            <a:r>
              <a:rPr lang="en-US" sz="2400" dirty="0" smtClean="0"/>
              <a:t>FFP Calculation Worksheets</a:t>
            </a:r>
            <a:endParaRPr lang="en-US" sz="2000" dirty="0" smtClean="0"/>
          </a:p>
          <a:p>
            <a:pPr marL="320040" indent="-320040" fontAlgn="auto">
              <a:spcAft>
                <a:spcPts val="0"/>
              </a:spcAft>
              <a:buFont typeface="Wingdings"/>
              <a:buChar char=""/>
              <a:defRPr/>
            </a:pPr>
            <a:endParaRPr lang="en-US" dirty="0"/>
          </a:p>
        </p:txBody>
      </p:sp>
      <p:sp>
        <p:nvSpPr>
          <p:cNvPr id="30723"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E77682A5-17EC-48A3-B1AE-F0CC03904109}" type="slidenum">
              <a:rPr lang="en-US"/>
              <a:pPr>
                <a:defRPr/>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533400" y="228600"/>
            <a:ext cx="8458200" cy="990600"/>
          </a:xfrm>
        </p:spPr>
        <p:txBody>
          <a:bodyPr/>
          <a:lstStyle/>
          <a:p>
            <a:r>
              <a:rPr lang="en-US" sz="4000" b="1" smtClean="0"/>
              <a:t>Section IX – Annual Plan Development</a:t>
            </a:r>
          </a:p>
        </p:txBody>
      </p:sp>
      <p:sp>
        <p:nvSpPr>
          <p:cNvPr id="3" name="Content Placeholder 2"/>
          <p:cNvSpPr>
            <a:spLocks noGrp="1"/>
          </p:cNvSpPr>
          <p:nvPr>
            <p:ph sz="quarter" idx="1"/>
          </p:nvPr>
        </p:nvSpPr>
        <p:spPr>
          <a:xfrm>
            <a:off x="612775" y="1600200"/>
            <a:ext cx="8153400" cy="4495800"/>
          </a:xfrm>
        </p:spPr>
        <p:txBody>
          <a:bodyPr>
            <a:normAutofit fontScale="85000" lnSpcReduction="20000"/>
          </a:bodyPr>
          <a:lstStyle/>
          <a:p>
            <a:pPr marL="320040" indent="-320040" fontAlgn="auto">
              <a:spcAft>
                <a:spcPts val="0"/>
              </a:spcAft>
              <a:buFont typeface="Wingdings"/>
              <a:buChar char=""/>
              <a:defRPr/>
            </a:pPr>
            <a:r>
              <a:rPr lang="en-US" sz="3200" dirty="0" smtClean="0"/>
              <a:t>Annual Plan Development</a:t>
            </a:r>
            <a:endParaRPr lang="en-US" sz="2800" dirty="0" smtClean="0"/>
          </a:p>
          <a:p>
            <a:pPr marL="640080" lvl="1" indent="-274320" fontAlgn="auto">
              <a:spcAft>
                <a:spcPts val="0"/>
              </a:spcAft>
              <a:buFont typeface="Wingdings 2"/>
              <a:buChar char=""/>
              <a:defRPr/>
            </a:pPr>
            <a:r>
              <a:rPr lang="en-US" sz="2800" dirty="0" smtClean="0"/>
              <a:t>Annual Plan Submission</a:t>
            </a:r>
            <a:endParaRPr lang="en-US" sz="2400" dirty="0" smtClean="0"/>
          </a:p>
          <a:p>
            <a:pPr marL="640080" lvl="1" indent="-274320" fontAlgn="auto">
              <a:spcAft>
                <a:spcPts val="0"/>
              </a:spcAft>
              <a:buFont typeface="Wingdings 2"/>
              <a:buChar char=""/>
              <a:defRPr/>
            </a:pPr>
            <a:r>
              <a:rPr lang="en-US" sz="2800" dirty="0" smtClean="0"/>
              <a:t>Checklist</a:t>
            </a:r>
            <a:endParaRPr lang="en-US" sz="2400" dirty="0" smtClean="0"/>
          </a:p>
          <a:p>
            <a:pPr marL="640080" lvl="1" indent="-274320" fontAlgn="auto">
              <a:spcAft>
                <a:spcPts val="0"/>
              </a:spcAft>
              <a:buFont typeface="Wingdings 2"/>
              <a:buChar char=""/>
              <a:defRPr/>
            </a:pPr>
            <a:r>
              <a:rPr lang="en-US" sz="2800" dirty="0" smtClean="0"/>
              <a:t>Agency Description</a:t>
            </a:r>
            <a:endParaRPr lang="en-US" sz="2400" dirty="0" smtClean="0"/>
          </a:p>
          <a:p>
            <a:pPr marL="640080" lvl="1" indent="-274320" fontAlgn="auto">
              <a:spcAft>
                <a:spcPts val="0"/>
              </a:spcAft>
              <a:buFont typeface="Wingdings 2"/>
              <a:buChar char=""/>
              <a:defRPr/>
            </a:pPr>
            <a:r>
              <a:rPr lang="en-US" sz="2800" dirty="0" smtClean="0"/>
              <a:t>Civil Service Classification</a:t>
            </a:r>
            <a:endParaRPr lang="en-US" sz="2400" dirty="0" smtClean="0"/>
          </a:p>
          <a:p>
            <a:pPr marL="640080" lvl="1" indent="-274320" fontAlgn="auto">
              <a:spcAft>
                <a:spcPts val="0"/>
              </a:spcAft>
              <a:buFont typeface="Wingdings 2"/>
              <a:buChar char=""/>
              <a:defRPr/>
            </a:pPr>
            <a:r>
              <a:rPr lang="en-US" sz="2800" dirty="0" smtClean="0"/>
              <a:t>Duty Statements</a:t>
            </a:r>
            <a:endParaRPr lang="en-US" sz="2400" dirty="0" smtClean="0"/>
          </a:p>
          <a:p>
            <a:pPr marL="640080" lvl="1" indent="-274320" fontAlgn="auto">
              <a:spcAft>
                <a:spcPts val="0"/>
              </a:spcAft>
              <a:buFont typeface="Wingdings 2"/>
              <a:buChar char=""/>
              <a:defRPr/>
            </a:pPr>
            <a:r>
              <a:rPr lang="en-US" sz="2800" dirty="0" smtClean="0"/>
              <a:t>Performance Measures</a:t>
            </a:r>
            <a:endParaRPr lang="en-US" sz="2400" dirty="0" smtClean="0"/>
          </a:p>
          <a:p>
            <a:pPr marL="640080" lvl="1" indent="-274320" fontAlgn="auto">
              <a:spcAft>
                <a:spcPts val="0"/>
              </a:spcAft>
              <a:buFont typeface="Wingdings 2"/>
              <a:buChar char=""/>
              <a:defRPr/>
            </a:pPr>
            <a:r>
              <a:rPr lang="en-US" sz="2800" dirty="0" smtClean="0"/>
              <a:t>CHDP Program Referral Data Form</a:t>
            </a:r>
            <a:endParaRPr lang="en-US" sz="2400" dirty="0" smtClean="0"/>
          </a:p>
          <a:p>
            <a:pPr marL="640080" lvl="1" indent="-274320" fontAlgn="auto">
              <a:spcAft>
                <a:spcPts val="0"/>
              </a:spcAft>
              <a:buFont typeface="Wingdings 2"/>
              <a:buChar char=""/>
              <a:defRPr/>
            </a:pPr>
            <a:r>
              <a:rPr lang="en-US" sz="2800" dirty="0" smtClean="0"/>
              <a:t>MOUs and IAAs</a:t>
            </a:r>
            <a:endParaRPr lang="en-US" sz="2400" dirty="0" smtClean="0"/>
          </a:p>
          <a:p>
            <a:pPr marL="640080" lvl="1" indent="-274320" fontAlgn="auto">
              <a:spcAft>
                <a:spcPts val="0"/>
              </a:spcAft>
              <a:buFont typeface="Wingdings 2"/>
              <a:buChar char=""/>
              <a:defRPr/>
            </a:pPr>
            <a:r>
              <a:rPr lang="en-US" sz="2800" dirty="0" smtClean="0"/>
              <a:t>Budgets</a:t>
            </a:r>
            <a:endParaRPr lang="en-US" sz="2400" dirty="0" smtClean="0"/>
          </a:p>
          <a:p>
            <a:pPr marL="640080" lvl="1" indent="-274320" fontAlgn="auto">
              <a:spcAft>
                <a:spcPts val="0"/>
              </a:spcAft>
              <a:buFont typeface="Wingdings 2"/>
              <a:buChar char=""/>
              <a:defRPr/>
            </a:pPr>
            <a:r>
              <a:rPr lang="en-US" sz="2800" dirty="0" smtClean="0"/>
              <a:t>CHDP Staffing Guidelines</a:t>
            </a:r>
            <a:endParaRPr lang="en-US" sz="2400" dirty="0" smtClean="0"/>
          </a:p>
          <a:p>
            <a:pPr marL="320040" indent="-320040" fontAlgn="auto">
              <a:spcAft>
                <a:spcPts val="0"/>
              </a:spcAft>
              <a:buFont typeface="Wingdings"/>
              <a:buChar char=""/>
              <a:defRPr/>
            </a:pPr>
            <a:endParaRPr lang="en-US" dirty="0"/>
          </a:p>
        </p:txBody>
      </p:sp>
      <p:sp>
        <p:nvSpPr>
          <p:cNvPr id="31747"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B3A06E56-1E97-40BC-B1A8-17330A4AADE5}" type="slidenum">
              <a:rPr lang="en-US"/>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612775" y="228600"/>
            <a:ext cx="8153400" cy="990600"/>
          </a:xfrm>
        </p:spPr>
        <p:txBody>
          <a:bodyPr/>
          <a:lstStyle/>
          <a:p>
            <a:r>
              <a:rPr lang="en-US" sz="4000" b="1" smtClean="0"/>
              <a:t>Section X – Invoicing and Property Management</a:t>
            </a:r>
          </a:p>
        </p:txBody>
      </p:sp>
      <p:sp>
        <p:nvSpPr>
          <p:cNvPr id="32770" name="Content Placeholder 2"/>
          <p:cNvSpPr>
            <a:spLocks noGrp="1"/>
          </p:cNvSpPr>
          <p:nvPr>
            <p:ph sz="quarter" idx="1"/>
          </p:nvPr>
        </p:nvSpPr>
        <p:spPr>
          <a:xfrm>
            <a:off x="612775" y="1600200"/>
            <a:ext cx="8153400" cy="4495800"/>
          </a:xfrm>
        </p:spPr>
        <p:txBody>
          <a:bodyPr/>
          <a:lstStyle/>
          <a:p>
            <a:r>
              <a:rPr lang="en-US" smtClean="0"/>
              <a:t>Invoicing and Property Management</a:t>
            </a:r>
          </a:p>
          <a:p>
            <a:pPr lvl="1"/>
            <a:r>
              <a:rPr lang="en-US" smtClean="0"/>
              <a:t>General Information</a:t>
            </a:r>
          </a:p>
          <a:p>
            <a:pPr lvl="1"/>
            <a:r>
              <a:rPr lang="en-US" smtClean="0"/>
              <a:t>Quarterly Invoices</a:t>
            </a:r>
          </a:p>
          <a:p>
            <a:pPr lvl="2"/>
            <a:r>
              <a:rPr lang="en-US" smtClean="0"/>
              <a:t>CHDP No County/City Match</a:t>
            </a:r>
          </a:p>
          <a:p>
            <a:pPr lvl="2"/>
            <a:r>
              <a:rPr lang="en-US" smtClean="0"/>
              <a:t>CHDP County/City Match</a:t>
            </a:r>
          </a:p>
          <a:p>
            <a:pPr lvl="2"/>
            <a:r>
              <a:rPr lang="en-US" smtClean="0"/>
              <a:t>HCPCFC Administrative Expenditure</a:t>
            </a:r>
          </a:p>
          <a:p>
            <a:pPr lvl="2"/>
            <a:r>
              <a:rPr lang="en-US" smtClean="0"/>
              <a:t>CHDP Foster Care Administrative Expenditure</a:t>
            </a:r>
          </a:p>
          <a:p>
            <a:pPr lvl="1"/>
            <a:r>
              <a:rPr lang="en-US" smtClean="0"/>
              <a:t>Supplemental Invoice Parts A and B</a:t>
            </a:r>
          </a:p>
          <a:p>
            <a:pPr lvl="1"/>
            <a:r>
              <a:rPr lang="en-US" smtClean="0"/>
              <a:t>Property Management</a:t>
            </a:r>
          </a:p>
        </p:txBody>
      </p:sp>
      <p:sp>
        <p:nvSpPr>
          <p:cNvPr id="32771"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212D0C31-C95F-41FB-B76E-14AD1508F7A4}" type="slidenum">
              <a:rPr lang="en-US"/>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3"/>
          <p:cNvSpPr>
            <a:spLocks noGrp="1"/>
          </p:cNvSpPr>
          <p:nvPr>
            <p:ph type="title"/>
          </p:nvPr>
        </p:nvSpPr>
        <p:spPr/>
        <p:txBody>
          <a:bodyPr/>
          <a:lstStyle/>
          <a:p>
            <a:r>
              <a:rPr lang="en-US" smtClean="0"/>
              <a:t>Training Program Introduction</a:t>
            </a:r>
          </a:p>
        </p:txBody>
      </p:sp>
      <p:sp>
        <p:nvSpPr>
          <p:cNvPr id="15362" name="Date Placeholder 5"/>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15363" name="Slide Number Placeholder 6"/>
          <p:cNvSpPr>
            <a:spLocks noGrp="1"/>
          </p:cNvSpPr>
          <p:nvPr>
            <p:ph type="sldNum" sz="quarter" idx="11"/>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0B5C0C61-54B6-4028-B772-00BF81A01895}" type="slidenum">
              <a:rPr lang="en-US"/>
              <a:pPr fontAlgn="base">
                <a:spcBef>
                  <a:spcPct val="0"/>
                </a:spcBef>
                <a:spcAft>
                  <a:spcPct val="0"/>
                </a:spcAft>
              </a:pPr>
              <a:t>2</a:t>
            </a:fld>
            <a:endParaRPr lang="en-US"/>
          </a:p>
        </p:txBody>
      </p:sp>
      <p:pic>
        <p:nvPicPr>
          <p:cNvPr id="2053" name="Picture 5" descr="C:\Documents and Settings\SMora.CHA\Local Settings\Temporary Internet Files\Content.IE5\HK6AZQZ1\MC900363464[1].wmf"/>
          <p:cNvPicPr>
            <a:picLocks noChangeAspect="1" noChangeArrowheads="1"/>
          </p:cNvPicPr>
          <p:nvPr/>
        </p:nvPicPr>
        <p:blipFill>
          <a:blip r:embed="rId2"/>
          <a:srcRect/>
          <a:stretch>
            <a:fillRect/>
          </a:stretch>
        </p:blipFill>
        <p:spPr bwMode="auto">
          <a:xfrm>
            <a:off x="2895600" y="3200400"/>
            <a:ext cx="2743200" cy="28194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612775" y="228600"/>
            <a:ext cx="8153400" cy="990600"/>
          </a:xfrm>
        </p:spPr>
        <p:txBody>
          <a:bodyPr/>
          <a:lstStyle/>
          <a:p>
            <a:r>
              <a:rPr lang="en-US" sz="4000" b="1" smtClean="0"/>
              <a:t>Section XI – Performance Measures</a:t>
            </a:r>
          </a:p>
        </p:txBody>
      </p:sp>
      <p:sp>
        <p:nvSpPr>
          <p:cNvPr id="33794" name="Content Placeholder 2"/>
          <p:cNvSpPr>
            <a:spLocks noGrp="1"/>
          </p:cNvSpPr>
          <p:nvPr>
            <p:ph sz="quarter" idx="1"/>
          </p:nvPr>
        </p:nvSpPr>
        <p:spPr>
          <a:xfrm>
            <a:off x="612775" y="1600200"/>
            <a:ext cx="8153400" cy="4495800"/>
          </a:xfrm>
        </p:spPr>
        <p:txBody>
          <a:bodyPr/>
          <a:lstStyle/>
          <a:p>
            <a:r>
              <a:rPr lang="en-US" sz="3200" smtClean="0"/>
              <a:t>Performance Measures</a:t>
            </a:r>
            <a:endParaRPr lang="en-US" sz="2800" smtClean="0"/>
          </a:p>
          <a:p>
            <a:pPr lvl="1"/>
            <a:r>
              <a:rPr lang="en-US" sz="2800" smtClean="0"/>
              <a:t>Background and Completion </a:t>
            </a:r>
            <a:endParaRPr lang="en-US" sz="2400" smtClean="0"/>
          </a:p>
          <a:p>
            <a:pPr lvl="1"/>
            <a:r>
              <a:rPr lang="en-US" sz="2800" smtClean="0"/>
              <a:t>CHDP Performance Measures 1-5</a:t>
            </a:r>
            <a:endParaRPr lang="en-US" sz="2400" smtClean="0"/>
          </a:p>
          <a:p>
            <a:pPr lvl="1"/>
            <a:r>
              <a:rPr lang="en-US" sz="2800" smtClean="0"/>
              <a:t>Optional CHDP Performance Measures</a:t>
            </a:r>
            <a:endParaRPr lang="en-US" sz="2400" smtClean="0"/>
          </a:p>
          <a:p>
            <a:pPr lvl="1"/>
            <a:r>
              <a:rPr lang="en-US" sz="2800" smtClean="0"/>
              <a:t>HCPCFC Performance Measures 1-2</a:t>
            </a:r>
            <a:endParaRPr lang="en-US" sz="2400" smtClean="0"/>
          </a:p>
          <a:p>
            <a:pPr lvl="1"/>
            <a:r>
              <a:rPr lang="en-US" sz="2800" smtClean="0"/>
              <a:t>Narrative</a:t>
            </a:r>
            <a:endParaRPr lang="en-US" sz="2400" smtClean="0"/>
          </a:p>
          <a:p>
            <a:pPr lvl="1"/>
            <a:r>
              <a:rPr lang="en-US" sz="2800" smtClean="0"/>
              <a:t>Performance Measure Profile</a:t>
            </a:r>
            <a:endParaRPr lang="en-US" sz="2400" smtClean="0"/>
          </a:p>
          <a:p>
            <a:endParaRPr lang="en-US" smtClean="0"/>
          </a:p>
        </p:txBody>
      </p:sp>
      <p:sp>
        <p:nvSpPr>
          <p:cNvPr id="33795"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C1F5DF86-A21D-4194-A748-927324FF791D}" type="slidenum">
              <a:rPr lang="en-US"/>
              <a:pPr>
                <a:defRPr/>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a:xfrm>
            <a:off x="612775" y="228600"/>
            <a:ext cx="8153400" cy="990600"/>
          </a:xfrm>
        </p:spPr>
        <p:txBody>
          <a:bodyPr/>
          <a:lstStyle/>
          <a:p>
            <a:r>
              <a:rPr lang="en-US" sz="4000" b="1" smtClean="0"/>
              <a:t>Section XII – Related Programs</a:t>
            </a:r>
          </a:p>
        </p:txBody>
      </p:sp>
      <p:sp>
        <p:nvSpPr>
          <p:cNvPr id="3" name="Content Placeholder 2"/>
          <p:cNvSpPr>
            <a:spLocks noGrp="1"/>
          </p:cNvSpPr>
          <p:nvPr>
            <p:ph sz="quarter" idx="1"/>
          </p:nvPr>
        </p:nvSpPr>
        <p:spPr>
          <a:xfrm>
            <a:off x="612775" y="1600200"/>
            <a:ext cx="8153400" cy="4495800"/>
          </a:xfrm>
        </p:spPr>
        <p:txBody>
          <a:bodyPr>
            <a:normAutofit lnSpcReduction="10000"/>
          </a:bodyPr>
          <a:lstStyle/>
          <a:p>
            <a:pPr marL="320040" indent="-320040" fontAlgn="auto">
              <a:spcAft>
                <a:spcPts val="0"/>
              </a:spcAft>
              <a:buFont typeface="Wingdings"/>
              <a:buChar char=""/>
              <a:defRPr/>
            </a:pPr>
            <a:r>
              <a:rPr lang="en-US" sz="3200" dirty="0" smtClean="0"/>
              <a:t>Related Programs</a:t>
            </a:r>
            <a:endParaRPr lang="en-US" sz="2800" dirty="0" smtClean="0"/>
          </a:p>
          <a:p>
            <a:pPr marL="640080" lvl="1" indent="-274320" fontAlgn="auto">
              <a:spcAft>
                <a:spcPts val="0"/>
              </a:spcAft>
              <a:buFont typeface="Wingdings 2"/>
              <a:buChar char=""/>
              <a:defRPr/>
            </a:pPr>
            <a:r>
              <a:rPr lang="en-US" sz="2800" dirty="0" smtClean="0"/>
              <a:t>Newborn Hearing Screening Program (NHSP)</a:t>
            </a:r>
            <a:endParaRPr lang="en-US" sz="2400" dirty="0" smtClean="0"/>
          </a:p>
          <a:p>
            <a:pPr marL="640080" lvl="1" indent="-274320" fontAlgn="auto">
              <a:spcAft>
                <a:spcPts val="0"/>
              </a:spcAft>
              <a:buFont typeface="Wingdings 2"/>
              <a:buChar char=""/>
              <a:defRPr/>
            </a:pPr>
            <a:r>
              <a:rPr lang="en-US" sz="2800" dirty="0" smtClean="0"/>
              <a:t>California Children’s Services (CCS)</a:t>
            </a:r>
            <a:endParaRPr lang="en-US" sz="2400" dirty="0" smtClean="0"/>
          </a:p>
          <a:p>
            <a:pPr marL="640080" lvl="1" indent="-274320" fontAlgn="auto">
              <a:spcAft>
                <a:spcPts val="0"/>
              </a:spcAft>
              <a:buFont typeface="Wingdings 2"/>
              <a:buChar char=""/>
              <a:defRPr/>
            </a:pPr>
            <a:r>
              <a:rPr lang="en-US" sz="2800" dirty="0" smtClean="0"/>
              <a:t>Women, Infants and Children Program (WIC)</a:t>
            </a:r>
            <a:endParaRPr lang="en-US" sz="2400" dirty="0" smtClean="0"/>
          </a:p>
          <a:p>
            <a:pPr marL="640080" lvl="1" indent="-274320" fontAlgn="auto">
              <a:spcAft>
                <a:spcPts val="0"/>
              </a:spcAft>
              <a:buFont typeface="Wingdings 2"/>
              <a:buChar char=""/>
              <a:defRPr/>
            </a:pPr>
            <a:r>
              <a:rPr lang="en-US" sz="2800" dirty="0" smtClean="0"/>
              <a:t>Expanded Access to Primary Care (EAPC)</a:t>
            </a:r>
            <a:endParaRPr lang="en-US" sz="2400" dirty="0" smtClean="0"/>
          </a:p>
          <a:p>
            <a:pPr marL="640080" lvl="1" indent="-274320" fontAlgn="auto">
              <a:spcAft>
                <a:spcPts val="0"/>
              </a:spcAft>
              <a:buFont typeface="Wingdings 2"/>
              <a:buChar char=""/>
              <a:defRPr/>
            </a:pPr>
            <a:r>
              <a:rPr lang="en-US" sz="2800" dirty="0" err="1" smtClean="0"/>
              <a:t>Medi</a:t>
            </a:r>
            <a:r>
              <a:rPr lang="en-US" sz="2800" dirty="0" smtClean="0"/>
              <a:t>-Cal Managed Care</a:t>
            </a:r>
            <a:endParaRPr lang="en-US" sz="2400" dirty="0" smtClean="0"/>
          </a:p>
          <a:p>
            <a:pPr marL="640080" lvl="1" indent="-274320" fontAlgn="auto">
              <a:spcAft>
                <a:spcPts val="0"/>
              </a:spcAft>
              <a:buFont typeface="Wingdings 2"/>
              <a:buChar char=""/>
              <a:defRPr/>
            </a:pPr>
            <a:r>
              <a:rPr lang="en-US" sz="2800" dirty="0" smtClean="0"/>
              <a:t>Vaccines for Children Program (VFC)</a:t>
            </a:r>
            <a:endParaRPr lang="en-US" sz="2400" dirty="0" smtClean="0"/>
          </a:p>
          <a:p>
            <a:pPr marL="640080" lvl="1" indent="-274320" fontAlgn="auto">
              <a:spcAft>
                <a:spcPts val="0"/>
              </a:spcAft>
              <a:buFont typeface="Wingdings 2"/>
              <a:buChar char=""/>
              <a:defRPr/>
            </a:pPr>
            <a:r>
              <a:rPr lang="en-US" sz="2800" dirty="0" smtClean="0"/>
              <a:t>Head Start</a:t>
            </a:r>
            <a:endParaRPr lang="en-US" sz="2400" dirty="0" smtClean="0"/>
          </a:p>
          <a:p>
            <a:pPr marL="640080" lvl="1" indent="-274320" fontAlgn="auto">
              <a:spcAft>
                <a:spcPts val="0"/>
              </a:spcAft>
              <a:buFont typeface="Wingdings 2"/>
              <a:buChar char=""/>
              <a:defRPr/>
            </a:pPr>
            <a:r>
              <a:rPr lang="en-US" sz="2800" dirty="0" smtClean="0"/>
              <a:t>State Preschools</a:t>
            </a:r>
            <a:endParaRPr lang="en-US" sz="2400" dirty="0" smtClean="0"/>
          </a:p>
          <a:p>
            <a:pPr marL="320040" indent="-320040" fontAlgn="auto">
              <a:spcAft>
                <a:spcPts val="0"/>
              </a:spcAft>
              <a:buFont typeface="Wingdings"/>
              <a:buChar char=""/>
              <a:defRPr/>
            </a:pPr>
            <a:endParaRPr lang="en-US" sz="2800" dirty="0" smtClean="0"/>
          </a:p>
          <a:p>
            <a:pPr marL="320040" indent="-320040" fontAlgn="auto">
              <a:spcAft>
                <a:spcPts val="0"/>
              </a:spcAft>
              <a:buFont typeface="Wingdings"/>
              <a:buChar char=""/>
              <a:defRPr/>
            </a:pPr>
            <a:endParaRPr lang="en-US" dirty="0"/>
          </a:p>
        </p:txBody>
      </p:sp>
      <p:sp>
        <p:nvSpPr>
          <p:cNvPr id="34819"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E67AF62B-069C-431C-BA94-6BE7043E6591}" type="slidenum">
              <a:rPr lang="en-US"/>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533400" y="228600"/>
            <a:ext cx="8305800" cy="990600"/>
          </a:xfrm>
        </p:spPr>
        <p:txBody>
          <a:bodyPr/>
          <a:lstStyle/>
          <a:p>
            <a:r>
              <a:rPr lang="en-US" sz="4000" b="1" smtClean="0"/>
              <a:t>Section XIII – Local Program Responsibilities</a:t>
            </a:r>
          </a:p>
        </p:txBody>
      </p:sp>
      <p:sp>
        <p:nvSpPr>
          <p:cNvPr id="3" name="Content Placeholder 2"/>
          <p:cNvSpPr>
            <a:spLocks noGrp="1"/>
          </p:cNvSpPr>
          <p:nvPr>
            <p:ph sz="quarter" idx="1"/>
          </p:nvPr>
        </p:nvSpPr>
        <p:spPr>
          <a:xfrm>
            <a:off x="381000" y="1600200"/>
            <a:ext cx="8385175" cy="4953000"/>
          </a:xfrm>
        </p:spPr>
        <p:txBody>
          <a:bodyPr>
            <a:normAutofit fontScale="40000" lnSpcReduction="20000"/>
          </a:bodyPr>
          <a:lstStyle/>
          <a:p>
            <a:pPr marL="320040" indent="-320040" fontAlgn="auto">
              <a:spcAft>
                <a:spcPts val="0"/>
              </a:spcAft>
              <a:buFont typeface="Wingdings"/>
              <a:buChar char=""/>
              <a:defRPr/>
            </a:pPr>
            <a:r>
              <a:rPr lang="en-US" sz="5000" dirty="0" smtClean="0"/>
              <a:t> </a:t>
            </a:r>
            <a:r>
              <a:rPr lang="en-US" sz="6000" dirty="0" smtClean="0"/>
              <a:t>Local Program Responsibilities</a:t>
            </a:r>
          </a:p>
          <a:p>
            <a:pPr marL="640080" lvl="1" indent="-274320" fontAlgn="auto">
              <a:spcAft>
                <a:spcPts val="0"/>
              </a:spcAft>
              <a:buFont typeface="Wingdings 2"/>
              <a:buChar char=""/>
              <a:defRPr/>
            </a:pPr>
            <a:r>
              <a:rPr lang="en-US" sz="5000" dirty="0" smtClean="0"/>
              <a:t>Provider Enrollment and Recruitment</a:t>
            </a:r>
          </a:p>
          <a:p>
            <a:pPr marL="640080" lvl="1" indent="-274320" fontAlgn="auto">
              <a:spcAft>
                <a:spcPts val="0"/>
              </a:spcAft>
              <a:buFont typeface="Wingdings 2"/>
              <a:buChar char=""/>
              <a:defRPr/>
            </a:pPr>
            <a:r>
              <a:rPr lang="en-US" sz="5000" dirty="0" smtClean="0"/>
              <a:t>Establishing and Maintaining a Provider File</a:t>
            </a:r>
          </a:p>
          <a:p>
            <a:pPr marL="640080" lvl="1" indent="-274320" fontAlgn="auto">
              <a:spcAft>
                <a:spcPts val="0"/>
              </a:spcAft>
              <a:buFont typeface="Wingdings 2"/>
              <a:buChar char=""/>
              <a:defRPr/>
            </a:pPr>
            <a:r>
              <a:rPr lang="en-US" sz="5000" dirty="0" smtClean="0"/>
              <a:t>Provider Performance Improvement</a:t>
            </a:r>
          </a:p>
          <a:p>
            <a:pPr marL="640080" lvl="1" indent="-274320" fontAlgn="auto">
              <a:spcAft>
                <a:spcPts val="0"/>
              </a:spcAft>
              <a:buFont typeface="Wingdings 2"/>
              <a:buChar char=""/>
              <a:defRPr/>
            </a:pPr>
            <a:r>
              <a:rPr lang="en-US" sz="5000" dirty="0" smtClean="0"/>
              <a:t>Provider Training</a:t>
            </a:r>
          </a:p>
          <a:p>
            <a:pPr marL="640080" lvl="1" indent="-274320" fontAlgn="auto">
              <a:spcAft>
                <a:spcPts val="0"/>
              </a:spcAft>
              <a:buFont typeface="Wingdings 2"/>
              <a:buChar char=""/>
              <a:defRPr/>
            </a:pPr>
            <a:r>
              <a:rPr lang="en-US" sz="5000" dirty="0" smtClean="0"/>
              <a:t>Distribution of Provider Information Notices (PINs)</a:t>
            </a:r>
          </a:p>
          <a:p>
            <a:pPr marL="640080" lvl="1" indent="-274320" fontAlgn="auto">
              <a:spcAft>
                <a:spcPts val="0"/>
              </a:spcAft>
              <a:buFont typeface="Wingdings 2"/>
              <a:buChar char=""/>
              <a:defRPr/>
            </a:pPr>
            <a:r>
              <a:rPr lang="en-US" sz="5000" dirty="0" smtClean="0"/>
              <a:t>Technical Assistance to Providers</a:t>
            </a:r>
          </a:p>
          <a:p>
            <a:pPr marL="640080" lvl="1" indent="-274320" fontAlgn="auto">
              <a:spcAft>
                <a:spcPts val="0"/>
              </a:spcAft>
              <a:buFont typeface="Wingdings 2"/>
              <a:buChar char=""/>
              <a:defRPr/>
            </a:pPr>
            <a:r>
              <a:rPr lang="en-US" sz="5000" dirty="0" smtClean="0"/>
              <a:t>Problem Investigation, Resolution or Disenrollment</a:t>
            </a:r>
          </a:p>
          <a:p>
            <a:pPr marL="640080" lvl="1" indent="-274320" fontAlgn="auto">
              <a:spcAft>
                <a:spcPts val="0"/>
              </a:spcAft>
              <a:buFont typeface="Wingdings 2"/>
              <a:buChar char=""/>
              <a:defRPr/>
            </a:pPr>
            <a:r>
              <a:rPr lang="en-US" sz="5000" dirty="0" smtClean="0"/>
              <a:t>Care Coordination</a:t>
            </a:r>
          </a:p>
          <a:p>
            <a:pPr marL="640080" lvl="1" indent="-274320" fontAlgn="auto">
              <a:spcAft>
                <a:spcPts val="0"/>
              </a:spcAft>
              <a:buFont typeface="Wingdings 2"/>
              <a:buChar char=""/>
              <a:defRPr/>
            </a:pPr>
            <a:r>
              <a:rPr lang="en-US" sz="5000" dirty="0" smtClean="0"/>
              <a:t>Annual Plan Submission</a:t>
            </a:r>
          </a:p>
          <a:p>
            <a:pPr marL="640080" lvl="1" indent="-274320" fontAlgn="auto">
              <a:spcAft>
                <a:spcPts val="0"/>
              </a:spcAft>
              <a:buFont typeface="Wingdings 2"/>
              <a:buChar char=""/>
              <a:defRPr/>
            </a:pPr>
            <a:r>
              <a:rPr lang="en-US" sz="5000" dirty="0" smtClean="0"/>
              <a:t>Record Retention</a:t>
            </a:r>
          </a:p>
          <a:p>
            <a:pPr marL="640080" lvl="1" indent="-274320" fontAlgn="auto">
              <a:spcAft>
                <a:spcPts val="0"/>
              </a:spcAft>
              <a:buFont typeface="Wingdings 2"/>
              <a:buChar char=""/>
              <a:defRPr/>
            </a:pPr>
            <a:r>
              <a:rPr lang="en-US" sz="5000" dirty="0" smtClean="0"/>
              <a:t>Community Outreach</a:t>
            </a:r>
          </a:p>
          <a:p>
            <a:pPr marL="640080" lvl="1" indent="-274320" fontAlgn="auto">
              <a:spcAft>
                <a:spcPts val="0"/>
              </a:spcAft>
              <a:buFont typeface="Wingdings 2"/>
              <a:buChar char=""/>
              <a:defRPr/>
            </a:pPr>
            <a:r>
              <a:rPr lang="en-US" sz="5000" dirty="0" smtClean="0"/>
              <a:t>Interagency Collaboration</a:t>
            </a:r>
          </a:p>
          <a:p>
            <a:pPr marL="640080" lvl="1" indent="-274320" fontAlgn="auto">
              <a:spcAft>
                <a:spcPts val="0"/>
              </a:spcAft>
              <a:buFont typeface="Wingdings 2"/>
              <a:buChar char=""/>
              <a:defRPr/>
            </a:pPr>
            <a:r>
              <a:rPr lang="en-US" sz="5000" dirty="0" smtClean="0"/>
              <a:t>Obtaining Materials</a:t>
            </a:r>
          </a:p>
          <a:p>
            <a:pPr marL="640080" lvl="1" indent="-274320" fontAlgn="auto">
              <a:spcAft>
                <a:spcPts val="0"/>
              </a:spcAft>
              <a:buFont typeface="Wingdings 2"/>
              <a:buChar char=""/>
              <a:defRPr/>
            </a:pPr>
            <a:r>
              <a:rPr lang="en-US" sz="5000" dirty="0" smtClean="0"/>
              <a:t>Local </a:t>
            </a:r>
            <a:r>
              <a:rPr lang="en-US" sz="5000" smtClean="0"/>
              <a:t>Advisory Board</a:t>
            </a:r>
            <a:endParaRPr lang="en-US" sz="5000" dirty="0" smtClean="0"/>
          </a:p>
          <a:p>
            <a:pPr marL="320040" indent="-320040" fontAlgn="auto">
              <a:spcAft>
                <a:spcPts val="0"/>
              </a:spcAft>
              <a:buFont typeface="Wingdings"/>
              <a:buChar char=""/>
              <a:defRPr/>
            </a:pPr>
            <a:endParaRPr lang="en-US" dirty="0"/>
          </a:p>
        </p:txBody>
      </p:sp>
      <p:sp>
        <p:nvSpPr>
          <p:cNvPr id="35843"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EF0D8934-6482-42F8-9BE1-1C10DB3EBEF8}" type="slidenum">
              <a:rPr lang="en-US"/>
              <a:pPr>
                <a:defRPr/>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a:xfrm>
            <a:off x="612775" y="228600"/>
            <a:ext cx="8153400" cy="990600"/>
          </a:xfrm>
        </p:spPr>
        <p:txBody>
          <a:bodyPr/>
          <a:lstStyle/>
          <a:p>
            <a:r>
              <a:rPr lang="en-US" sz="4000" b="1" smtClean="0"/>
              <a:t>Section XIV – Resources/Networking</a:t>
            </a:r>
          </a:p>
        </p:txBody>
      </p:sp>
      <p:sp>
        <p:nvSpPr>
          <p:cNvPr id="36866" name="Content Placeholder 2"/>
          <p:cNvSpPr>
            <a:spLocks noGrp="1"/>
          </p:cNvSpPr>
          <p:nvPr>
            <p:ph sz="quarter" idx="1"/>
          </p:nvPr>
        </p:nvSpPr>
        <p:spPr>
          <a:xfrm>
            <a:off x="612775" y="1600200"/>
            <a:ext cx="8153400" cy="4495800"/>
          </a:xfrm>
        </p:spPr>
        <p:txBody>
          <a:bodyPr/>
          <a:lstStyle/>
          <a:p>
            <a:r>
              <a:rPr lang="en-US" sz="3200" smtClean="0"/>
              <a:t>Resources/Networking</a:t>
            </a:r>
            <a:endParaRPr lang="en-US" sz="2800" smtClean="0"/>
          </a:p>
          <a:p>
            <a:pPr lvl="1"/>
            <a:r>
              <a:rPr lang="en-US" sz="2800" smtClean="0"/>
              <a:t>Regional Associations</a:t>
            </a:r>
            <a:endParaRPr lang="en-US" sz="2400" smtClean="0"/>
          </a:p>
          <a:p>
            <a:pPr lvl="1"/>
            <a:r>
              <a:rPr lang="en-US" sz="2800" smtClean="0"/>
              <a:t>Deputy Directors</a:t>
            </a:r>
            <a:endParaRPr lang="en-US" sz="2400" smtClean="0"/>
          </a:p>
          <a:p>
            <a:pPr lvl="1"/>
            <a:r>
              <a:rPr lang="en-US" sz="2800" smtClean="0"/>
              <a:t>State Staff</a:t>
            </a:r>
            <a:endParaRPr lang="en-US" sz="2400" smtClean="0"/>
          </a:p>
          <a:p>
            <a:pPr lvl="1"/>
            <a:r>
              <a:rPr lang="en-US" sz="2800" smtClean="0"/>
              <a:t>Ning</a:t>
            </a:r>
            <a:endParaRPr lang="en-US" sz="2400" smtClean="0"/>
          </a:p>
          <a:p>
            <a:endParaRPr lang="en-US" smtClean="0"/>
          </a:p>
        </p:txBody>
      </p:sp>
      <p:sp>
        <p:nvSpPr>
          <p:cNvPr id="36867"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F3E0EFEA-3973-4510-86BB-A60D0D1EDD6B}" type="slidenum">
              <a:rPr lang="en-US"/>
              <a:pPr>
                <a:defRPr/>
              </a:pPr>
              <a:t>23</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3"/>
          <p:cNvSpPr>
            <a:spLocks noGrp="1"/>
          </p:cNvSpPr>
          <p:nvPr>
            <p:ph type="title"/>
          </p:nvPr>
        </p:nvSpPr>
        <p:spPr>
          <a:xfrm>
            <a:off x="612775" y="228600"/>
            <a:ext cx="8153400" cy="990600"/>
          </a:xfrm>
        </p:spPr>
        <p:txBody>
          <a:bodyPr/>
          <a:lstStyle/>
          <a:p>
            <a:r>
              <a:rPr lang="en-US" sz="4000" b="1" smtClean="0"/>
              <a:t>Introduction</a:t>
            </a:r>
          </a:p>
        </p:txBody>
      </p:sp>
      <p:sp>
        <p:nvSpPr>
          <p:cNvPr id="16386" name="Content Placeholder 4"/>
          <p:cNvSpPr>
            <a:spLocks noGrp="1"/>
          </p:cNvSpPr>
          <p:nvPr>
            <p:ph sz="quarter" idx="1"/>
          </p:nvPr>
        </p:nvSpPr>
        <p:spPr>
          <a:xfrm>
            <a:off x="612775" y="1600200"/>
            <a:ext cx="8153400" cy="4495800"/>
          </a:xfrm>
        </p:spPr>
        <p:txBody>
          <a:bodyPr/>
          <a:lstStyle/>
          <a:p>
            <a:pPr>
              <a:buFont typeface="Wingdings" pitchFamily="2" charset="2"/>
              <a:buNone/>
            </a:pPr>
            <a:r>
              <a:rPr lang="en-US" smtClean="0"/>
              <a:t>	Concerned by the large number of departing long-time CHDP program Deputy Directors, the Child Health and Disability Prevention Program Executive Committee appointed a task force in 2008 to design a training curriculum for new Directors and Deputy Directors.  The task force was made up of representatives from all regions and State CHDP staff.  The following training program is the result of two years effort by the task force.    </a:t>
            </a:r>
          </a:p>
        </p:txBody>
      </p:sp>
      <p:sp>
        <p:nvSpPr>
          <p:cNvPr id="16387" name="Date Placeholder 5"/>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7" name="Slide Number Placeholder 6"/>
          <p:cNvSpPr>
            <a:spLocks noGrp="1"/>
          </p:cNvSpPr>
          <p:nvPr>
            <p:ph type="sldNum" sz="quarter" idx="12"/>
          </p:nvPr>
        </p:nvSpPr>
        <p:spPr/>
        <p:txBody>
          <a:bodyPr>
            <a:normAutofit fontScale="85000" lnSpcReduction="20000"/>
          </a:bodyPr>
          <a:lstStyle/>
          <a:p>
            <a:pPr>
              <a:defRPr/>
            </a:pPr>
            <a:fld id="{D00FF44A-E9FC-43C6-AA28-D842545C2A66}" type="slidenum">
              <a:rPr lang="en-US"/>
              <a:pPr>
                <a:defRPr/>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612775" y="228600"/>
            <a:ext cx="8153400" cy="990600"/>
          </a:xfrm>
        </p:spPr>
        <p:txBody>
          <a:bodyPr/>
          <a:lstStyle/>
          <a:p>
            <a:r>
              <a:rPr lang="en-US" sz="4000" b="1" smtClean="0"/>
              <a:t>Introduction</a:t>
            </a:r>
          </a:p>
        </p:txBody>
      </p:sp>
      <p:sp>
        <p:nvSpPr>
          <p:cNvPr id="17410" name="Content Placeholder 2"/>
          <p:cNvSpPr>
            <a:spLocks noGrp="1"/>
          </p:cNvSpPr>
          <p:nvPr>
            <p:ph sz="quarter" idx="1"/>
          </p:nvPr>
        </p:nvSpPr>
        <p:spPr>
          <a:xfrm>
            <a:off x="612775" y="1600200"/>
            <a:ext cx="8153400" cy="4495800"/>
          </a:xfrm>
        </p:spPr>
        <p:txBody>
          <a:bodyPr/>
          <a:lstStyle/>
          <a:p>
            <a:pPr>
              <a:buFont typeface="Wingdings" pitchFamily="2" charset="2"/>
              <a:buNone/>
            </a:pPr>
            <a:r>
              <a:rPr lang="en-US" smtClean="0"/>
              <a:t>	The training is designed to be used in a variety of ways.  The training can be accomplished through independent study by an individual or can be presented as a group training.  The sections are self-contained and users may choose to review selected sections or may choose to complete the whole program.   </a:t>
            </a:r>
          </a:p>
          <a:p>
            <a:pPr>
              <a:buFont typeface="Wingdings" pitchFamily="2" charset="2"/>
              <a:buNone/>
            </a:pPr>
            <a:r>
              <a:rPr lang="en-US" smtClean="0"/>
              <a:t>	</a:t>
            </a:r>
            <a:r>
              <a:rPr lang="en-US" smtClean="0">
                <a:solidFill>
                  <a:schemeClr val="accent2"/>
                </a:solidFill>
              </a:rPr>
              <a:t>Note:</a:t>
            </a:r>
            <a:r>
              <a:rPr lang="en-US" smtClean="0"/>
              <a:t> Some sections contain website links.  View the presentation in slideshow mode to access the links.</a:t>
            </a:r>
          </a:p>
        </p:txBody>
      </p:sp>
      <p:sp>
        <p:nvSpPr>
          <p:cNvPr id="17411"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67E79A63-4012-413D-9F67-4D98C70E8842}" type="slidenum">
              <a:rPr lang="en-US"/>
              <a:pPr>
                <a:defRPr/>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12775" y="228600"/>
            <a:ext cx="8153400" cy="990600"/>
          </a:xfrm>
        </p:spPr>
        <p:txBody>
          <a:bodyPr/>
          <a:lstStyle/>
          <a:p>
            <a:r>
              <a:rPr lang="en-US" sz="4000" b="1" smtClean="0"/>
              <a:t>Introduction</a:t>
            </a:r>
          </a:p>
        </p:txBody>
      </p:sp>
      <p:sp>
        <p:nvSpPr>
          <p:cNvPr id="18434" name="Content Placeholder 2"/>
          <p:cNvSpPr>
            <a:spLocks noGrp="1"/>
          </p:cNvSpPr>
          <p:nvPr>
            <p:ph sz="quarter" idx="1"/>
          </p:nvPr>
        </p:nvSpPr>
        <p:spPr>
          <a:xfrm>
            <a:off x="612775" y="1600200"/>
            <a:ext cx="8153400" cy="4495800"/>
          </a:xfrm>
        </p:spPr>
        <p:txBody>
          <a:bodyPr/>
          <a:lstStyle/>
          <a:p>
            <a:pPr>
              <a:buFont typeface="Wingdings" pitchFamily="2" charset="2"/>
              <a:buNone/>
            </a:pPr>
            <a:r>
              <a:rPr lang="en-US" smtClean="0"/>
              <a:t>	Questions or comments about the program or content can be directed to the CHDP Executive Committee through your  Regional Association of CHDP Directors and Deputy Directors.  The Executive Committee will assume responsibility for updating the training program as needed.</a:t>
            </a:r>
          </a:p>
        </p:txBody>
      </p:sp>
      <p:sp>
        <p:nvSpPr>
          <p:cNvPr id="18435"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4EB05C02-2E67-447B-96BA-CF79CE3F67D9}" type="slidenum">
              <a:rPr lang="en-US"/>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a:xfrm>
            <a:off x="612775" y="228600"/>
            <a:ext cx="8153400" cy="990600"/>
          </a:xfrm>
        </p:spPr>
        <p:txBody>
          <a:bodyPr/>
          <a:lstStyle/>
          <a:p>
            <a:r>
              <a:rPr lang="en-US" sz="4000" b="1" smtClean="0"/>
              <a:t>Introduction</a:t>
            </a:r>
          </a:p>
        </p:txBody>
      </p:sp>
      <p:sp>
        <p:nvSpPr>
          <p:cNvPr id="3" name="Content Placeholder 2"/>
          <p:cNvSpPr>
            <a:spLocks noGrp="1"/>
          </p:cNvSpPr>
          <p:nvPr>
            <p:ph sz="quarter" idx="1"/>
          </p:nvPr>
        </p:nvSpPr>
        <p:spPr>
          <a:xfrm>
            <a:off x="612775" y="1600200"/>
            <a:ext cx="8153400" cy="4495800"/>
          </a:xfrm>
        </p:spPr>
        <p:txBody>
          <a:bodyPr>
            <a:normAutofit/>
          </a:bodyPr>
          <a:lstStyle/>
          <a:p>
            <a:pPr marL="320040" indent="-320040" fontAlgn="auto">
              <a:spcAft>
                <a:spcPts val="0"/>
              </a:spcAft>
              <a:buFont typeface="Wingdings"/>
              <a:buNone/>
              <a:defRPr/>
            </a:pPr>
            <a:r>
              <a:rPr lang="en-US" dirty="0" smtClean="0"/>
              <a:t>	The  following task force members are acknowledged and thanked for their efforts in completing this project:</a:t>
            </a:r>
          </a:p>
          <a:p>
            <a:pPr marL="320040" indent="-320040" fontAlgn="auto">
              <a:spcAft>
                <a:spcPts val="0"/>
              </a:spcAft>
              <a:buFont typeface="Wingdings"/>
              <a:buNone/>
              <a:defRPr/>
            </a:pPr>
            <a:endParaRPr lang="en-US" sz="1050" dirty="0" smtClean="0"/>
          </a:p>
          <a:p>
            <a:pPr marL="320040" indent="-320040" fontAlgn="auto">
              <a:spcAft>
                <a:spcPts val="0"/>
              </a:spcAft>
              <a:buFont typeface="Wingdings"/>
              <a:buNone/>
              <a:defRPr/>
            </a:pPr>
            <a:r>
              <a:rPr lang="en-US" sz="2000" dirty="0" smtClean="0"/>
              <a:t>Marge </a:t>
            </a:r>
            <a:r>
              <a:rPr lang="en-US" sz="2000" dirty="0" err="1" smtClean="0"/>
              <a:t>Troester</a:t>
            </a:r>
            <a:r>
              <a:rPr lang="en-US" sz="2000" dirty="0" smtClean="0"/>
              <a:t>, Butte County             Pat Harder, Kings County</a:t>
            </a:r>
          </a:p>
          <a:p>
            <a:pPr marL="320040" indent="-320040" fontAlgn="auto">
              <a:spcAft>
                <a:spcPts val="0"/>
              </a:spcAft>
              <a:buFont typeface="Wingdings"/>
              <a:buNone/>
              <a:defRPr/>
            </a:pPr>
            <a:r>
              <a:rPr lang="en-US" sz="2000" dirty="0" smtClean="0"/>
              <a:t>Penny Holland, Sierra County             William </a:t>
            </a:r>
            <a:r>
              <a:rPr lang="en-US" sz="2000" dirty="0" err="1" smtClean="0"/>
              <a:t>Musso</a:t>
            </a:r>
            <a:r>
              <a:rPr lang="en-US" sz="2000" dirty="0" smtClean="0"/>
              <a:t>, Fresno County</a:t>
            </a:r>
          </a:p>
          <a:p>
            <a:pPr marL="320040" indent="-320040" fontAlgn="auto">
              <a:spcAft>
                <a:spcPts val="0"/>
              </a:spcAft>
              <a:buFont typeface="Wingdings"/>
              <a:buNone/>
              <a:defRPr/>
            </a:pPr>
            <a:r>
              <a:rPr lang="en-US" sz="2000" dirty="0" smtClean="0"/>
              <a:t>Cindy </a:t>
            </a:r>
            <a:r>
              <a:rPr lang="en-US" sz="2000" dirty="0" err="1" smtClean="0"/>
              <a:t>Brosig</a:t>
            </a:r>
            <a:r>
              <a:rPr lang="en-US" sz="2000" dirty="0" smtClean="0"/>
              <a:t>,  Mendocino County        Dana Gamble, Santa Barbara County</a:t>
            </a:r>
          </a:p>
          <a:p>
            <a:pPr marL="320040" indent="-320040" fontAlgn="auto">
              <a:spcAft>
                <a:spcPts val="0"/>
              </a:spcAft>
              <a:buFont typeface="Wingdings"/>
              <a:buNone/>
              <a:defRPr/>
            </a:pPr>
            <a:r>
              <a:rPr lang="en-US" sz="2000" dirty="0" smtClean="0"/>
              <a:t>Anne Reeves , Monterey County          </a:t>
            </a:r>
            <a:r>
              <a:rPr lang="en-US" sz="2000" dirty="0" err="1" smtClean="0"/>
              <a:t>Dyan</a:t>
            </a:r>
            <a:r>
              <a:rPr lang="en-US" sz="2000" dirty="0" smtClean="0"/>
              <a:t> </a:t>
            </a:r>
            <a:r>
              <a:rPr lang="en-US" sz="2000" dirty="0" err="1" smtClean="0"/>
              <a:t>Apostolos</a:t>
            </a:r>
            <a:r>
              <a:rPr lang="en-US" sz="2000" dirty="0" smtClean="0"/>
              <a:t>, Monterey County</a:t>
            </a:r>
          </a:p>
          <a:p>
            <a:pPr marL="320040" indent="-320040" fontAlgn="auto">
              <a:spcAft>
                <a:spcPts val="0"/>
              </a:spcAft>
              <a:buFont typeface="Wingdings"/>
              <a:buNone/>
              <a:defRPr/>
            </a:pPr>
            <a:r>
              <a:rPr lang="en-US" sz="2000" dirty="0" smtClean="0"/>
              <a:t>Susan Mora, Chair, Riverside County   Mary O’Reilly, State CMS</a:t>
            </a:r>
          </a:p>
          <a:p>
            <a:pPr marL="320040" indent="-320040" fontAlgn="auto">
              <a:spcAft>
                <a:spcPts val="0"/>
              </a:spcAft>
              <a:buFont typeface="Wingdings"/>
              <a:buNone/>
              <a:defRPr/>
            </a:pPr>
            <a:r>
              <a:rPr lang="en-US" sz="2000" dirty="0" smtClean="0"/>
              <a:t>Robin Qualls, State CMS</a:t>
            </a:r>
          </a:p>
        </p:txBody>
      </p:sp>
      <p:sp>
        <p:nvSpPr>
          <p:cNvPr id="19459"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3C228803-D9A3-4577-A977-B3E0151A60F4}" type="slidenum">
              <a:rPr lang="en-US"/>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le 3"/>
          <p:cNvSpPr>
            <a:spLocks noGrp="1"/>
          </p:cNvSpPr>
          <p:nvPr>
            <p:ph type="title"/>
          </p:nvPr>
        </p:nvSpPr>
        <p:spPr/>
        <p:txBody>
          <a:bodyPr/>
          <a:lstStyle/>
          <a:p>
            <a:r>
              <a:rPr lang="en-US" smtClean="0"/>
              <a:t>Training Program Outline</a:t>
            </a:r>
          </a:p>
        </p:txBody>
      </p:sp>
      <p:sp>
        <p:nvSpPr>
          <p:cNvPr id="20482" name="Date Placeholder 5"/>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20483" name="Slide Number Placeholder 6"/>
          <p:cNvSpPr>
            <a:spLocks noGrp="1"/>
          </p:cNvSpPr>
          <p:nvPr>
            <p:ph type="sldNum" sz="quarter" idx="11"/>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fld id="{09379E8C-6078-438D-A136-F92E10E03B7E}" type="slidenum">
              <a:rPr lang="en-US"/>
              <a:pPr fontAlgn="base">
                <a:spcBef>
                  <a:spcPct val="0"/>
                </a:spcBef>
                <a:spcAft>
                  <a:spcPct val="0"/>
                </a:spcAft>
              </a:pPr>
              <a:t>7</a:t>
            </a:fld>
            <a:endParaRPr lang="en-US"/>
          </a:p>
        </p:txBody>
      </p:sp>
      <p:pic>
        <p:nvPicPr>
          <p:cNvPr id="1029" name="Picture 5" descr="C:\Documents and Settings\SMora.CHA\Local Settings\Temporary Internet Files\Content.IE5\OTAJTNJ1\MC900240733[1].wmf"/>
          <p:cNvPicPr>
            <a:picLocks noChangeAspect="1" noChangeArrowheads="1"/>
          </p:cNvPicPr>
          <p:nvPr/>
        </p:nvPicPr>
        <p:blipFill>
          <a:blip r:embed="rId2"/>
          <a:srcRect/>
          <a:stretch>
            <a:fillRect/>
          </a:stretch>
        </p:blipFill>
        <p:spPr bwMode="auto">
          <a:xfrm>
            <a:off x="3581400" y="3276600"/>
            <a:ext cx="1828800" cy="2362199"/>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612775" y="228600"/>
            <a:ext cx="8153400" cy="990600"/>
          </a:xfrm>
        </p:spPr>
        <p:txBody>
          <a:bodyPr/>
          <a:lstStyle/>
          <a:p>
            <a:r>
              <a:rPr lang="en-US" sz="4000" b="1" smtClean="0"/>
              <a:t>Training Sections Outline – Page 1</a:t>
            </a:r>
          </a:p>
        </p:txBody>
      </p:sp>
      <p:sp>
        <p:nvSpPr>
          <p:cNvPr id="21506" name="Content Placeholder 2"/>
          <p:cNvSpPr>
            <a:spLocks noGrp="1"/>
          </p:cNvSpPr>
          <p:nvPr>
            <p:ph sz="quarter" idx="1"/>
          </p:nvPr>
        </p:nvSpPr>
        <p:spPr>
          <a:xfrm>
            <a:off x="612775" y="1600200"/>
            <a:ext cx="8153400" cy="4495800"/>
          </a:xfrm>
        </p:spPr>
        <p:txBody>
          <a:bodyPr/>
          <a:lstStyle/>
          <a:p>
            <a:r>
              <a:rPr lang="en-US" sz="2800" dirty="0" smtClean="0"/>
              <a:t>I.  Overview</a:t>
            </a:r>
          </a:p>
          <a:p>
            <a:r>
              <a:rPr lang="en-US" sz="2800" dirty="0" smtClean="0"/>
              <a:t>II. References and State Correspondence</a:t>
            </a:r>
          </a:p>
          <a:p>
            <a:r>
              <a:rPr lang="en-US" sz="2800" dirty="0" smtClean="0"/>
              <a:t>III. EPSDT:  A Comprehensive Child Health Program</a:t>
            </a:r>
          </a:p>
          <a:p>
            <a:r>
              <a:rPr lang="en-US" sz="2800" dirty="0" smtClean="0"/>
              <a:t>IV. CHDP Program Eligibility</a:t>
            </a:r>
          </a:p>
          <a:p>
            <a:r>
              <a:rPr lang="en-US" sz="2800" dirty="0" smtClean="0"/>
              <a:t>V. Health Assessments</a:t>
            </a:r>
          </a:p>
          <a:p>
            <a:r>
              <a:rPr lang="en-US" sz="2800" dirty="0" smtClean="0"/>
              <a:t>VI. Provider Network</a:t>
            </a:r>
          </a:p>
          <a:p>
            <a:r>
              <a:rPr lang="en-US" sz="2800" dirty="0" smtClean="0"/>
              <a:t>VII. Healthcare Program for Children in Foster Care (HCPCFC)</a:t>
            </a:r>
          </a:p>
          <a:p>
            <a:endParaRPr lang="en-US" sz="1600" dirty="0" smtClean="0"/>
          </a:p>
          <a:p>
            <a:endParaRPr lang="en-US" sz="1400" dirty="0" smtClean="0"/>
          </a:p>
          <a:p>
            <a:endParaRPr lang="en-US" sz="1600" dirty="0" smtClean="0"/>
          </a:p>
          <a:p>
            <a:endParaRPr lang="en-US" sz="1600" dirty="0" smtClean="0"/>
          </a:p>
          <a:p>
            <a:endParaRPr lang="en-US" sz="1800" dirty="0" smtClean="0"/>
          </a:p>
          <a:p>
            <a:endParaRPr lang="en-US" sz="2000" dirty="0" smtClean="0"/>
          </a:p>
          <a:p>
            <a:endParaRPr lang="en-US" sz="2000" dirty="0" smtClean="0"/>
          </a:p>
          <a:p>
            <a:endParaRPr lang="en-US" sz="2400" dirty="0" smtClean="0"/>
          </a:p>
          <a:p>
            <a:endParaRPr lang="en-US" dirty="0" smtClean="0"/>
          </a:p>
        </p:txBody>
      </p:sp>
      <p:sp>
        <p:nvSpPr>
          <p:cNvPr id="21507"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AB1FEA1B-4EC8-448E-85B1-BFE269953D0C}" type="slidenum">
              <a:rPr lang="en-US"/>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a:xfrm>
            <a:off x="609600" y="228600"/>
            <a:ext cx="8153400" cy="990600"/>
          </a:xfrm>
        </p:spPr>
        <p:txBody>
          <a:bodyPr/>
          <a:lstStyle/>
          <a:p>
            <a:r>
              <a:rPr lang="en-US" sz="4000" b="1" smtClean="0"/>
              <a:t>Training Sections Outline – Page 2</a:t>
            </a:r>
          </a:p>
        </p:txBody>
      </p:sp>
      <p:sp>
        <p:nvSpPr>
          <p:cNvPr id="22530" name="Content Placeholder 2"/>
          <p:cNvSpPr>
            <a:spLocks noGrp="1"/>
          </p:cNvSpPr>
          <p:nvPr>
            <p:ph sz="quarter" idx="1"/>
          </p:nvPr>
        </p:nvSpPr>
        <p:spPr>
          <a:xfrm>
            <a:off x="612775" y="1600200"/>
            <a:ext cx="8153400" cy="4495800"/>
          </a:xfrm>
        </p:spPr>
        <p:txBody>
          <a:bodyPr/>
          <a:lstStyle/>
          <a:p>
            <a:r>
              <a:rPr lang="en-US" sz="2800" smtClean="0"/>
              <a:t>VIII. Federal Financial Participation (FFP) and Time Studies</a:t>
            </a:r>
          </a:p>
          <a:p>
            <a:r>
              <a:rPr lang="en-US" sz="2800" smtClean="0"/>
              <a:t>IX. Annual Plan Development</a:t>
            </a:r>
          </a:p>
          <a:p>
            <a:r>
              <a:rPr lang="en-US" sz="2800" smtClean="0"/>
              <a:t>X.  Invoicing and Property Management</a:t>
            </a:r>
          </a:p>
          <a:p>
            <a:r>
              <a:rPr lang="en-US" sz="2800" smtClean="0"/>
              <a:t>XI. Performance Measures</a:t>
            </a:r>
          </a:p>
          <a:p>
            <a:r>
              <a:rPr lang="en-US" sz="2800" smtClean="0"/>
              <a:t>XII. Related Programs</a:t>
            </a:r>
          </a:p>
          <a:p>
            <a:r>
              <a:rPr lang="en-US" sz="2800" smtClean="0"/>
              <a:t>XIII. Local Program Responsibilities</a:t>
            </a:r>
          </a:p>
          <a:p>
            <a:r>
              <a:rPr lang="en-US" sz="2800" smtClean="0"/>
              <a:t>XIV. Resources/Networking</a:t>
            </a:r>
          </a:p>
          <a:p>
            <a:endParaRPr lang="en-US" smtClean="0"/>
          </a:p>
        </p:txBody>
      </p:sp>
      <p:sp>
        <p:nvSpPr>
          <p:cNvPr id="22531" name="Date Placeholder 3"/>
          <p:cNvSpPr>
            <a:spLocks noGrp="1"/>
          </p:cNvSpPr>
          <p:nvPr>
            <p:ph type="dt" sz="quarter" idx="10"/>
          </p:nvPr>
        </p:nvSpPr>
        <p:spPr bwMode="auto">
          <a:noFill/>
          <a:ln>
            <a:miter lim="800000"/>
            <a:headEnd/>
            <a:tailEnd/>
          </a:ln>
        </p:spPr>
        <p:txBody>
          <a:bodyPr wrap="square" lIns="91440" tIns="45720" rIns="91440" bIns="45720" numCol="1" compatLnSpc="1">
            <a:prstTxWarp prst="textNoShape">
              <a:avLst/>
            </a:prstTxWarp>
          </a:bodyPr>
          <a:lstStyle/>
          <a:p>
            <a:pPr fontAlgn="base">
              <a:spcBef>
                <a:spcPct val="0"/>
              </a:spcBef>
              <a:spcAft>
                <a:spcPct val="0"/>
              </a:spcAft>
            </a:pPr>
            <a:r>
              <a:rPr lang="en-US" smtClean="0"/>
              <a:t>7/1/2010</a:t>
            </a:r>
            <a:endParaRPr lang="en-US"/>
          </a:p>
        </p:txBody>
      </p:sp>
      <p:sp>
        <p:nvSpPr>
          <p:cNvPr id="5" name="Slide Number Placeholder 4"/>
          <p:cNvSpPr>
            <a:spLocks noGrp="1"/>
          </p:cNvSpPr>
          <p:nvPr>
            <p:ph type="sldNum" sz="quarter" idx="12"/>
          </p:nvPr>
        </p:nvSpPr>
        <p:spPr/>
        <p:txBody>
          <a:bodyPr>
            <a:normAutofit fontScale="85000" lnSpcReduction="20000"/>
          </a:bodyPr>
          <a:lstStyle/>
          <a:p>
            <a:pPr>
              <a:defRPr/>
            </a:pPr>
            <a:fld id="{13183864-3292-41E9-ABCE-02F4C68823C4}" type="slidenum">
              <a:rPr lang="en-US"/>
              <a:pPr>
                <a:defRPr/>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HCS Document" ma:contentTypeID="0x010100EEE380F46F125946A8B4C4C90D9FFCDC0074F1BED181E5E348AA6AA64CED43F363" ma:contentTypeVersion="36" ma:contentTypeDescription="This is the Custom Document Type for use by DHCS" ma:contentTypeScope="" ma:versionID="b331ba1a216512c0bf9deeceac54dcd9">
  <xsd:schema xmlns:xsd="http://www.w3.org/2001/XMLSchema" xmlns:xs="http://www.w3.org/2001/XMLSchema" xmlns:p="http://schemas.microsoft.com/office/2006/metadata/properties" xmlns:ns1="http://schemas.microsoft.com/sharepoint/v3" xmlns:ns2="69bc34b3-1921-46c7-8c7a-d18363374b4b" xmlns:ns4="c1c1dc04-eeda-4b6e-b2df-40979f5da1d3" targetNamespace="http://schemas.microsoft.com/office/2006/metadata/properties" ma:root="true" ma:fieldsID="64f9c3c4b243dfe2fd38e594b36b9775" ns1:_="" ns2:_="" ns4:_="">
    <xsd:import namespace="http://schemas.microsoft.com/sharepoint/v3"/>
    <xsd:import namespace="69bc34b3-1921-46c7-8c7a-d18363374b4b"/>
    <xsd:import namespace="c1c1dc04-eeda-4b6e-b2df-40979f5da1d3"/>
    <xsd:element name="properties">
      <xsd:complexType>
        <xsd:sequence>
          <xsd:element name="documentManagement">
            <xsd:complexType>
              <xsd:all>
                <xsd:element ref="ns2:Publication_x0020_Type" minOccurs="0"/>
                <xsd:element ref="ns2:Abstract" minOccurs="0"/>
                <xsd:element ref="ns1:PublishingContactName" minOccurs="0"/>
                <xsd:element ref="ns1:Language" minOccurs="0"/>
                <xsd:element ref="ns2:TAGAge" minOccurs="0"/>
                <xsd:element ref="ns2:TAGBusPart" minOccurs="0"/>
                <xsd:element ref="ns2:TAGender" minOccurs="0"/>
                <xsd:element ref="ns2:TAGEthnicity" minOccurs="0"/>
                <xsd:element ref="ns2:Topics" minOccurs="0"/>
                <xsd:element ref="ns4:SharedWithUsers" minOccurs="0"/>
                <xsd:element ref="ns2:_dlc_DocId" minOccurs="0"/>
                <xsd:element ref="ns2:_dlc_DocIdUrl" minOccurs="0"/>
                <xsd:element ref="ns2:_dlc_DocIdPersistId" minOccurs="0"/>
                <xsd:element ref="ns2:o68eaf9243684232b2418c37bbb152dc" minOccurs="0"/>
                <xsd:element ref="ns2:TaxCatchAll" minOccurs="0"/>
                <xsd:element ref="ns2:TaxCatchAllLabel" minOccurs="0"/>
                <xsd:element ref="ns4:Reading_x0020_Leve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6"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element name="Language" ma:index="7" nillable="true" ma:displayName="Language" ma:default="English" ma:hidden="true" ma:internalName="Language" ma:readOnly="false">
      <xsd:simpleType>
        <xsd:union memberTypes="dms:Text">
          <xsd:simpleType>
            <xsd:restriction base="dms:Choice">
              <xsd:enumeration value="Arabic (Saudi Arabia)"/>
              <xsd:enumeration value="Bulgarian (Bulgaria)"/>
              <xsd:enumeration value="Chinese (Hong Kong S.A.R.)"/>
              <xsd:enumeration value="Chinese (People's Republic of China)"/>
              <xsd:enumeration value="Chinese (Taiwan)"/>
              <xsd:enumeration value="Croatian (Croatia)"/>
              <xsd:enumeration value="Czech (Czech Republic)"/>
              <xsd:enumeration value="Danish (Denmark)"/>
              <xsd:enumeration value="Dutch (Netherlands)"/>
              <xsd:enumeration value="English"/>
              <xsd:enumeration value="Estonian (Estonia)"/>
              <xsd:enumeration value="Finnish (Finland)"/>
              <xsd:enumeration value="French (France)"/>
              <xsd:enumeration value="German (Germany)"/>
              <xsd:enumeration value="Greek (Greece)"/>
              <xsd:enumeration value="Hebrew (Israel)"/>
              <xsd:enumeration value="Hindi (India)"/>
              <xsd:enumeration value="Hungarian (Hungary)"/>
              <xsd:enumeration value="Indonesian (Indonesia)"/>
              <xsd:enumeration value="Italian (Italy)"/>
              <xsd:enumeration value="Japanese (Japan)"/>
              <xsd:enumeration value="Korean (Korea)"/>
              <xsd:enumeration value="Latvian (Latvia)"/>
              <xsd:enumeration value="Lithuanian (Lithuania)"/>
              <xsd:enumeration value="Malay (Malaysia)"/>
              <xsd:enumeration value="Norwegian (Bokmal) (Norway)"/>
              <xsd:enumeration value="Polish (Poland)"/>
              <xsd:enumeration value="Portuguese (Brazil)"/>
              <xsd:enumeration value="Portuguese (Portugal)"/>
              <xsd:enumeration value="Romanian (Romania)"/>
              <xsd:enumeration value="Russian (Russia)"/>
              <xsd:enumeration value="Serbian (Latin) (Serbia)"/>
              <xsd:enumeration value="Slovak (Slovakia)"/>
              <xsd:enumeration value="Slovenian (Slovenia)"/>
              <xsd:enumeration value="Spanish (Spain)"/>
              <xsd:enumeration value="Swedish (Sweden)"/>
              <xsd:enumeration value="Thai (Thailand)"/>
              <xsd:enumeration value="Turkish (Turkey)"/>
              <xsd:enumeration value="Ukrainian (Ukraine)"/>
              <xsd:enumeration value="Urdu (Islamic Republic of Pakistan)"/>
              <xsd:enumeration value="Vietnamese (Vietnam)"/>
            </xsd:restriction>
          </xsd:simpleType>
        </xsd:union>
      </xsd:simpleType>
    </xsd:element>
  </xsd:schema>
  <xsd:schema xmlns:xsd="http://www.w3.org/2001/XMLSchema" xmlns:xs="http://www.w3.org/2001/XMLSchema" xmlns:dms="http://schemas.microsoft.com/office/2006/documentManagement/types" xmlns:pc="http://schemas.microsoft.com/office/infopath/2007/PartnerControls" targetNamespace="69bc34b3-1921-46c7-8c7a-d18363374b4b" elementFormDefault="qualified">
    <xsd:import namespace="http://schemas.microsoft.com/office/2006/documentManagement/types"/>
    <xsd:import namespace="http://schemas.microsoft.com/office/infopath/2007/PartnerControls"/>
    <xsd:element name="Publication_x0020_Type" ma:index="3" nillable="true" ma:displayName="Publication Type" ma:list="adfece1d-3b17-431b-8151-7ebe638708da" ma:internalName="Publication_x0020_Type" ma:showField="Title" ma:web="69bc34b3-1921-46c7-8c7a-d18363374b4b">
      <xsd:simpleType>
        <xsd:restriction base="dms:Lookup"/>
      </xsd:simpleType>
    </xsd:element>
    <xsd:element name="Abstract" ma:index="4" nillable="true" ma:displayName="Abstract" ma:hidden="true" ma:internalName="Abstract" ma:readOnly="false">
      <xsd:simpleType>
        <xsd:restriction base="dms:Note"/>
      </xsd:simpleType>
    </xsd:element>
    <xsd:element name="TAGAge" ma:index="8" nillable="true" ma:displayName="TAGAge" ma:hidden="true" ma:list="379e5c79-d9c3-4952-a067-e05980d12f7d" ma:internalName="TAGAge" ma:readOnly="false" ma:showField="Title" ma:web="69bc34b3-1921-46c7-8c7a-d18363374b4b">
      <xsd:simpleType>
        <xsd:restriction base="dms:Lookup"/>
      </xsd:simpleType>
    </xsd:element>
    <xsd:element name="TAGBusPart" ma:index="9" nillable="true" ma:displayName="TAGBusPart" ma:hidden="true" ma:list="e6599d1e-16c4-4dcc-aa83-4b926728b2ff" ma:internalName="TAGBusPart" ma:readOnly="false" ma:showField="Title" ma:web="69bc34b3-1921-46c7-8c7a-d18363374b4b">
      <xsd:simpleType>
        <xsd:restriction base="dms:Lookup"/>
      </xsd:simpleType>
    </xsd:element>
    <xsd:element name="TAGender" ma:index="10" nillable="true" ma:displayName="TAGender" ma:hidden="true" ma:list="1fedfd00-9c5a-428a-8fed-99736ec43d80" ma:internalName="TAGender" ma:readOnly="false" ma:showField="Title" ma:web="69bc34b3-1921-46c7-8c7a-d18363374b4b">
      <xsd:simpleType>
        <xsd:restriction base="dms:Lookup"/>
      </xsd:simpleType>
    </xsd:element>
    <xsd:element name="TAGEthnicity" ma:index="11" nillable="true" ma:displayName="TAGEthnicity" ma:hidden="true" ma:list="90ba1348-e3b2-4d32-9e12-e8a4f76c577a" ma:internalName="TAGEthnicity" ma:readOnly="false" ma:showField="Title" ma:web="69bc34b3-1921-46c7-8c7a-d18363374b4b">
      <xsd:simpleType>
        <xsd:restriction base="dms:Lookup"/>
      </xsd:simpleType>
    </xsd:element>
    <xsd:element name="Topics" ma:index="12" nillable="true" ma:displayName="Topics" ma:hidden="true" ma:list="d882c70e-9a2a-4ac7-bf8a-63d5b11e81e5" ma:internalName="Topics" ma:readOnly="false" ma:showField="Title" ma:web="69bc34b3-1921-46c7-8c7a-d18363374b4b">
      <xsd:simpleType>
        <xsd:restriction base="dms:Lookup"/>
      </xsd:simpleType>
    </xsd:element>
    <xsd:element name="_dlc_DocId" ma:index="20" nillable="true" ma:displayName="Document ID Value" ma:description="The value of the document ID assigned to this item." ma:internalName="_dlc_DocId" ma:readOnly="true">
      <xsd:simpleType>
        <xsd:restriction base="dms:Text"/>
      </xsd:simpleType>
    </xsd:element>
    <xsd:element name="_dlc_DocIdUrl" ma:index="2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2" nillable="true" ma:displayName="Persist ID" ma:description="Keep ID on add." ma:hidden="true" ma:internalName="_dlc_DocIdPersistId" ma:readOnly="true">
      <xsd:simpleType>
        <xsd:restriction base="dms:Boolean"/>
      </xsd:simpleType>
    </xsd:element>
    <xsd:element name="o68eaf9243684232b2418c37bbb152dc" ma:index="23" ma:taxonomy="true" ma:internalName="o68eaf9243684232b2418c37bbb152dc" ma:taxonomyFieldName="Division" ma:displayName="Organization" ma:default="" ma:fieldId="{868eaf92-4368-4232-b241-8c37bbb152dc}" ma:sspId="7be7a45c-2922-4e1f-984f-dff89a829ebc" ma:termSetId="fab399b8-4812-477e-b787-6d88ce91a47f" ma:anchorId="00000000-0000-0000-0000-000000000000" ma:open="false" ma:isKeyword="false">
      <xsd:complexType>
        <xsd:sequence>
          <xsd:element ref="pc:Terms" minOccurs="0" maxOccurs="1"/>
        </xsd:sequence>
      </xsd:complexType>
    </xsd:element>
    <xsd:element name="TaxCatchAll" ma:index="24" nillable="true" ma:displayName="Taxonomy Catch All Column" ma:hidden="true" ma:list="{9f1b1011-fad5-4ab7-8fa2-ac38007fb757}" ma:internalName="TaxCatchAll" ma:showField="CatchAllData" ma:web="69bc34b3-1921-46c7-8c7a-d18363374b4b">
      <xsd:complexType>
        <xsd:complexContent>
          <xsd:extension base="dms:MultiChoiceLookup">
            <xsd:sequence>
              <xsd:element name="Value" type="dms:Lookup" maxOccurs="unbounded" minOccurs="0" nillable="true"/>
            </xsd:sequence>
          </xsd:extension>
        </xsd:complexContent>
      </xsd:complexType>
    </xsd:element>
    <xsd:element name="TaxCatchAllLabel" ma:index="25" nillable="true" ma:displayName="Taxonomy Catch All Column1" ma:hidden="true" ma:list="{9f1b1011-fad5-4ab7-8fa2-ac38007fb757}" ma:internalName="TaxCatchAllLabel" ma:readOnly="true" ma:showField="CatchAllDataLabel" ma:web="69bc34b3-1921-46c7-8c7a-d18363374b4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1c1dc04-eeda-4b6e-b2df-40979f5da1d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eading_x0020_Level" ma:index="26" nillable="true" ma:displayName="Reading Level" ma:format="Dropdown" ma:hidden="true" ma:internalName="Reading_x0020_Level" ma:readOnly="false">
      <xsd:simpleType>
        <xsd:restriction base="dms:Choice">
          <xsd:enumeration value="1"/>
          <xsd:enumeration value="2"/>
          <xsd:enumeration value="3"/>
          <xsd:enumeration value="4"/>
          <xsd:enumeration value="5"/>
          <xsd:enumeration value="6"/>
          <xsd:enumeration value="7"/>
          <xsd:enumeration value="8"/>
          <xsd:enumeration value="9"/>
          <xsd:enumeration value="10"/>
          <xsd:enumeration value="11"/>
          <xsd:enumeration value="12"/>
          <xsd:enumeration value="12+"/>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6" ma:displayName="Content Type"/>
        <xsd:element ref="dc:title" maxOccurs="1" ma:index="1" ma:displayName="Title"/>
        <xsd:element ref="dc:subject" minOccurs="0" maxOccurs="1"/>
        <xsd:element ref="dc:description" minOccurs="0" maxOccurs="1"/>
        <xsd:element name="keywords" minOccurs="0" maxOccurs="1" type="xsd:string" ma:index="5"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Language xmlns="http://schemas.microsoft.com/sharepoint/v3">English</Language>
    <PublishingContactName xmlns="http://schemas.microsoft.com/sharepoint/v3">chdp</PublishingContactName>
    <TAGender xmlns="69bc34b3-1921-46c7-8c7a-d18363374b4b" xsi:nil="true"/>
    <TAGEthnicity xmlns="69bc34b3-1921-46c7-8c7a-d18363374b4b" xsi:nil="true"/>
    <Reading_x0020_Level xmlns="c1c1dc04-eeda-4b6e-b2df-40979f5da1d3" xsi:nil="true"/>
    <TAGAge xmlns="69bc34b3-1921-46c7-8c7a-d18363374b4b" xsi:nil="true"/>
    <Topics xmlns="69bc34b3-1921-46c7-8c7a-d18363374b4b" xsi:nil="true"/>
    <TAGBusPart xmlns="69bc34b3-1921-46c7-8c7a-d18363374b4b" xsi:nil="true"/>
    <Publication_x0020_Type xmlns="69bc34b3-1921-46c7-8c7a-d18363374b4b" xsi:nil="true"/>
    <Abstract xmlns="69bc34b3-1921-46c7-8c7a-d18363374b4b">CHDPIntroOutline</Abstract>
    <TaxCatchAll xmlns="69bc34b3-1921-46c7-8c7a-d18363374b4b"/>
    <o68eaf9243684232b2418c37bbb152dc xmlns="69bc34b3-1921-46c7-8c7a-d18363374b4b">
      <Terms xmlns="http://schemas.microsoft.com/office/infopath/2007/PartnerControls"/>
    </o68eaf9243684232b2418c37bbb152dc>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CEC1380C-7744-402B-A882-808D41B4CBC6}"/>
</file>

<file path=customXml/itemProps2.xml><?xml version="1.0" encoding="utf-8"?>
<ds:datastoreItem xmlns:ds="http://schemas.openxmlformats.org/officeDocument/2006/customXml" ds:itemID="{F3F312CA-06A7-4E2D-B225-4069FE6F8F6E}"/>
</file>

<file path=customXml/itemProps3.xml><?xml version="1.0" encoding="utf-8"?>
<ds:datastoreItem xmlns:ds="http://schemas.openxmlformats.org/officeDocument/2006/customXml" ds:itemID="{AF51B8B3-7A58-4470-861B-A4D5D7D5B4FC}"/>
</file>

<file path=customXml/itemProps4.xml><?xml version="1.0" encoding="utf-8"?>
<ds:datastoreItem xmlns:ds="http://schemas.openxmlformats.org/officeDocument/2006/customXml" ds:itemID="{A08C415A-3C92-4F75-AF23-8DA55105D134}"/>
</file>

<file path=docProps/app.xml><?xml version="1.0" encoding="utf-8"?>
<Properties xmlns="http://schemas.openxmlformats.org/officeDocument/2006/extended-properties" xmlns:vt="http://schemas.openxmlformats.org/officeDocument/2006/docPropsVTypes">
  <Template>Median</Template>
  <TotalTime>206</TotalTime>
  <Words>685</Words>
  <Application>Microsoft Office PowerPoint</Application>
  <PresentationFormat>On-screen Show (4:3)</PresentationFormat>
  <Paragraphs>232</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Median</vt:lpstr>
      <vt:lpstr>CHDP DIRECTOR/DEPUTY DIRECTOR TRAINING </vt:lpstr>
      <vt:lpstr>Training Program Introduction</vt:lpstr>
      <vt:lpstr>Introduction</vt:lpstr>
      <vt:lpstr>Introduction</vt:lpstr>
      <vt:lpstr>Introduction</vt:lpstr>
      <vt:lpstr>Introduction</vt:lpstr>
      <vt:lpstr>Training Program Outline</vt:lpstr>
      <vt:lpstr>Training Sections Outline – Page 1</vt:lpstr>
      <vt:lpstr>Training Sections Outline – Page 2</vt:lpstr>
      <vt:lpstr>Section I - Overview</vt:lpstr>
      <vt:lpstr>Section II – References and State Correspondence</vt:lpstr>
      <vt:lpstr>Section III – EPSDT: A Comprehensive Child Health Program</vt:lpstr>
      <vt:lpstr>Section IV – CHDP Program Eligibility</vt:lpstr>
      <vt:lpstr>Section V – Health Assessments</vt:lpstr>
      <vt:lpstr>Section VI – Provider Network</vt:lpstr>
      <vt:lpstr>Section VII – Health Care Program for Children in Foster Care</vt:lpstr>
      <vt:lpstr>Section VIII – FFP and Time Studies</vt:lpstr>
      <vt:lpstr>Section IX – Annual Plan Development</vt:lpstr>
      <vt:lpstr>Section X – Invoicing and Property Management</vt:lpstr>
      <vt:lpstr>Section XI – Performance Measures</vt:lpstr>
      <vt:lpstr>Section XII – Related Programs</vt:lpstr>
      <vt:lpstr>Section XIII – Local Program Responsibilities</vt:lpstr>
      <vt:lpstr>Section XIV – Resources/Networking</vt:lpstr>
    </vt:vector>
  </TitlesOfParts>
  <Company>Riverside County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CHDP DIRECTOR/DEPUTY DIRECTOR TRAINING </dc:title>
  <dc:creator>Riverside County</dc:creator>
  <cp:keywords>chdp,training</cp:keywords>
  <cp:lastModifiedBy>Riverside County</cp:lastModifiedBy>
  <cp:revision>32</cp:revision>
  <dcterms:created xsi:type="dcterms:W3CDTF">2010-03-31T16:56:58Z</dcterms:created>
  <dcterms:modified xsi:type="dcterms:W3CDTF">2010-06-29T21:07:52Z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0x010100EEE380F46F125946A8B4C4C90D9FFCDC0074F1BED181E5E348AA6AA64CED43F363</vt:lpwstr>
  </property>
  <property fmtid="{D5CDD505-2E9C-101B-9397-08002B2CF9AE}" pid="3" name="Organization">
    <vt:lpwstr>19</vt:lpwstr>
  </property>
</Properties>
</file>