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Layouts/slideLayout6.xml" ContentType="application/vnd.openxmlformats-officedocument.presentationml.slideLayout+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notesSlides/notesSlide2.xml" ContentType="application/vnd.openxmlformats-officedocument.presentationml.notesSlide+xml"/>
  <Override PartName="/ppt/notesSlides/notesSlide1.xml" ContentType="application/vnd.openxmlformats-officedocument.presentationml.notesSlide+xml"/>
  <Override PartName="/ppt/notesMasters/notesMaster1.xml" ContentType="application/vnd.openxmlformats-officedocument.presentationml.notesMaster+xml"/>
  <Override PartName="/ppt/theme/theme2.xml" ContentType="application/vnd.openxmlformats-officedocument.theme+xml"/>
  <Override PartName="/ppt/theme/theme1.xml" ContentType="application/vnd.openxmlformats-officedocument.theme+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docProps/app.xml" ContentType="application/vnd.openxmlformats-officedocument.extended-properties+xml"/>
  <Override PartName="/docProps/custom.xml" ContentType="application/vnd.openxmlformats-officedocument.custom-properties+xml"/>
  <Override PartName="/docProps/core.xml" ContentType="application/vnd.openxmlformats-package.core-properties+xml"/>
  <Override PartName="/customXml/itemProps5.xml" ContentType="application/vnd.openxmlformats-officedocument.customXml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5"/>
  </p:sldMasterIdLst>
  <p:notesMasterIdLst>
    <p:notesMasterId r:id="rId8"/>
  </p:notesMasterIdLst>
  <p:sldIdLst>
    <p:sldId id="257" r:id="rId6"/>
    <p:sldId id="258" r:id="rId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62" y="8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customXml" Target="../customXml/item5.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theme" Target="theme/theme1.xml"/><Relationship Id="rId5" Type="http://schemas.openxmlformats.org/officeDocument/2006/relationships/slideMaster" Target="slideMasters/slideMaster1.xml"/><Relationship Id="rId10" Type="http://schemas.openxmlformats.org/officeDocument/2006/relationships/viewProps" Target="viewProps.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73113B4-6F4D-4DDE-90B1-36AC860D7BCF}" type="datetimeFigureOut">
              <a:rPr lang="en-US" smtClean="0"/>
              <a:t>12/1/2020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7BF8364-5554-4A85-99F3-83E051E27335}" type="slidenum">
              <a:rPr lang="en-US" smtClean="0"/>
              <a:t>‹#›</a:t>
            </a:fld>
            <a:endParaRPr lang="en-US"/>
          </a:p>
        </p:txBody>
      </p:sp>
    </p:spTree>
    <p:extLst>
      <p:ext uri="{BB962C8B-B14F-4D97-AF65-F5344CB8AC3E}">
        <p14:creationId xmlns:p14="http://schemas.microsoft.com/office/powerpoint/2010/main" val="379311767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3" Type="http://schemas.openxmlformats.org/officeDocument/2006/relationships/hyperlink" Target="http://www.dhcs.ca.gov/services/chdp/Pages/CountyOffices.aspx" TargetMode="External"/><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Slide Image Placeholder 1"/>
          <p:cNvSpPr>
            <a:spLocks noGrp="1" noRot="1" noChangeAspect="1" noTextEdit="1"/>
          </p:cNvSpPr>
          <p:nvPr>
            <p:ph type="sldImg"/>
          </p:nvPr>
        </p:nvSpPr>
        <p:spPr>
          <a:ln/>
        </p:spPr>
      </p:sp>
      <p:sp>
        <p:nvSpPr>
          <p:cNvPr id="121859" name="Notes Placeholder 2"/>
          <p:cNvSpPr>
            <a:spLocks noGrp="1"/>
          </p:cNvSpPr>
          <p:nvPr>
            <p:ph type="body" idx="1"/>
          </p:nvPr>
        </p:nvSpPr>
        <p:spPr>
          <a:noFill/>
          <a:ln/>
        </p:spPr>
        <p:txBody>
          <a:bodyPr/>
          <a:lstStyle/>
          <a:p>
            <a:r>
              <a:rPr lang="en-US" b="1" i="1" dirty="0"/>
              <a:t>Talking Point: </a:t>
            </a:r>
          </a:p>
          <a:p>
            <a:pPr>
              <a:buFont typeface="Arial" pitchFamily="34" charset="0"/>
              <a:buChar char="•"/>
            </a:pPr>
            <a:r>
              <a:rPr lang="en-US" dirty="0"/>
              <a:t>The references for this presentation are listed here in the order in which they appeared in the PPT training. You can access them through the CHDP Dental Training PPT online or at the bottom of the Home Page.</a:t>
            </a:r>
          </a:p>
        </p:txBody>
      </p:sp>
      <p:sp>
        <p:nvSpPr>
          <p:cNvPr id="121860" name="Footer Placeholder 3"/>
          <p:cNvSpPr>
            <a:spLocks noGrp="1"/>
          </p:cNvSpPr>
          <p:nvPr>
            <p:ph type="ftr" sz="quarter" idx="4"/>
          </p:nvPr>
        </p:nvSpPr>
        <p:spPr>
          <a:noFill/>
        </p:spPr>
        <p:txBody>
          <a:bodyPr/>
          <a:lstStyle/>
          <a:p>
            <a:pPr defTabSz="903973"/>
            <a:r>
              <a:rPr lang="en-US" dirty="0"/>
              <a:t>1</a:t>
            </a:r>
          </a:p>
        </p:txBody>
      </p:sp>
      <p:sp>
        <p:nvSpPr>
          <p:cNvPr id="121861" name="Slide Number Placeholder 4"/>
          <p:cNvSpPr>
            <a:spLocks noGrp="1"/>
          </p:cNvSpPr>
          <p:nvPr>
            <p:ph type="sldNum" sz="quarter" idx="5"/>
          </p:nvPr>
        </p:nvSpPr>
        <p:spPr>
          <a:noFill/>
        </p:spPr>
        <p:txBody>
          <a:bodyPr/>
          <a:lstStyle/>
          <a:p>
            <a:pPr defTabSz="903973"/>
            <a:fld id="{F6BCBD79-845B-4DCB-991C-18FB644BF5F7}" type="slidenum">
              <a:rPr lang="en-US" smtClean="0"/>
              <a:pPr defTabSz="903973"/>
              <a:t>1</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Image Placeholder 1"/>
          <p:cNvSpPr>
            <a:spLocks noGrp="1" noRot="1" noChangeAspect="1" noTextEdit="1"/>
          </p:cNvSpPr>
          <p:nvPr>
            <p:ph type="sldImg"/>
          </p:nvPr>
        </p:nvSpPr>
        <p:spPr>
          <a:ln/>
        </p:spPr>
      </p:sp>
      <p:sp>
        <p:nvSpPr>
          <p:cNvPr id="10243" name="Notes Placeholder 2"/>
          <p:cNvSpPr>
            <a:spLocks noGrp="1"/>
          </p:cNvSpPr>
          <p:nvPr>
            <p:ph type="body" idx="1"/>
          </p:nvPr>
        </p:nvSpPr>
        <p:spPr>
          <a:noFill/>
          <a:ln/>
        </p:spPr>
        <p:txBody>
          <a:bodyPr/>
          <a:lstStyle/>
          <a:p>
            <a:r>
              <a:rPr lang="en-US" b="1" i="1" dirty="0"/>
              <a:t>Talking Point: </a:t>
            </a:r>
          </a:p>
          <a:p>
            <a:pPr>
              <a:buFont typeface="Arial" pitchFamily="34" charset="0"/>
              <a:buChar char="•"/>
            </a:pPr>
            <a:r>
              <a:rPr lang="en-US" dirty="0"/>
              <a:t>The website located at the bottom of this slide lists the local CHDP offices and their contact information. This information is also found on the State CHDP Website under Individuals, Contact a CHDP Program.</a:t>
            </a:r>
          </a:p>
          <a:p>
            <a:r>
              <a:rPr lang="en-US" dirty="0">
                <a:hlinkClick r:id="rId3"/>
              </a:rPr>
              <a:t>http://www.dhcs.ca.gov/services/chdp/Pages/CountyOffices.aspx</a:t>
            </a:r>
            <a:endParaRPr lang="en-US" dirty="0"/>
          </a:p>
          <a:p>
            <a:endParaRPr lang="en-US" dirty="0"/>
          </a:p>
        </p:txBody>
      </p:sp>
      <p:sp>
        <p:nvSpPr>
          <p:cNvPr id="10244" name="Footer Placeholder 3"/>
          <p:cNvSpPr>
            <a:spLocks noGrp="1"/>
          </p:cNvSpPr>
          <p:nvPr>
            <p:ph type="ftr" sz="quarter" idx="4"/>
          </p:nvPr>
        </p:nvSpPr>
        <p:spPr>
          <a:noFill/>
        </p:spPr>
        <p:txBody>
          <a:bodyPr/>
          <a:lstStyle/>
          <a:p>
            <a:pPr defTabSz="903973"/>
            <a:r>
              <a:rPr lang="en-US" dirty="0"/>
              <a:t>1</a:t>
            </a:r>
          </a:p>
        </p:txBody>
      </p:sp>
      <p:sp>
        <p:nvSpPr>
          <p:cNvPr id="10245" name="Slide Number Placeholder 4"/>
          <p:cNvSpPr>
            <a:spLocks noGrp="1"/>
          </p:cNvSpPr>
          <p:nvPr>
            <p:ph type="sldNum" sz="quarter" idx="5"/>
          </p:nvPr>
        </p:nvSpPr>
        <p:spPr>
          <a:noFill/>
        </p:spPr>
        <p:txBody>
          <a:bodyPr/>
          <a:lstStyle/>
          <a:p>
            <a:pPr defTabSz="903973"/>
            <a:fld id="{556D3EB7-FE82-4A94-B3D3-26CA63CBC5E7}" type="slidenum">
              <a:rPr lang="en-US" smtClean="0"/>
              <a:pPr defTabSz="903973"/>
              <a:t>2</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4614E357-8C5C-4628-9631-ADF18F3F517E}" type="datetimeFigureOut">
              <a:rPr lang="en-US" smtClean="0"/>
              <a:t>12/1/2020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CFCD63A-C83D-4DD5-AF00-FDC1A80C372E}" type="slidenum">
              <a:rPr lang="en-US" smtClean="0"/>
              <a:t>‹#›</a:t>
            </a:fld>
            <a:endParaRPr lang="en-US"/>
          </a:p>
        </p:txBody>
      </p:sp>
    </p:spTree>
    <p:extLst>
      <p:ext uri="{BB962C8B-B14F-4D97-AF65-F5344CB8AC3E}">
        <p14:creationId xmlns:p14="http://schemas.microsoft.com/office/powerpoint/2010/main" val="6509512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614E357-8C5C-4628-9631-ADF18F3F517E}" type="datetimeFigureOut">
              <a:rPr lang="en-US" smtClean="0"/>
              <a:t>12/1/2020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CFCD63A-C83D-4DD5-AF00-FDC1A80C372E}" type="slidenum">
              <a:rPr lang="en-US" smtClean="0"/>
              <a:t>‹#›</a:t>
            </a:fld>
            <a:endParaRPr lang="en-US"/>
          </a:p>
        </p:txBody>
      </p:sp>
    </p:spTree>
    <p:extLst>
      <p:ext uri="{BB962C8B-B14F-4D97-AF65-F5344CB8AC3E}">
        <p14:creationId xmlns:p14="http://schemas.microsoft.com/office/powerpoint/2010/main" val="29433398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614E357-8C5C-4628-9631-ADF18F3F517E}" type="datetimeFigureOut">
              <a:rPr lang="en-US" smtClean="0"/>
              <a:t>12/1/2020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CFCD63A-C83D-4DD5-AF00-FDC1A80C372E}" type="slidenum">
              <a:rPr lang="en-US" smtClean="0"/>
              <a:t>‹#›</a:t>
            </a:fld>
            <a:endParaRPr lang="en-US"/>
          </a:p>
        </p:txBody>
      </p:sp>
    </p:spTree>
    <p:extLst>
      <p:ext uri="{BB962C8B-B14F-4D97-AF65-F5344CB8AC3E}">
        <p14:creationId xmlns:p14="http://schemas.microsoft.com/office/powerpoint/2010/main" val="4701033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614E357-8C5C-4628-9631-ADF18F3F517E}" type="datetimeFigureOut">
              <a:rPr lang="en-US" smtClean="0"/>
              <a:t>12/1/2020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CFCD63A-C83D-4DD5-AF00-FDC1A80C372E}" type="slidenum">
              <a:rPr lang="en-US" smtClean="0"/>
              <a:t>‹#›</a:t>
            </a:fld>
            <a:endParaRPr lang="en-US"/>
          </a:p>
        </p:txBody>
      </p:sp>
    </p:spTree>
    <p:extLst>
      <p:ext uri="{BB962C8B-B14F-4D97-AF65-F5344CB8AC3E}">
        <p14:creationId xmlns:p14="http://schemas.microsoft.com/office/powerpoint/2010/main" val="34791004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614E357-8C5C-4628-9631-ADF18F3F517E}" type="datetimeFigureOut">
              <a:rPr lang="en-US" smtClean="0"/>
              <a:t>12/1/2020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CFCD63A-C83D-4DD5-AF00-FDC1A80C372E}" type="slidenum">
              <a:rPr lang="en-US" smtClean="0"/>
              <a:t>‹#›</a:t>
            </a:fld>
            <a:endParaRPr lang="en-US"/>
          </a:p>
        </p:txBody>
      </p:sp>
    </p:spTree>
    <p:extLst>
      <p:ext uri="{BB962C8B-B14F-4D97-AF65-F5344CB8AC3E}">
        <p14:creationId xmlns:p14="http://schemas.microsoft.com/office/powerpoint/2010/main" val="36121356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4614E357-8C5C-4628-9631-ADF18F3F517E}" type="datetimeFigureOut">
              <a:rPr lang="en-US" smtClean="0"/>
              <a:t>12/1/2020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CFCD63A-C83D-4DD5-AF00-FDC1A80C372E}" type="slidenum">
              <a:rPr lang="en-US" smtClean="0"/>
              <a:t>‹#›</a:t>
            </a:fld>
            <a:endParaRPr lang="en-US"/>
          </a:p>
        </p:txBody>
      </p:sp>
    </p:spTree>
    <p:extLst>
      <p:ext uri="{BB962C8B-B14F-4D97-AF65-F5344CB8AC3E}">
        <p14:creationId xmlns:p14="http://schemas.microsoft.com/office/powerpoint/2010/main" val="19173397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4614E357-8C5C-4628-9631-ADF18F3F517E}" type="datetimeFigureOut">
              <a:rPr lang="en-US" smtClean="0"/>
              <a:t>12/1/2020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CFCD63A-C83D-4DD5-AF00-FDC1A80C372E}" type="slidenum">
              <a:rPr lang="en-US" smtClean="0"/>
              <a:t>‹#›</a:t>
            </a:fld>
            <a:endParaRPr lang="en-US"/>
          </a:p>
        </p:txBody>
      </p:sp>
    </p:spTree>
    <p:extLst>
      <p:ext uri="{BB962C8B-B14F-4D97-AF65-F5344CB8AC3E}">
        <p14:creationId xmlns:p14="http://schemas.microsoft.com/office/powerpoint/2010/main" val="24863433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4614E357-8C5C-4628-9631-ADF18F3F517E}" type="datetimeFigureOut">
              <a:rPr lang="en-US" smtClean="0"/>
              <a:t>12/1/2020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CFCD63A-C83D-4DD5-AF00-FDC1A80C372E}" type="slidenum">
              <a:rPr lang="en-US" smtClean="0"/>
              <a:t>‹#›</a:t>
            </a:fld>
            <a:endParaRPr lang="en-US"/>
          </a:p>
        </p:txBody>
      </p:sp>
    </p:spTree>
    <p:extLst>
      <p:ext uri="{BB962C8B-B14F-4D97-AF65-F5344CB8AC3E}">
        <p14:creationId xmlns:p14="http://schemas.microsoft.com/office/powerpoint/2010/main" val="20647772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614E357-8C5C-4628-9631-ADF18F3F517E}" type="datetimeFigureOut">
              <a:rPr lang="en-US" smtClean="0"/>
              <a:t>12/1/2020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CFCD63A-C83D-4DD5-AF00-FDC1A80C372E}" type="slidenum">
              <a:rPr lang="en-US" smtClean="0"/>
              <a:t>‹#›</a:t>
            </a:fld>
            <a:endParaRPr lang="en-US"/>
          </a:p>
        </p:txBody>
      </p:sp>
    </p:spTree>
    <p:extLst>
      <p:ext uri="{BB962C8B-B14F-4D97-AF65-F5344CB8AC3E}">
        <p14:creationId xmlns:p14="http://schemas.microsoft.com/office/powerpoint/2010/main" val="36101878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614E357-8C5C-4628-9631-ADF18F3F517E}" type="datetimeFigureOut">
              <a:rPr lang="en-US" smtClean="0"/>
              <a:t>12/1/2020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CFCD63A-C83D-4DD5-AF00-FDC1A80C372E}" type="slidenum">
              <a:rPr lang="en-US" smtClean="0"/>
              <a:t>‹#›</a:t>
            </a:fld>
            <a:endParaRPr lang="en-US"/>
          </a:p>
        </p:txBody>
      </p:sp>
    </p:spTree>
    <p:extLst>
      <p:ext uri="{BB962C8B-B14F-4D97-AF65-F5344CB8AC3E}">
        <p14:creationId xmlns:p14="http://schemas.microsoft.com/office/powerpoint/2010/main" val="39930110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614E357-8C5C-4628-9631-ADF18F3F517E}" type="datetimeFigureOut">
              <a:rPr lang="en-US" smtClean="0"/>
              <a:t>12/1/2020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CFCD63A-C83D-4DD5-AF00-FDC1A80C372E}" type="slidenum">
              <a:rPr lang="en-US" smtClean="0"/>
              <a:t>‹#›</a:t>
            </a:fld>
            <a:endParaRPr lang="en-US"/>
          </a:p>
        </p:txBody>
      </p:sp>
    </p:spTree>
    <p:extLst>
      <p:ext uri="{BB962C8B-B14F-4D97-AF65-F5344CB8AC3E}">
        <p14:creationId xmlns:p14="http://schemas.microsoft.com/office/powerpoint/2010/main" val="25970039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614E357-8C5C-4628-9631-ADF18F3F517E}" type="datetimeFigureOut">
              <a:rPr lang="en-US" smtClean="0"/>
              <a:t>12/1/2020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CFCD63A-C83D-4DD5-AF00-FDC1A80C372E}" type="slidenum">
              <a:rPr lang="en-US" smtClean="0"/>
              <a:t>‹#›</a:t>
            </a:fld>
            <a:endParaRPr lang="en-US"/>
          </a:p>
        </p:txBody>
      </p:sp>
    </p:spTree>
    <p:extLst>
      <p:ext uri="{BB962C8B-B14F-4D97-AF65-F5344CB8AC3E}">
        <p14:creationId xmlns:p14="http://schemas.microsoft.com/office/powerpoint/2010/main" val="23417957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http://www.mchoralhealth.org/pocketguide/tables1.html" TargetMode="External"/><Relationship Id="rId13" Type="http://schemas.openxmlformats.org/officeDocument/2006/relationships/hyperlink" Target="http://www.dhcs.ca.gov/services/chdp/Pages/Pub156.aspx" TargetMode="External"/><Relationship Id="rId18" Type="http://schemas.openxmlformats.org/officeDocument/2006/relationships/hyperlink" Target="http://www.ebmedicine.net/topics.php?paction=showTopicSeg&amp;topic_id=32&amp;seg_id=577" TargetMode="External"/><Relationship Id="rId3" Type="http://schemas.openxmlformats.org/officeDocument/2006/relationships/hyperlink" Target="http://www.healthysmilesoc.org/Documents%20for%20Site/California%20Smile%20Survey.pdf" TargetMode="External"/><Relationship Id="rId21" Type="http://schemas.openxmlformats.org/officeDocument/2006/relationships/hyperlink" Target="http://sdcounty.ca.gov/hhsa/programs/phs/documents/FINALMedical_Provider_Referral_to_DentistFillANDSave.pdf" TargetMode="External"/><Relationship Id="rId7" Type="http://schemas.openxmlformats.org/officeDocument/2006/relationships/hyperlink" Target="http://www2.aap.org/commpeds/dochs/oralhealth/RiskAssessmentTool.html" TargetMode="External"/><Relationship Id="rId12" Type="http://schemas.openxmlformats.org/officeDocument/2006/relationships/hyperlink" Target="http://www.youtube.com/watch?v=vRodm0Zxvfw" TargetMode="External"/><Relationship Id="rId17" Type="http://schemas.openxmlformats.org/officeDocument/2006/relationships/hyperlink" Target="http://www.dhcs.ca.gov/formsandpubs/publications/Pages/CHDPPubs.aspx" TargetMode="External"/><Relationship Id="rId2" Type="http://schemas.openxmlformats.org/officeDocument/2006/relationships/notesSlide" Target="../notesSlides/notesSlide1.xml"/><Relationship Id="rId16" Type="http://schemas.openxmlformats.org/officeDocument/2006/relationships/hyperlink" Target="http://www.cdafoundation.org/library/docs/jour1007/ramos.pdf" TargetMode="External"/><Relationship Id="rId20" Type="http://schemas.openxmlformats.org/officeDocument/2006/relationships/hyperlink" Target="http://pediatrics.aappublications.org/content/111/5/1113.full.pdf" TargetMode="External"/><Relationship Id="rId1" Type="http://schemas.openxmlformats.org/officeDocument/2006/relationships/slideLayout" Target="../slideLayouts/slideLayout2.xml"/><Relationship Id="rId6" Type="http://schemas.openxmlformats.org/officeDocument/2006/relationships/hyperlink" Target="http://www.aap.org/commpeds/dochs/oralhealth/RiskAssessmentTool.html" TargetMode="External"/><Relationship Id="rId11" Type="http://schemas.openxmlformats.org/officeDocument/2006/relationships/hyperlink" Target="http://www.cdph.ca.gov/certlic/drinkingwater/Documents/Fluoridation/Fluoridationdatafor2008.pdf" TargetMode="External"/><Relationship Id="rId5" Type="http://schemas.openxmlformats.org/officeDocument/2006/relationships/hyperlink" Target="http://cdhp.org/resource/gao_report_dental_disease_chronic_problem_among_low_income_populations" TargetMode="External"/><Relationship Id="rId15" Type="http://schemas.openxmlformats.org/officeDocument/2006/relationships/hyperlink" Target="http://www.cdc.gov/OralHealth/publications/factsheets/sealants_faq.htm" TargetMode="External"/><Relationship Id="rId10" Type="http://schemas.openxmlformats.org/officeDocument/2006/relationships/hyperlink" Target="http://www.cdc.gov/mmwr/preview/mmwrhtml/rr5014a1.htm" TargetMode="External"/><Relationship Id="rId19" Type="http://schemas.openxmlformats.org/officeDocument/2006/relationships/hyperlink" Target="http://www.dhcs.ca.gov/services/chdp/Documents/Letters/chdppin1110.pdf" TargetMode="External"/><Relationship Id="rId4" Type="http://schemas.openxmlformats.org/officeDocument/2006/relationships/hyperlink" Target="http://www.cdhp.org/system/files/3.%20GAO%20Report%20Dental%20Disease%20is%20a%20Chronic%20Problem%20Among%20Low%20Income%20Populations.pdf" TargetMode="External"/><Relationship Id="rId9" Type="http://schemas.openxmlformats.org/officeDocument/2006/relationships/hyperlink" Target="http://www.cda.org/library/cda_member/pubs/journal/jour0303/consensus.htm" TargetMode="External"/><Relationship Id="rId14" Type="http://schemas.openxmlformats.org/officeDocument/2006/relationships/hyperlink" Target="http://www.mchoralhealth.org/PediatricOH/mod4_2_3.htm" TargetMode="External"/></Relationships>
</file>

<file path=ppt/slides/_rels/slide2.xml.rels><?xml version="1.0" encoding="UTF-8" standalone="yes"?>
<Relationships xmlns="http://schemas.openxmlformats.org/package/2006/relationships"><Relationship Id="rId8" Type="http://schemas.openxmlformats.org/officeDocument/2006/relationships/hyperlink" Target="http://files.medi-cal.ca.gov/pubsdoco/publications/masters-mtp/part2/dental_m00o03o09.doc" TargetMode="External"/><Relationship Id="rId13" Type="http://schemas.openxmlformats.org/officeDocument/2006/relationships/hyperlink" Target="http://www.mchoralhealth.org/PediatricOH/mod4_2_3.htm" TargetMode="External"/><Relationship Id="rId3" Type="http://schemas.openxmlformats.org/officeDocument/2006/relationships/hyperlink" Target="http://www.dhcs.ca.gov/services/CCS/pages/countyoffices.aspx" TargetMode="External"/><Relationship Id="rId7" Type="http://schemas.openxmlformats.org/officeDocument/2006/relationships/hyperlink" Target="http://www.dhcs.ca.gov/services/chdp/Documents/Letters/chdppin0608.pdf" TargetMode="External"/><Relationship Id="rId12" Type="http://schemas.openxmlformats.org/officeDocument/2006/relationships/hyperlink" Target="http://www.youtube.com/watch?v=cV5OmL7C8K4&amp;feature=player_embedded" TargetMode="External"/><Relationship Id="rId2" Type="http://schemas.openxmlformats.org/officeDocument/2006/relationships/notesSlide" Target="../notesSlides/notesSlide2.xml"/><Relationship Id="rId16" Type="http://schemas.openxmlformats.org/officeDocument/2006/relationships/hyperlink" Target="http://www.dhcs.ca.gov/services/chdp/Pages/CountyOffices.aspx" TargetMode="External"/><Relationship Id="rId1" Type="http://schemas.openxmlformats.org/officeDocument/2006/relationships/slideLayout" Target="../slideLayouts/slideLayout2.xml"/><Relationship Id="rId6" Type="http://schemas.openxmlformats.org/officeDocument/2006/relationships/hyperlink" Target="http://www.aap.org/commpeds/dochs/oralhealth/RiskAssessmentTool.html" TargetMode="External"/><Relationship Id="rId11" Type="http://schemas.openxmlformats.org/officeDocument/2006/relationships/hyperlink" Target="http://www.cdph.ca.gov/programs/MCAHOralHealth/Documents/MO-OHP-FluorideVarnish&#8211;English.pdf" TargetMode="External"/><Relationship Id="rId5" Type="http://schemas.openxmlformats.org/officeDocument/2006/relationships/hyperlink" Target="http://www.ncbi.nlm.nih.gov/pmc/articles/PMC2257982/?tool=pubmed" TargetMode="External"/><Relationship Id="rId15" Type="http://schemas.openxmlformats.org/officeDocument/2006/relationships/hyperlink" Target="http://www.ohmdkids.org/flvarnish/" TargetMode="External"/><Relationship Id="rId10" Type="http://schemas.openxmlformats.org/officeDocument/2006/relationships/hyperlink" Target="http://publichealth.lacounty.gov/cms/docs/FluorideVarnish.pdf" TargetMode="External"/><Relationship Id="rId4" Type="http://schemas.openxmlformats.org/officeDocument/2006/relationships/hyperlink" Target="http://www.denti-cal.ca.gov/WSI/Default.jsp?fname=Default" TargetMode="External"/><Relationship Id="rId9" Type="http://schemas.openxmlformats.org/officeDocument/2006/relationships/hyperlink" Target="http://cda.org/popup/cda-sponsored_legislation_clarifies_who_can_place_topical_fluoride_including_fluoride_varnish" TargetMode="External"/><Relationship Id="rId14" Type="http://schemas.openxmlformats.org/officeDocument/2006/relationships/hyperlink" Target="http://www.youtube.com/watch?v=zNOlGS1ggSg&amp;feature=player_embedded"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69634" name="Straight Connector 6">
            <a:extLst>
              <a:ext uri="{C183D7F6-B498-43B3-948B-1728B52AA6E4}">
                <adec:decorative xmlns:adec="http://schemas.microsoft.com/office/drawing/2017/decorative" val="1"/>
              </a:ext>
            </a:extLst>
          </p:cNvPr>
          <p:cNvCxnSpPr>
            <a:cxnSpLocks noChangeShapeType="1"/>
          </p:cNvCxnSpPr>
          <p:nvPr/>
        </p:nvCxnSpPr>
        <p:spPr bwMode="auto">
          <a:xfrm>
            <a:off x="0" y="0"/>
            <a:ext cx="914400" cy="0"/>
          </a:xfrm>
          <a:prstGeom prst="line">
            <a:avLst/>
          </a:prstGeom>
          <a:noFill/>
          <a:ln w="0" algn="ctr">
            <a:solidFill>
              <a:srgbClr val="FBFFFF"/>
            </a:solidFill>
            <a:round/>
            <a:headEnd/>
            <a:tailEnd/>
          </a:ln>
        </p:spPr>
      </p:cxnSp>
      <p:cxnSp>
        <p:nvCxnSpPr>
          <p:cNvPr id="69635" name="Straight Connector 6">
            <a:extLst>
              <a:ext uri="{C183D7F6-B498-43B3-948B-1728B52AA6E4}">
                <adec:decorative xmlns:adec="http://schemas.microsoft.com/office/drawing/2017/decorative" val="1"/>
              </a:ext>
            </a:extLst>
          </p:cNvPr>
          <p:cNvCxnSpPr>
            <a:cxnSpLocks noChangeShapeType="1"/>
          </p:cNvCxnSpPr>
          <p:nvPr/>
        </p:nvCxnSpPr>
        <p:spPr bwMode="auto">
          <a:xfrm>
            <a:off x="0" y="0"/>
            <a:ext cx="914400" cy="0"/>
          </a:xfrm>
          <a:prstGeom prst="line">
            <a:avLst/>
          </a:prstGeom>
          <a:noFill/>
          <a:ln w="0" algn="ctr">
            <a:solidFill>
              <a:srgbClr val="FBFFFF"/>
            </a:solidFill>
            <a:round/>
            <a:headEnd/>
            <a:tailEnd/>
          </a:ln>
        </p:spPr>
      </p:cxnSp>
      <p:sp>
        <p:nvSpPr>
          <p:cNvPr id="8" name="Rectangle 7">
            <a:extLst>
              <a:ext uri="{C183D7F6-B498-43B3-948B-1728B52AA6E4}">
                <adec:decorative xmlns:adec="http://schemas.microsoft.com/office/drawing/2017/decorative" val="1"/>
              </a:ext>
            </a:extLst>
          </p:cNvPr>
          <p:cNvSpPr>
            <a:spLocks noChangeArrowheads="1"/>
          </p:cNvSpPr>
          <p:nvPr/>
        </p:nvSpPr>
        <p:spPr bwMode="auto">
          <a:xfrm>
            <a:off x="0" y="0"/>
            <a:ext cx="9144000" cy="6858000"/>
          </a:xfrm>
          <a:prstGeom prst="rect">
            <a:avLst/>
          </a:prstGeom>
          <a:solidFill>
            <a:srgbClr val="E3DDEB"/>
          </a:solidFill>
          <a:ln w="25400" algn="ctr">
            <a:solidFill>
              <a:srgbClr val="385D8A"/>
            </a:solidFill>
            <a:miter lim="800000"/>
            <a:headEnd/>
            <a:tailEnd/>
          </a:ln>
        </p:spPr>
        <p:txBody>
          <a:bodyPr anchor="ctr"/>
          <a:lstStyle/>
          <a:p>
            <a:pPr algn="ctr" fontAlgn="auto">
              <a:spcBef>
                <a:spcPts val="0"/>
              </a:spcBef>
              <a:spcAft>
                <a:spcPts val="0"/>
              </a:spcAft>
              <a:defRPr/>
            </a:pPr>
            <a:endParaRPr lang="en-US" sz="1800" dirty="0">
              <a:solidFill>
                <a:schemeClr val="lt1"/>
              </a:solidFill>
              <a:latin typeface="+mn-lt"/>
            </a:endParaRPr>
          </a:p>
        </p:txBody>
      </p:sp>
      <p:sp>
        <p:nvSpPr>
          <p:cNvPr id="69637" name="Rectangle 2"/>
          <p:cNvSpPr>
            <a:spLocks noGrp="1" noChangeArrowheads="1"/>
          </p:cNvSpPr>
          <p:nvPr>
            <p:ph type="title"/>
          </p:nvPr>
        </p:nvSpPr>
        <p:spPr bwMode="auto">
          <a:xfrm>
            <a:off x="0" y="228600"/>
            <a:ext cx="9144000" cy="1066800"/>
          </a:xfrm>
          <a:noFill/>
          <a:ln>
            <a:miter lim="800000"/>
            <a:headEnd/>
            <a:tailEnd/>
          </a:ln>
        </p:spPr>
        <p:txBody>
          <a:bodyPr vert="horz" wrap="square" lIns="91440" tIns="45720" rIns="91440" bIns="45720" numCol="1" anchor="t" anchorCtr="0" compatLnSpc="1">
            <a:prstTxWarp prst="textNoShape">
              <a:avLst/>
            </a:prstTxWarp>
          </a:bodyPr>
          <a:lstStyle/>
          <a:p>
            <a:pPr eaLnBrk="1" hangingPunct="1"/>
            <a:r>
              <a:rPr lang="en-US" sz="3800" b="1" dirty="0"/>
              <a:t>REFERENCES</a:t>
            </a:r>
          </a:p>
        </p:txBody>
      </p:sp>
      <p:sp>
        <p:nvSpPr>
          <p:cNvPr id="57349" name="Rectangle 6"/>
          <p:cNvSpPr>
            <a:spLocks noGrp="1" noChangeArrowheads="1"/>
          </p:cNvSpPr>
          <p:nvPr>
            <p:ph idx="1"/>
          </p:nvPr>
        </p:nvSpPr>
        <p:spPr bwMode="auto">
          <a:xfrm>
            <a:off x="0" y="779225"/>
            <a:ext cx="9144000" cy="5663089"/>
          </a:xfrm>
          <a:ln>
            <a:miter lim="800000"/>
            <a:headEnd/>
            <a:tailEnd/>
          </a:ln>
        </p:spPr>
        <p:txBody>
          <a:bodyPr vert="horz" wrap="square" lIns="91440" tIns="0" rIns="91440" bIns="0" numCol="1" anchor="ctr" anchorCtr="0" compatLnSpc="1">
            <a:prstTxWarp prst="textNoShape">
              <a:avLst/>
            </a:prstTxWarp>
            <a:spAutoFit/>
          </a:bodyPr>
          <a:lstStyle/>
          <a:p>
            <a:pPr marL="0" indent="0">
              <a:spcBef>
                <a:spcPct val="0"/>
              </a:spcBef>
              <a:buFontTx/>
              <a:buNone/>
              <a:defRPr/>
            </a:pPr>
            <a:endParaRPr lang="en-US" sz="1300" dirty="0"/>
          </a:p>
          <a:p>
            <a:pPr marL="57150" indent="0">
              <a:spcBef>
                <a:spcPct val="0"/>
              </a:spcBef>
              <a:defRPr/>
            </a:pPr>
            <a:r>
              <a:rPr lang="en-US" sz="1300" dirty="0">
                <a:ea typeface="Calibri" pitchFamily="34" charset="0"/>
                <a:cs typeface="Times New Roman" pitchFamily="18" charset="0"/>
              </a:rPr>
              <a:t>Problem Statement</a:t>
            </a:r>
          </a:p>
          <a:p>
            <a:pPr marL="457200" lvl="1" indent="0">
              <a:spcBef>
                <a:spcPct val="0"/>
              </a:spcBef>
              <a:defRPr/>
            </a:pPr>
            <a:r>
              <a:rPr lang="en-US" sz="1300" dirty="0">
                <a:ea typeface="Calibri" pitchFamily="34" charset="0"/>
                <a:cs typeface="Times New Roman" pitchFamily="18" charset="0"/>
                <a:hlinkClick r:id="rId3"/>
              </a:rPr>
              <a:t>http://www.healthysmilesoc.org/Documents%20for%20Site/California%20Smile%20Survey.pdf</a:t>
            </a:r>
            <a:endParaRPr lang="en-US" sz="1300" dirty="0">
              <a:ea typeface="Calibri" pitchFamily="34" charset="0"/>
              <a:cs typeface="Times New Roman" pitchFamily="18" charset="0"/>
              <a:hlinkClick r:id="rId4"/>
            </a:endParaRPr>
          </a:p>
          <a:p>
            <a:pPr marL="457200" lvl="1" indent="0">
              <a:spcBef>
                <a:spcPct val="0"/>
              </a:spcBef>
              <a:defRPr/>
            </a:pPr>
            <a:r>
              <a:rPr lang="en-US" sz="1300" dirty="0">
                <a:ea typeface="Calibri" pitchFamily="34" charset="0"/>
                <a:cs typeface="Times New Roman" pitchFamily="18" charset="0"/>
                <a:hlinkClick r:id="rId5"/>
              </a:rPr>
              <a:t>http://cdhp.org/resource/gao_report_dental_disease_chronic_problem_among_low_income_populations</a:t>
            </a:r>
            <a:endParaRPr lang="en-US" sz="1300" dirty="0">
              <a:ea typeface="Calibri" pitchFamily="34" charset="0"/>
              <a:cs typeface="Times New Roman" pitchFamily="18" charset="0"/>
              <a:hlinkClick r:id="rId6"/>
            </a:endParaRPr>
          </a:p>
          <a:p>
            <a:pPr marL="57150" indent="0">
              <a:spcBef>
                <a:spcPct val="0"/>
              </a:spcBef>
              <a:defRPr/>
            </a:pPr>
            <a:r>
              <a:rPr lang="en-US" sz="1300" dirty="0">
                <a:ea typeface="Calibri" pitchFamily="34" charset="0"/>
                <a:cs typeface="Times New Roman" pitchFamily="18" charset="0"/>
              </a:rPr>
              <a:t>Risk Assessment</a:t>
            </a:r>
          </a:p>
          <a:p>
            <a:pPr marL="457200" lvl="1" indent="0">
              <a:spcBef>
                <a:spcPct val="0"/>
              </a:spcBef>
              <a:defRPr/>
            </a:pPr>
            <a:r>
              <a:rPr lang="en-US" sz="1300" dirty="0">
                <a:ea typeface="Calibri" pitchFamily="34" charset="0"/>
                <a:cs typeface="Times New Roman" pitchFamily="18" charset="0"/>
                <a:hlinkClick r:id="rId7"/>
              </a:rPr>
              <a:t>http://www2.aap.org/commpeds/dochs/oralhealth/RiskAssessmentTool.html</a:t>
            </a:r>
            <a:endParaRPr lang="en-US" sz="1300" dirty="0">
              <a:ea typeface="Calibri" pitchFamily="34" charset="0"/>
              <a:cs typeface="Times New Roman" pitchFamily="18" charset="0"/>
              <a:hlinkClick r:id="rId8"/>
            </a:endParaRPr>
          </a:p>
          <a:p>
            <a:pPr marL="457200" lvl="1" indent="0">
              <a:spcBef>
                <a:spcPct val="0"/>
              </a:spcBef>
              <a:defRPr/>
            </a:pPr>
            <a:r>
              <a:rPr lang="en-US" sz="1300" dirty="0">
                <a:ea typeface="Calibri" pitchFamily="34" charset="0"/>
                <a:cs typeface="Times New Roman" pitchFamily="18" charset="0"/>
                <a:hlinkClick r:id="rId8"/>
              </a:rPr>
              <a:t>http://www.mchoralhealth.org/pocketguide/tables1.html</a:t>
            </a:r>
            <a:r>
              <a:rPr lang="en-US" sz="1300" dirty="0">
                <a:ea typeface="Calibri" pitchFamily="34" charset="0"/>
                <a:cs typeface="Times New Roman" pitchFamily="18" charset="0"/>
              </a:rPr>
              <a:t> </a:t>
            </a:r>
          </a:p>
          <a:p>
            <a:pPr marL="457200" lvl="1" indent="0">
              <a:spcBef>
                <a:spcPct val="0"/>
              </a:spcBef>
              <a:defRPr/>
            </a:pPr>
            <a:r>
              <a:rPr lang="en-US" sz="1300" dirty="0">
                <a:solidFill>
                  <a:srgbClr val="0000FF"/>
                </a:solidFill>
                <a:hlinkClick r:id="rId9"/>
              </a:rPr>
              <a:t>http://www.cda.org/library/cda_member/pubs/journal/jour0303/consensus.htm </a:t>
            </a:r>
            <a:endParaRPr lang="en-US" sz="1300" dirty="0">
              <a:solidFill>
                <a:srgbClr val="0000FF"/>
              </a:solidFill>
            </a:endParaRPr>
          </a:p>
          <a:p>
            <a:pPr marL="57150" indent="0">
              <a:spcBef>
                <a:spcPct val="0"/>
              </a:spcBef>
              <a:defRPr/>
            </a:pPr>
            <a:r>
              <a:rPr lang="en-US" sz="1300" dirty="0">
                <a:ea typeface="Calibri" pitchFamily="34" charset="0"/>
                <a:cs typeface="Times New Roman" pitchFamily="18" charset="0"/>
              </a:rPr>
              <a:t>Fluoride Assessment and Supplementation</a:t>
            </a:r>
          </a:p>
          <a:p>
            <a:pPr marL="457200" lvl="1" indent="0">
              <a:spcBef>
                <a:spcPct val="0"/>
              </a:spcBef>
              <a:defRPr/>
            </a:pPr>
            <a:r>
              <a:rPr lang="en-US" sz="1300" dirty="0">
                <a:ea typeface="Calibri" pitchFamily="34" charset="0"/>
                <a:cs typeface="Times New Roman" pitchFamily="18" charset="0"/>
                <a:hlinkClick r:id="rId10"/>
              </a:rPr>
              <a:t>http://www.cdc.gov/mmwr/preview/mmwrhtml/rr5014a1.htm#tab1</a:t>
            </a:r>
            <a:r>
              <a:rPr lang="en-US" sz="1300" dirty="0">
                <a:ea typeface="Calibri" pitchFamily="34" charset="0"/>
                <a:cs typeface="Times New Roman" pitchFamily="18" charset="0"/>
                <a:hlinkClick r:id="rId11"/>
              </a:rPr>
              <a:t> </a:t>
            </a:r>
            <a:endParaRPr lang="en-US" sz="1300" dirty="0">
              <a:ea typeface="Calibri" pitchFamily="34" charset="0"/>
              <a:cs typeface="Times New Roman" pitchFamily="18" charset="0"/>
              <a:hlinkClick r:id="rId6"/>
            </a:endParaRPr>
          </a:p>
          <a:p>
            <a:pPr marL="457200" lvl="1" indent="0">
              <a:spcBef>
                <a:spcPct val="0"/>
              </a:spcBef>
              <a:defRPr/>
            </a:pPr>
            <a:r>
              <a:rPr lang="en-US" sz="1300" dirty="0">
                <a:ea typeface="Calibri" pitchFamily="34" charset="0"/>
                <a:cs typeface="Times New Roman" pitchFamily="18" charset="0"/>
                <a:hlinkClick r:id="rId11"/>
              </a:rPr>
              <a:t>http://www.cdph.ca.gov/certlic/drinkingwater/Documents/Fluoridation/Fluoridationdatafor2008.pdf</a:t>
            </a:r>
            <a:endParaRPr lang="en-US" sz="1300" dirty="0">
              <a:ea typeface="Calibri" pitchFamily="34" charset="0"/>
              <a:cs typeface="Times New Roman" pitchFamily="18" charset="0"/>
            </a:endParaRPr>
          </a:p>
          <a:p>
            <a:pPr marL="57150" indent="0">
              <a:spcBef>
                <a:spcPct val="0"/>
              </a:spcBef>
              <a:defRPr/>
            </a:pPr>
            <a:r>
              <a:rPr lang="en-US" sz="1300" dirty="0">
                <a:ea typeface="Calibri" pitchFamily="34" charset="0"/>
                <a:cs typeface="Times New Roman" pitchFamily="18" charset="0"/>
              </a:rPr>
              <a:t>Health Assessment /Health Assessment Guidelines</a:t>
            </a:r>
          </a:p>
          <a:p>
            <a:pPr marL="457200" lvl="1" indent="0">
              <a:spcBef>
                <a:spcPct val="0"/>
              </a:spcBef>
              <a:defRPr/>
            </a:pPr>
            <a:r>
              <a:rPr lang="en-US" sz="1300" dirty="0">
                <a:ea typeface="Calibri" pitchFamily="34" charset="0"/>
                <a:cs typeface="Times New Roman" pitchFamily="18" charset="0"/>
                <a:hlinkClick r:id="rId12"/>
              </a:rPr>
              <a:t>http://www.youtube.com/watch?v=vRodm0Zxvfw</a:t>
            </a:r>
            <a:r>
              <a:rPr lang="en-US" sz="1300" dirty="0">
                <a:ea typeface="Calibri" pitchFamily="34" charset="0"/>
                <a:cs typeface="Times New Roman" pitchFamily="18" charset="0"/>
                <a:hlinkClick r:id="rId10"/>
              </a:rPr>
              <a:t> </a:t>
            </a:r>
          </a:p>
          <a:p>
            <a:pPr marL="457200" lvl="1" indent="0">
              <a:spcBef>
                <a:spcPct val="0"/>
              </a:spcBef>
              <a:defRPr/>
            </a:pPr>
            <a:r>
              <a:rPr lang="en-US" sz="1300" dirty="0">
                <a:ea typeface="Calibri" pitchFamily="34" charset="0"/>
                <a:cs typeface="Times New Roman" pitchFamily="18" charset="0"/>
                <a:hlinkClick r:id="rId13"/>
              </a:rPr>
              <a:t>http://www.dhcs.ca.gov/services/chdp/Pages/Pub156.aspx</a:t>
            </a:r>
            <a:endParaRPr lang="en-US" sz="1300" dirty="0">
              <a:ea typeface="Calibri" pitchFamily="34" charset="0"/>
              <a:cs typeface="Times New Roman" pitchFamily="18" charset="0"/>
              <a:hlinkClick r:id="rId10"/>
            </a:endParaRPr>
          </a:p>
          <a:p>
            <a:pPr marL="57150" indent="0">
              <a:spcBef>
                <a:spcPct val="0"/>
              </a:spcBef>
              <a:defRPr/>
            </a:pPr>
            <a:r>
              <a:rPr lang="en-US" sz="1300" dirty="0">
                <a:ea typeface="Calibri" pitchFamily="34" charset="0"/>
                <a:cs typeface="Times New Roman" pitchFamily="18" charset="0"/>
              </a:rPr>
              <a:t>Anticipatory Guidance</a:t>
            </a:r>
          </a:p>
          <a:p>
            <a:pPr marL="457200" lvl="1" indent="0">
              <a:spcBef>
                <a:spcPct val="0"/>
              </a:spcBef>
              <a:defRPr/>
            </a:pPr>
            <a:r>
              <a:rPr lang="en-US" sz="1300" dirty="0">
                <a:ea typeface="Calibri" pitchFamily="34" charset="0"/>
                <a:cs typeface="Times New Roman" pitchFamily="18" charset="0"/>
                <a:hlinkClick r:id="rId14"/>
              </a:rPr>
              <a:t>http://www.mchoralhealth.org/PediatricOH/mod4_2_3.htm</a:t>
            </a:r>
            <a:r>
              <a:rPr lang="en-US" sz="1300" dirty="0">
                <a:ea typeface="Calibri" pitchFamily="34" charset="0"/>
                <a:cs typeface="Times New Roman" pitchFamily="18" charset="0"/>
                <a:hlinkClick r:id="rId12"/>
              </a:rPr>
              <a:t> </a:t>
            </a:r>
          </a:p>
          <a:p>
            <a:pPr marL="457200" lvl="1" indent="0">
              <a:spcBef>
                <a:spcPct val="0"/>
              </a:spcBef>
              <a:defRPr/>
            </a:pPr>
            <a:r>
              <a:rPr lang="en-US" sz="1300" dirty="0">
                <a:ea typeface="Calibri" pitchFamily="34" charset="0"/>
                <a:cs typeface="Times New Roman" pitchFamily="18" charset="0"/>
                <a:hlinkClick r:id="rId15"/>
              </a:rPr>
              <a:t>http://www.cdc.gov/OralHealth/publications/factsheets/sealants_faq.htm</a:t>
            </a:r>
            <a:r>
              <a:rPr lang="en-US" sz="1300" dirty="0">
                <a:ea typeface="Calibri" pitchFamily="34" charset="0"/>
                <a:cs typeface="Times New Roman" pitchFamily="18" charset="0"/>
                <a:hlinkClick r:id="rId12"/>
              </a:rPr>
              <a:t> </a:t>
            </a:r>
          </a:p>
          <a:p>
            <a:pPr marL="457200" lvl="1" indent="0">
              <a:spcBef>
                <a:spcPct val="0"/>
              </a:spcBef>
              <a:defRPr/>
            </a:pPr>
            <a:r>
              <a:rPr lang="en-US" sz="1300" dirty="0">
                <a:ea typeface="Calibri" pitchFamily="34" charset="0"/>
                <a:cs typeface="Times New Roman" pitchFamily="18" charset="0"/>
                <a:hlinkClick r:id="rId16"/>
              </a:rPr>
              <a:t>http://www.cdafoundation.org/library/docs/jour1007/ramos.pdf</a:t>
            </a:r>
            <a:endParaRPr lang="en-US" sz="1300" dirty="0">
              <a:ea typeface="Calibri" pitchFamily="34" charset="0"/>
              <a:cs typeface="Times New Roman" pitchFamily="18" charset="0"/>
              <a:hlinkClick r:id="rId12"/>
            </a:endParaRPr>
          </a:p>
          <a:p>
            <a:pPr marL="457200" lvl="1" indent="0">
              <a:spcBef>
                <a:spcPct val="0"/>
              </a:spcBef>
              <a:defRPr/>
            </a:pPr>
            <a:r>
              <a:rPr lang="en-US" sz="1300" dirty="0">
                <a:ea typeface="Calibri" pitchFamily="34" charset="0"/>
                <a:cs typeface="Times New Roman" pitchFamily="18" charset="0"/>
                <a:hlinkClick r:id="rId17"/>
              </a:rPr>
              <a:t>http://www.dhcs.ca.gov/formsandpubs/publications/Pages/CHDPPubs.aspx#brochures</a:t>
            </a:r>
            <a:endParaRPr lang="en-US" sz="1300" dirty="0">
              <a:ea typeface="Calibri" pitchFamily="34" charset="0"/>
              <a:cs typeface="Times New Roman" pitchFamily="18" charset="0"/>
              <a:hlinkClick r:id="rId12"/>
            </a:endParaRPr>
          </a:p>
          <a:p>
            <a:pPr marL="57150" indent="0">
              <a:spcBef>
                <a:spcPct val="0"/>
              </a:spcBef>
              <a:defRPr/>
            </a:pPr>
            <a:r>
              <a:rPr lang="en-US" sz="1300" dirty="0">
                <a:ea typeface="Calibri" pitchFamily="34" charset="0"/>
                <a:cs typeface="Times New Roman" pitchFamily="18" charset="0"/>
              </a:rPr>
              <a:t>Dental Emergencies</a:t>
            </a:r>
          </a:p>
          <a:p>
            <a:pPr marL="457200" lvl="1" indent="0">
              <a:spcBef>
                <a:spcPct val="0"/>
              </a:spcBef>
              <a:defRPr/>
            </a:pPr>
            <a:r>
              <a:rPr lang="en-US" sz="1300" dirty="0">
                <a:ea typeface="Calibri" pitchFamily="34" charset="0"/>
                <a:cs typeface="Times New Roman" pitchFamily="18" charset="0"/>
                <a:hlinkClick r:id="rId18"/>
              </a:rPr>
              <a:t>http://www.ebmedicine.net/topics.php?paction=showTopicSeg&amp;topic_id=32&amp;seg_id=577</a:t>
            </a:r>
            <a:endParaRPr lang="en-US" sz="1300" dirty="0">
              <a:ea typeface="Calibri" pitchFamily="34" charset="0"/>
              <a:cs typeface="Times New Roman" pitchFamily="18" charset="0"/>
              <a:hlinkClick r:id="rId14"/>
            </a:endParaRPr>
          </a:p>
          <a:p>
            <a:pPr marL="57150" lvl="2" indent="0">
              <a:spcBef>
                <a:spcPct val="0"/>
              </a:spcBef>
              <a:defRPr/>
            </a:pPr>
            <a:r>
              <a:rPr lang="en-US" sz="1300" dirty="0">
                <a:ea typeface="Calibri" pitchFamily="34" charset="0"/>
                <a:cs typeface="Times New Roman" pitchFamily="18" charset="0"/>
              </a:rPr>
              <a:t>Referrals </a:t>
            </a:r>
          </a:p>
          <a:p>
            <a:pPr marL="457200" lvl="2" indent="0">
              <a:spcBef>
                <a:spcPct val="0"/>
              </a:spcBef>
              <a:defRPr/>
            </a:pPr>
            <a:r>
              <a:rPr lang="en-US" sz="1300" dirty="0">
                <a:ea typeface="Calibri" pitchFamily="34" charset="0"/>
                <a:cs typeface="Times New Roman" pitchFamily="18" charset="0"/>
              </a:rPr>
              <a:t>Periodicity Table</a:t>
            </a:r>
          </a:p>
          <a:p>
            <a:pPr marL="857250" lvl="2" indent="0">
              <a:spcBef>
                <a:spcPct val="0"/>
              </a:spcBef>
              <a:defRPr/>
            </a:pPr>
            <a:r>
              <a:rPr lang="en-US" sz="1300" dirty="0">
                <a:ea typeface="Calibri" pitchFamily="34" charset="0"/>
                <a:cs typeface="Times New Roman" pitchFamily="18" charset="0"/>
                <a:hlinkClick r:id="rId19"/>
              </a:rPr>
              <a:t>http://www.dhcs.ca.gov/services/chdp/Documents/Letters/chdppin1110.pdf</a:t>
            </a:r>
            <a:endParaRPr lang="en-US" sz="1300" dirty="0">
              <a:ea typeface="Calibri" pitchFamily="34" charset="0"/>
              <a:cs typeface="Times New Roman" pitchFamily="18" charset="0"/>
            </a:endParaRPr>
          </a:p>
          <a:p>
            <a:pPr marL="457200" lvl="1" indent="0">
              <a:spcBef>
                <a:spcPct val="0"/>
              </a:spcBef>
              <a:buFont typeface="Arial" pitchFamily="34" charset="0"/>
              <a:buChar char="•"/>
              <a:defRPr/>
            </a:pPr>
            <a:r>
              <a:rPr lang="en-US" sz="1300" dirty="0">
                <a:ea typeface="Calibri" pitchFamily="34" charset="0"/>
                <a:cs typeface="Times New Roman" pitchFamily="18" charset="0"/>
              </a:rPr>
              <a:t>Dental Home</a:t>
            </a:r>
          </a:p>
          <a:p>
            <a:pPr marL="857250" lvl="2" indent="0">
              <a:spcBef>
                <a:spcPct val="0"/>
              </a:spcBef>
              <a:defRPr/>
            </a:pPr>
            <a:r>
              <a:rPr lang="en-US" sz="1300" dirty="0">
                <a:hlinkClick r:id="rId20"/>
              </a:rPr>
              <a:t>http://pediatrics.aappublications.org/content/111/5/1113.full.pdf </a:t>
            </a:r>
            <a:endParaRPr lang="en-US" sz="1300" dirty="0"/>
          </a:p>
          <a:p>
            <a:pPr marL="457200" lvl="1" indent="0">
              <a:spcBef>
                <a:spcPct val="0"/>
              </a:spcBef>
              <a:buFont typeface="Arial" pitchFamily="34" charset="0"/>
              <a:buChar char="•"/>
              <a:defRPr/>
            </a:pPr>
            <a:r>
              <a:rPr lang="en-US" sz="1300" dirty="0">
                <a:ea typeface="Calibri" pitchFamily="34" charset="0"/>
                <a:cs typeface="Times New Roman" pitchFamily="18" charset="0"/>
              </a:rPr>
              <a:t>Provider to Provider Referral Form</a:t>
            </a:r>
          </a:p>
          <a:p>
            <a:pPr marL="857250" lvl="2" indent="0">
              <a:spcBef>
                <a:spcPct val="0"/>
              </a:spcBef>
              <a:defRPr/>
            </a:pPr>
            <a:r>
              <a:rPr lang="en-US" sz="1200" dirty="0">
                <a:solidFill>
                  <a:srgbClr val="0000FF"/>
                </a:solidFill>
                <a:ea typeface="Calibri" pitchFamily="34" charset="0"/>
                <a:cs typeface="Times New Roman" pitchFamily="18" charset="0"/>
                <a:hlinkClick r:id="rId21"/>
              </a:rPr>
              <a:t>http://sdcounty.ca.gov/hhsa/programs/phs/documents/FINALMedical_Provider_Referral_to_DentistFillANDSave.pdf</a:t>
            </a:r>
            <a:endParaRPr lang="en-US" sz="1200" dirty="0">
              <a:solidFill>
                <a:srgbClr val="0000FF"/>
              </a:solidFill>
            </a:endParaRPr>
          </a:p>
        </p:txBody>
      </p:sp>
      <p:sp>
        <p:nvSpPr>
          <p:cNvPr id="2" name="Slide Number Placeholder 1"/>
          <p:cNvSpPr>
            <a:spLocks noGrp="1"/>
          </p:cNvSpPr>
          <p:nvPr>
            <p:ph type="sldNum" sz="quarter" idx="10"/>
          </p:nvPr>
        </p:nvSpPr>
        <p:spPr/>
        <p:txBody>
          <a:bodyPr/>
          <a:lstStyle/>
          <a:p>
            <a:pPr>
              <a:defRPr/>
            </a:pPr>
            <a:fld id="{82087EE6-CA3E-474E-AA46-2C84EC844ED2}" type="slidenum">
              <a:rPr lang="en-US"/>
              <a:pPr>
                <a:defRPr/>
              </a:pPr>
              <a:t>1</a:t>
            </a:fld>
            <a:endParaRPr lang="en-US" dirty="0"/>
          </a:p>
        </p:txBody>
      </p:sp>
    </p:spTree>
    <p:extLst>
      <p:ext uri="{BB962C8B-B14F-4D97-AF65-F5344CB8AC3E}">
        <p14:creationId xmlns:p14="http://schemas.microsoft.com/office/powerpoint/2010/main" val="42044161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a:extLst>
              <a:ext uri="{C183D7F6-B498-43B3-948B-1728B52AA6E4}">
                <adec:decorative xmlns:adec="http://schemas.microsoft.com/office/drawing/2017/decorative" val="1"/>
              </a:ext>
            </a:extLst>
          </p:cNvPr>
          <p:cNvSpPr>
            <a:spLocks noChangeArrowheads="1"/>
          </p:cNvSpPr>
          <p:nvPr/>
        </p:nvSpPr>
        <p:spPr bwMode="auto">
          <a:xfrm>
            <a:off x="0" y="0"/>
            <a:ext cx="9144000" cy="6858000"/>
          </a:xfrm>
          <a:prstGeom prst="rect">
            <a:avLst/>
          </a:prstGeom>
          <a:solidFill>
            <a:srgbClr val="E3DDEB"/>
          </a:solidFill>
          <a:ln w="25400" algn="ctr">
            <a:solidFill>
              <a:srgbClr val="385D8A"/>
            </a:solidFill>
            <a:miter lim="800000"/>
            <a:headEnd/>
            <a:tailEnd/>
          </a:ln>
        </p:spPr>
        <p:txBody>
          <a:bodyPr anchor="ctr"/>
          <a:lstStyle/>
          <a:p>
            <a:pPr algn="ctr" fontAlgn="auto">
              <a:spcBef>
                <a:spcPts val="0"/>
              </a:spcBef>
              <a:spcAft>
                <a:spcPts val="0"/>
              </a:spcAft>
              <a:defRPr/>
            </a:pPr>
            <a:endParaRPr lang="en-US" sz="1800" dirty="0">
              <a:solidFill>
                <a:schemeClr val="lt1"/>
              </a:solidFill>
              <a:latin typeface="+mn-lt"/>
            </a:endParaRPr>
          </a:p>
        </p:txBody>
      </p:sp>
      <p:sp>
        <p:nvSpPr>
          <p:cNvPr id="14" name="TextBox 13"/>
          <p:cNvSpPr txBox="1"/>
          <p:nvPr/>
        </p:nvSpPr>
        <p:spPr>
          <a:xfrm>
            <a:off x="0" y="533400"/>
            <a:ext cx="9144000" cy="4293483"/>
          </a:xfrm>
          <a:prstGeom prst="rect">
            <a:avLst/>
          </a:prstGeom>
          <a:noFill/>
        </p:spPr>
        <p:txBody>
          <a:bodyPr>
            <a:spAutoFit/>
          </a:bodyPr>
          <a:lstStyle/>
          <a:p>
            <a:pPr>
              <a:buFont typeface="Arial" pitchFamily="34" charset="0"/>
              <a:buChar char="•"/>
              <a:defRPr/>
            </a:pPr>
            <a:endParaRPr lang="en-US" sz="1300" dirty="0">
              <a:latin typeface="Arial" pitchFamily="34" charset="0"/>
            </a:endParaRPr>
          </a:p>
          <a:p>
            <a:pPr marL="57150">
              <a:buFont typeface="Arial" pitchFamily="34" charset="0"/>
              <a:buChar char="•"/>
              <a:defRPr/>
            </a:pPr>
            <a:r>
              <a:rPr lang="en-US" sz="1300" dirty="0"/>
              <a:t>Malocclusion and Craniofacial Referral</a:t>
            </a:r>
          </a:p>
          <a:p>
            <a:pPr marL="342900" lvl="1" indent="114300">
              <a:buFont typeface="Arial" pitchFamily="34" charset="0"/>
              <a:buChar char="•"/>
              <a:tabLst>
                <a:tab pos="228600" algn="l"/>
                <a:tab pos="342900" algn="l"/>
              </a:tabLst>
              <a:defRPr/>
            </a:pPr>
            <a:r>
              <a:rPr lang="en-US" sz="1300" dirty="0">
                <a:hlinkClick r:id="rId3"/>
              </a:rPr>
              <a:t>www.dhcs.ca.gov/services/CCS/pages/countyoffices.aspx</a:t>
            </a:r>
            <a:endParaRPr lang="en-US" sz="1300" dirty="0"/>
          </a:p>
          <a:p>
            <a:pPr marL="114300" lvl="1" indent="-57150">
              <a:buFont typeface="Arial" pitchFamily="34" charset="0"/>
              <a:buChar char="•"/>
              <a:tabLst>
                <a:tab pos="57150" algn="l"/>
                <a:tab pos="228600" algn="l"/>
              </a:tabLst>
              <a:defRPr/>
            </a:pPr>
            <a:r>
              <a:rPr lang="en-US" sz="1300" dirty="0">
                <a:latin typeface="Arial" pitchFamily="34" charset="0"/>
                <a:ea typeface="Calibri" pitchFamily="34" charset="0"/>
                <a:cs typeface="Times New Roman" pitchFamily="18" charset="0"/>
              </a:rPr>
              <a:t>Denti-Cal </a:t>
            </a:r>
          </a:p>
          <a:p>
            <a:pPr marL="347663" lvl="1" indent="117475">
              <a:buFont typeface="Arial" pitchFamily="34" charset="0"/>
              <a:buChar char="•"/>
              <a:tabLst>
                <a:tab pos="465138" algn="l"/>
              </a:tabLst>
              <a:defRPr/>
            </a:pPr>
            <a:r>
              <a:rPr lang="en-US" sz="1300" dirty="0">
                <a:latin typeface="Arial" pitchFamily="34" charset="0"/>
                <a:ea typeface="Calibri" pitchFamily="34" charset="0"/>
                <a:cs typeface="Times New Roman" pitchFamily="18" charset="0"/>
                <a:hlinkClick r:id="rId4"/>
              </a:rPr>
              <a:t>http://www.denti-cal.ca.gov/WSI/Default.jsp?fname=Default</a:t>
            </a:r>
            <a:endParaRPr lang="en-US" sz="1300" dirty="0">
              <a:latin typeface="Arial" pitchFamily="34" charset="0"/>
              <a:ea typeface="Calibri" pitchFamily="34" charset="0"/>
              <a:cs typeface="Times New Roman" pitchFamily="18" charset="0"/>
            </a:endParaRPr>
          </a:p>
          <a:p>
            <a:pPr marL="57150">
              <a:buFont typeface="Arial" pitchFamily="34" charset="0"/>
              <a:buChar char="•"/>
              <a:tabLst>
                <a:tab pos="228600" algn="l"/>
                <a:tab pos="400050" algn="l"/>
              </a:tabLst>
              <a:defRPr/>
            </a:pPr>
            <a:r>
              <a:rPr lang="en-US" sz="1300" dirty="0">
                <a:latin typeface="Arial" pitchFamily="34" charset="0"/>
                <a:ea typeface="Calibri" pitchFamily="34" charset="0"/>
                <a:cs typeface="Times New Roman" pitchFamily="18" charset="0"/>
              </a:rPr>
              <a:t>Fluoride Varnish</a:t>
            </a:r>
          </a:p>
          <a:p>
            <a:pPr lvl="1" indent="-114300">
              <a:buFont typeface="Arial" pitchFamily="34" charset="0"/>
              <a:buChar char="•"/>
              <a:tabLst>
                <a:tab pos="228600" algn="l"/>
                <a:tab pos="400050" algn="l"/>
              </a:tabLst>
              <a:defRPr/>
            </a:pPr>
            <a:r>
              <a:rPr lang="en-US" sz="1300" dirty="0">
                <a:latin typeface="Arial" pitchFamily="34" charset="0"/>
                <a:ea typeface="Calibri" pitchFamily="34" charset="0"/>
                <a:cs typeface="Times New Roman" pitchFamily="18" charset="0"/>
              </a:rPr>
              <a:t>Effectiveness</a:t>
            </a:r>
          </a:p>
          <a:p>
            <a:pPr marL="914400" lvl="3" indent="-114300">
              <a:buFont typeface="Arial" pitchFamily="34" charset="0"/>
              <a:buChar char="•"/>
              <a:tabLst>
                <a:tab pos="228600" algn="l"/>
                <a:tab pos="400050" algn="l"/>
              </a:tabLst>
              <a:defRPr/>
            </a:pPr>
            <a:r>
              <a:rPr lang="en-US" sz="1300" dirty="0">
                <a:solidFill>
                  <a:srgbClr val="0000FF"/>
                </a:solidFill>
                <a:hlinkClick r:id="rId5"/>
              </a:rPr>
              <a:t>www.ncbi.nlm.nih.gov/pmc/articles/PMC2257982/?tool=pubmed</a:t>
            </a:r>
            <a:endParaRPr lang="en-US" sz="1300" dirty="0">
              <a:latin typeface="Arial" pitchFamily="34" charset="0"/>
              <a:ea typeface="Calibri" pitchFamily="34" charset="0"/>
              <a:cs typeface="Times New Roman" pitchFamily="18" charset="0"/>
            </a:endParaRPr>
          </a:p>
          <a:p>
            <a:pPr marL="457200" lvl="2" indent="-114300">
              <a:buFont typeface="Arial" pitchFamily="34" charset="0"/>
              <a:buChar char="•"/>
              <a:tabLst>
                <a:tab pos="228600" algn="l"/>
                <a:tab pos="400050" algn="l"/>
              </a:tabLst>
              <a:defRPr/>
            </a:pPr>
            <a:r>
              <a:rPr lang="en-US" sz="1300" dirty="0">
                <a:latin typeface="Arial" pitchFamily="34" charset="0"/>
                <a:ea typeface="Calibri" pitchFamily="34" charset="0"/>
                <a:cs typeface="Times New Roman" pitchFamily="18" charset="0"/>
              </a:rPr>
              <a:t>Who Can Apply</a:t>
            </a:r>
            <a:endParaRPr lang="en-US" sz="1300" dirty="0">
              <a:latin typeface="Arial" pitchFamily="34" charset="0"/>
              <a:ea typeface="Calibri" pitchFamily="34" charset="0"/>
              <a:cs typeface="Times New Roman" pitchFamily="18" charset="0"/>
              <a:hlinkClick r:id="rId6"/>
            </a:endParaRPr>
          </a:p>
          <a:p>
            <a:pPr marL="914400" lvl="3" indent="-114300">
              <a:buFont typeface="Arial" pitchFamily="34" charset="0"/>
              <a:buChar char="•"/>
              <a:tabLst>
                <a:tab pos="228600" algn="l"/>
                <a:tab pos="400050" algn="l"/>
              </a:tabLst>
              <a:defRPr/>
            </a:pPr>
            <a:r>
              <a:rPr lang="en-US" sz="1300" dirty="0">
                <a:latin typeface="Arial" pitchFamily="34" charset="0"/>
                <a:hlinkClick r:id="rId7"/>
              </a:rPr>
              <a:t>http://www.dhcs.ca.gov/services/chdp/Documents/Letters/chdppin0608.pdf</a:t>
            </a:r>
            <a:endParaRPr lang="en-US" sz="1300" dirty="0">
              <a:latin typeface="Arial" pitchFamily="34" charset="0"/>
            </a:endParaRPr>
          </a:p>
          <a:p>
            <a:pPr marL="914400" lvl="3" indent="-114300">
              <a:buFont typeface="Arial" pitchFamily="34" charset="0"/>
              <a:buChar char="•"/>
              <a:tabLst>
                <a:tab pos="228600" algn="l"/>
                <a:tab pos="400050" algn="l"/>
              </a:tabLst>
              <a:defRPr/>
            </a:pPr>
            <a:r>
              <a:rPr lang="en-US" sz="1300" u="sng" dirty="0">
                <a:latin typeface="Arial" pitchFamily="34" charset="0"/>
                <a:hlinkClick r:id="rId8"/>
              </a:rPr>
              <a:t>http://files.medi-cal.ca.gov/pubsdoco/publications/masters-mtp/part2/dental_m00o03o09.doc</a:t>
            </a:r>
            <a:endParaRPr lang="en-US" sz="1300" dirty="0">
              <a:solidFill>
                <a:srgbClr val="0000FF"/>
              </a:solidFill>
              <a:latin typeface="Arial" pitchFamily="34" charset="0"/>
              <a:ea typeface="Calibri" pitchFamily="34" charset="0"/>
              <a:cs typeface="Calibri" pitchFamily="34" charset="0"/>
              <a:hlinkClick r:id="rId9"/>
            </a:endParaRPr>
          </a:p>
          <a:p>
            <a:pPr marL="914400" lvl="3" indent="-114300">
              <a:buFont typeface="Arial" pitchFamily="34" charset="0"/>
              <a:buChar char="•"/>
              <a:tabLst>
                <a:tab pos="228600" algn="l"/>
                <a:tab pos="400050" algn="l"/>
              </a:tabLst>
              <a:defRPr/>
            </a:pPr>
            <a:r>
              <a:rPr lang="en-US" sz="1300" dirty="0">
                <a:solidFill>
                  <a:srgbClr val="0000FF"/>
                </a:solidFill>
                <a:latin typeface="Arial" pitchFamily="34" charset="0"/>
                <a:ea typeface="Calibri" pitchFamily="34" charset="0"/>
                <a:cs typeface="Calibri" pitchFamily="34" charset="0"/>
                <a:hlinkClick r:id="rId9"/>
              </a:rPr>
              <a:t>http://cda.org/popup/cda-sponsored_legislation_clarifies_who_can_place_topical_fluoride_including_fluoride_varnish</a:t>
            </a:r>
            <a:r>
              <a:rPr lang="en-US" sz="1300" dirty="0">
                <a:solidFill>
                  <a:srgbClr val="0000FF"/>
                </a:solidFill>
                <a:latin typeface="Arial" pitchFamily="34" charset="0"/>
                <a:ea typeface="Calibri" pitchFamily="34" charset="0"/>
                <a:cs typeface="Calibri" pitchFamily="34" charset="0"/>
                <a:hlinkClick r:id="rId10"/>
              </a:rPr>
              <a:t> </a:t>
            </a:r>
          </a:p>
          <a:p>
            <a:pPr lvl="1" indent="-114300">
              <a:buFont typeface="Arial" pitchFamily="34" charset="0"/>
              <a:buChar char="•"/>
              <a:tabLst>
                <a:tab pos="228600" algn="l"/>
                <a:tab pos="400050" algn="l"/>
              </a:tabLst>
              <a:defRPr/>
            </a:pPr>
            <a:r>
              <a:rPr lang="en-US" sz="1300" dirty="0">
                <a:latin typeface="Arial" pitchFamily="34" charset="0"/>
              </a:rPr>
              <a:t>Parent Brochure</a:t>
            </a:r>
          </a:p>
          <a:p>
            <a:pPr marL="914400" lvl="3" indent="-114300">
              <a:buFont typeface="Arial" pitchFamily="34" charset="0"/>
              <a:buChar char="•"/>
              <a:tabLst>
                <a:tab pos="228600" algn="l"/>
                <a:tab pos="400050" algn="l"/>
              </a:tabLst>
              <a:defRPr/>
            </a:pPr>
            <a:r>
              <a:rPr lang="en-US" sz="1300" dirty="0">
                <a:solidFill>
                  <a:srgbClr val="0000FF"/>
                </a:solidFill>
                <a:latin typeface="Arial" pitchFamily="34" charset="0"/>
                <a:ea typeface="Calibri" pitchFamily="34" charset="0"/>
                <a:cs typeface="Calibri" pitchFamily="34" charset="0"/>
                <a:hlinkClick r:id="rId11"/>
              </a:rPr>
              <a:t>http://www.cdph.ca.gov/programs/MCAHOralHealth/Documents/MO-OHP-FluorideVarnish–English.pdf</a:t>
            </a:r>
            <a:endParaRPr lang="en-US" sz="1300" dirty="0">
              <a:solidFill>
                <a:srgbClr val="0000FF"/>
              </a:solidFill>
              <a:latin typeface="Arial" pitchFamily="34" charset="0"/>
              <a:ea typeface="Calibri" pitchFamily="34" charset="0"/>
              <a:cs typeface="Calibri" pitchFamily="34" charset="0"/>
            </a:endParaRPr>
          </a:p>
          <a:p>
            <a:pPr marL="457200" lvl="2" indent="-114300">
              <a:buFont typeface="Arial" pitchFamily="34" charset="0"/>
              <a:buChar char="•"/>
              <a:tabLst>
                <a:tab pos="228600" algn="l"/>
                <a:tab pos="400050" algn="l"/>
              </a:tabLst>
              <a:defRPr/>
            </a:pPr>
            <a:r>
              <a:rPr lang="en-US" sz="1300" dirty="0">
                <a:latin typeface="Arial" pitchFamily="34" charset="0"/>
              </a:rPr>
              <a:t>Training Modules</a:t>
            </a:r>
          </a:p>
          <a:p>
            <a:pPr marL="914400" lvl="3" indent="-114300" eaLnBrk="0" hangingPunct="0">
              <a:buFont typeface="Arial" pitchFamily="34" charset="0"/>
              <a:buChar char="•"/>
              <a:tabLst>
                <a:tab pos="228600" algn="l"/>
                <a:tab pos="400050" algn="l"/>
              </a:tabLst>
              <a:defRPr/>
            </a:pPr>
            <a:r>
              <a:rPr lang="en-US" sz="1300" dirty="0">
                <a:solidFill>
                  <a:srgbClr val="0000FF"/>
                </a:solidFill>
                <a:latin typeface="Arial" pitchFamily="34" charset="0"/>
                <a:ea typeface="Calibri" pitchFamily="34" charset="0"/>
                <a:cs typeface="Calibri" pitchFamily="34" charset="0"/>
                <a:hlinkClick r:id="rId12"/>
              </a:rPr>
              <a:t>http://www.youtube.com/watch?v=cV5OmL7C8K4&amp;feature=player_embedded</a:t>
            </a:r>
            <a:r>
              <a:rPr lang="en-US" sz="1300" dirty="0">
                <a:solidFill>
                  <a:srgbClr val="0000FF"/>
                </a:solidFill>
                <a:latin typeface="Arial" pitchFamily="34" charset="0"/>
                <a:ea typeface="Calibri" pitchFamily="34" charset="0"/>
                <a:cs typeface="Calibri" pitchFamily="34" charset="0"/>
                <a:hlinkClick r:id="rId13"/>
              </a:rPr>
              <a:t> </a:t>
            </a:r>
          </a:p>
          <a:p>
            <a:pPr marL="914400" lvl="3" indent="-114300" eaLnBrk="0" hangingPunct="0">
              <a:buFont typeface="Arial" pitchFamily="34" charset="0"/>
              <a:buChar char="•"/>
              <a:tabLst>
                <a:tab pos="228600" algn="l"/>
                <a:tab pos="400050" algn="l"/>
              </a:tabLst>
              <a:defRPr/>
            </a:pPr>
            <a:r>
              <a:rPr lang="en-US" sz="1300" dirty="0">
                <a:solidFill>
                  <a:srgbClr val="0000FF"/>
                </a:solidFill>
                <a:latin typeface="Arial" pitchFamily="34" charset="0"/>
                <a:ea typeface="Calibri" pitchFamily="34" charset="0"/>
                <a:cs typeface="Calibri" pitchFamily="34" charset="0"/>
                <a:hlinkClick r:id="rId14"/>
              </a:rPr>
              <a:t>http://www.youtube.com/watch?v=zNOlGS1ggSg&amp;feature=player_embedded</a:t>
            </a:r>
            <a:r>
              <a:rPr lang="en-US" sz="1300" dirty="0">
                <a:solidFill>
                  <a:srgbClr val="0000FF"/>
                </a:solidFill>
                <a:latin typeface="Arial" pitchFamily="34" charset="0"/>
                <a:ea typeface="Calibri" pitchFamily="34" charset="0"/>
                <a:cs typeface="Calibri" pitchFamily="34" charset="0"/>
                <a:hlinkClick r:id="rId13"/>
              </a:rPr>
              <a:t> </a:t>
            </a:r>
          </a:p>
          <a:p>
            <a:pPr marL="914400" lvl="3" indent="-114300" eaLnBrk="0" hangingPunct="0">
              <a:buFont typeface="Arial" pitchFamily="34" charset="0"/>
              <a:buChar char="•"/>
              <a:tabLst>
                <a:tab pos="228600" algn="l"/>
                <a:tab pos="400050" algn="l"/>
              </a:tabLst>
              <a:defRPr/>
            </a:pPr>
            <a:r>
              <a:rPr lang="en-US" sz="1300" dirty="0">
                <a:solidFill>
                  <a:srgbClr val="0000FF"/>
                </a:solidFill>
                <a:latin typeface="Arial" pitchFamily="34" charset="0"/>
                <a:ea typeface="Calibri" pitchFamily="34" charset="0"/>
                <a:cs typeface="Calibri" pitchFamily="34" charset="0"/>
                <a:hlinkClick r:id="rId15"/>
              </a:rPr>
              <a:t>http://www.ohmdkids.org/flvarnish/</a:t>
            </a:r>
            <a:r>
              <a:rPr lang="en-US" sz="1300" dirty="0">
                <a:solidFill>
                  <a:srgbClr val="0000FF"/>
                </a:solidFill>
                <a:latin typeface="Arial" pitchFamily="34" charset="0"/>
                <a:ea typeface="Calibri" pitchFamily="34" charset="0"/>
                <a:cs typeface="Calibri" pitchFamily="34" charset="0"/>
                <a:hlinkClick r:id="rId13"/>
              </a:rPr>
              <a:t> </a:t>
            </a:r>
          </a:p>
          <a:p>
            <a:pPr lvl="1" indent="-114300">
              <a:buFont typeface="Arial" pitchFamily="34" charset="0"/>
              <a:buChar char="•"/>
              <a:tabLst>
                <a:tab pos="228600" algn="l"/>
                <a:tab pos="400050" algn="l"/>
              </a:tabLst>
              <a:defRPr/>
            </a:pPr>
            <a:r>
              <a:rPr lang="en-US" sz="1300" dirty="0">
                <a:latin typeface="Arial" pitchFamily="34" charset="0"/>
              </a:rPr>
              <a:t>Billing Code</a:t>
            </a:r>
          </a:p>
          <a:p>
            <a:pPr marL="800100" lvl="2" indent="114300">
              <a:buFont typeface="Arial" pitchFamily="34" charset="0"/>
              <a:buChar char="•"/>
              <a:tabLst>
                <a:tab pos="228600" algn="l"/>
                <a:tab pos="400050" algn="l"/>
              </a:tabLst>
              <a:defRPr/>
            </a:pPr>
            <a:r>
              <a:rPr lang="en-US" sz="1300" dirty="0">
                <a:solidFill>
                  <a:srgbClr val="0000FF"/>
                </a:solidFill>
                <a:latin typeface="Arial" pitchFamily="34" charset="0"/>
                <a:ea typeface="Calibri" pitchFamily="34" charset="0"/>
                <a:cs typeface="Calibri" pitchFamily="34" charset="0"/>
                <a:hlinkClick r:id="rId8"/>
              </a:rPr>
              <a:t>http://files.medi-cal.ca.gov/pubsdoco/publications/masters-mtp/part2/dental_m00o03o09.doc</a:t>
            </a:r>
            <a:endParaRPr lang="en-US" dirty="0">
              <a:latin typeface="Arial" pitchFamily="34" charset="0"/>
            </a:endParaRPr>
          </a:p>
        </p:txBody>
      </p:sp>
      <p:sp>
        <p:nvSpPr>
          <p:cNvPr id="8197" name="Rectangle 2"/>
          <p:cNvSpPr>
            <a:spLocks noGrp="1" noChangeArrowheads="1"/>
          </p:cNvSpPr>
          <p:nvPr>
            <p:ph type="title"/>
          </p:nvPr>
        </p:nvSpPr>
        <p:spPr bwMode="auto">
          <a:xfrm>
            <a:off x="0" y="152400"/>
            <a:ext cx="9144000" cy="762000"/>
          </a:xfrm>
          <a:noFill/>
          <a:ln>
            <a:miter lim="800000"/>
            <a:headEnd/>
            <a:tailEnd/>
          </a:ln>
        </p:spPr>
        <p:txBody>
          <a:bodyPr vert="horz" wrap="square" lIns="91440" tIns="45720" rIns="91440" bIns="45720" numCol="1" anchor="t" anchorCtr="0" compatLnSpc="1">
            <a:prstTxWarp prst="textNoShape">
              <a:avLst/>
            </a:prstTxWarp>
          </a:bodyPr>
          <a:lstStyle/>
          <a:p>
            <a:pPr eaLnBrk="1" hangingPunct="1"/>
            <a:r>
              <a:rPr lang="en-US" sz="3800" b="1" dirty="0"/>
              <a:t>REFERENCES cont.</a:t>
            </a:r>
          </a:p>
        </p:txBody>
      </p:sp>
      <p:sp>
        <p:nvSpPr>
          <p:cNvPr id="8198" name="Rectangle 3">
            <a:extLst>
              <a:ext uri="{C183D7F6-B498-43B3-948B-1728B52AA6E4}">
                <adec:decorative xmlns:adec="http://schemas.microsoft.com/office/drawing/2017/decorative" val="1"/>
              </a:ext>
            </a:extLst>
          </p:cNvPr>
          <p:cNvSpPr>
            <a:spLocks noGrp="1" noChangeArrowheads="1"/>
          </p:cNvSpPr>
          <p:nvPr>
            <p:ph idx="1"/>
          </p:nvPr>
        </p:nvSpPr>
        <p:spPr bwMode="auto">
          <a:xfrm>
            <a:off x="304800" y="1219200"/>
            <a:ext cx="8534400" cy="4602163"/>
          </a:xfrm>
          <a:noFill/>
          <a:ln>
            <a:miter lim="800000"/>
            <a:headEnd/>
            <a:tailEnd/>
          </a:ln>
        </p:spPr>
        <p:txBody>
          <a:bodyPr vert="horz" wrap="square" lIns="91440" tIns="45720" rIns="91440" bIns="45720" numCol="1" anchor="t" anchorCtr="0" compatLnSpc="1">
            <a:prstTxWarp prst="textNoShape">
              <a:avLst/>
            </a:prstTxWarp>
          </a:bodyPr>
          <a:lstStyle/>
          <a:p>
            <a:pPr marL="1009650" lvl="1" indent="-609600">
              <a:lnSpc>
                <a:spcPct val="80000"/>
              </a:lnSpc>
              <a:buFontTx/>
              <a:buNone/>
            </a:pPr>
            <a:endParaRPr lang="en-US" sz="1600" dirty="0"/>
          </a:p>
          <a:p>
            <a:pPr marL="609600" indent="-609600" eaLnBrk="1" hangingPunct="1">
              <a:lnSpc>
                <a:spcPct val="80000"/>
              </a:lnSpc>
            </a:pPr>
            <a:endParaRPr lang="en-US" sz="2400" dirty="0"/>
          </a:p>
          <a:p>
            <a:pPr marL="609600" indent="-609600" eaLnBrk="1" hangingPunct="1">
              <a:lnSpc>
                <a:spcPct val="80000"/>
              </a:lnSpc>
              <a:buFont typeface="Wingdings" pitchFamily="2" charset="2"/>
              <a:buChar char="§"/>
            </a:pPr>
            <a:endParaRPr lang="en-US" sz="1600" dirty="0"/>
          </a:p>
          <a:p>
            <a:pPr marL="609600" indent="-609600" eaLnBrk="1" hangingPunct="1">
              <a:lnSpc>
                <a:spcPct val="80000"/>
              </a:lnSpc>
              <a:buFontTx/>
              <a:buNone/>
            </a:pPr>
            <a:endParaRPr lang="en-US" sz="1600" dirty="0"/>
          </a:p>
          <a:p>
            <a:pPr marL="609600" indent="-609600" eaLnBrk="1" hangingPunct="1">
              <a:lnSpc>
                <a:spcPct val="80000"/>
              </a:lnSpc>
              <a:buFontTx/>
              <a:buNone/>
            </a:pPr>
            <a:endParaRPr lang="en-US" sz="1400" dirty="0"/>
          </a:p>
        </p:txBody>
      </p:sp>
      <p:sp>
        <p:nvSpPr>
          <p:cNvPr id="6" name="Rectangle 3">
            <a:extLst>
              <a:ext uri="{C183D7F6-B498-43B3-948B-1728B52AA6E4}">
                <adec:decorative xmlns:adec="http://schemas.microsoft.com/office/drawing/2017/decorative" val="1"/>
              </a:ext>
            </a:extLst>
          </p:cNvPr>
          <p:cNvSpPr txBox="1">
            <a:spLocks noChangeArrowheads="1"/>
          </p:cNvSpPr>
          <p:nvPr/>
        </p:nvSpPr>
        <p:spPr bwMode="auto">
          <a:xfrm>
            <a:off x="4724400" y="1524000"/>
            <a:ext cx="4419600" cy="4602163"/>
          </a:xfrm>
          <a:prstGeom prst="rect">
            <a:avLst/>
          </a:prstGeom>
          <a:noFill/>
          <a:ln>
            <a:miter lim="800000"/>
            <a:headEnd/>
            <a:tailEnd/>
          </a:ln>
        </p:spPr>
        <p:txBody>
          <a:bodyPr/>
          <a:lstStyle/>
          <a:p>
            <a:pPr marL="609600" indent="-609600">
              <a:lnSpc>
                <a:spcPct val="80000"/>
              </a:lnSpc>
              <a:spcBef>
                <a:spcPct val="20000"/>
              </a:spcBef>
              <a:defRPr/>
            </a:pPr>
            <a:endParaRPr lang="en-US" kern="0" dirty="0">
              <a:solidFill>
                <a:srgbClr val="FF6600"/>
              </a:solidFill>
              <a:latin typeface="+mn-lt"/>
            </a:endParaRPr>
          </a:p>
          <a:p>
            <a:pPr marL="609600" indent="-609600">
              <a:lnSpc>
                <a:spcPct val="80000"/>
              </a:lnSpc>
              <a:spcBef>
                <a:spcPct val="20000"/>
              </a:spcBef>
              <a:buFontTx/>
              <a:buAutoNum type="arabicPeriod" startAt="2"/>
              <a:defRPr/>
            </a:pPr>
            <a:endParaRPr lang="en-US" kern="0" dirty="0">
              <a:solidFill>
                <a:srgbClr val="FF6600"/>
              </a:solidFill>
              <a:latin typeface="+mn-lt"/>
            </a:endParaRPr>
          </a:p>
          <a:p>
            <a:pPr marL="609600" indent="-609600">
              <a:lnSpc>
                <a:spcPct val="80000"/>
              </a:lnSpc>
              <a:spcBef>
                <a:spcPct val="20000"/>
              </a:spcBef>
              <a:defRPr/>
            </a:pPr>
            <a:endParaRPr lang="en-US" sz="1400" kern="0" dirty="0">
              <a:latin typeface="+mn-lt"/>
            </a:endParaRPr>
          </a:p>
        </p:txBody>
      </p:sp>
      <p:sp>
        <p:nvSpPr>
          <p:cNvPr id="9" name="Rectangle 6">
            <a:extLst>
              <a:ext uri="{C183D7F6-B498-43B3-948B-1728B52AA6E4}">
                <adec:decorative xmlns:adec="http://schemas.microsoft.com/office/drawing/2017/decorative" val="1"/>
              </a:ext>
            </a:extLst>
          </p:cNvPr>
          <p:cNvSpPr txBox="1">
            <a:spLocks noChangeArrowheads="1"/>
          </p:cNvSpPr>
          <p:nvPr/>
        </p:nvSpPr>
        <p:spPr bwMode="auto">
          <a:xfrm>
            <a:off x="0" y="3533775"/>
            <a:ext cx="9144000" cy="492125"/>
          </a:xfrm>
          <a:prstGeom prst="rect">
            <a:avLst/>
          </a:prstGeom>
          <a:noFill/>
          <a:ln w="9525">
            <a:noFill/>
            <a:miter lim="800000"/>
            <a:headEnd/>
            <a:tailEnd/>
          </a:ln>
          <a:effectLst/>
        </p:spPr>
        <p:txBody>
          <a:bodyPr tIns="0" bIns="0" anchor="ctr">
            <a:spAutoFit/>
          </a:bodyPr>
          <a:lstStyle/>
          <a:p>
            <a:pPr eaLnBrk="0" hangingPunct="0">
              <a:defRPr/>
            </a:pPr>
            <a:endParaRPr lang="en-US" kern="0" dirty="0">
              <a:latin typeface="Arial" pitchFamily="34" charset="0"/>
            </a:endParaRPr>
          </a:p>
          <a:p>
            <a:pPr eaLnBrk="0" hangingPunct="0">
              <a:buFontTx/>
              <a:buChar char="•"/>
              <a:defRPr/>
            </a:pPr>
            <a:endParaRPr lang="en-US" kern="0" dirty="0">
              <a:latin typeface="Arial" pitchFamily="34" charset="0"/>
            </a:endParaRPr>
          </a:p>
        </p:txBody>
      </p:sp>
      <p:sp>
        <p:nvSpPr>
          <p:cNvPr id="8202" name="TextBox 11"/>
          <p:cNvSpPr txBox="1">
            <a:spLocks noChangeArrowheads="1"/>
          </p:cNvSpPr>
          <p:nvPr/>
        </p:nvSpPr>
        <p:spPr bwMode="auto">
          <a:xfrm>
            <a:off x="0" y="5105400"/>
            <a:ext cx="9144000" cy="553998"/>
          </a:xfrm>
          <a:prstGeom prst="rect">
            <a:avLst/>
          </a:prstGeom>
          <a:noFill/>
          <a:ln w="9525">
            <a:noFill/>
            <a:miter lim="800000"/>
            <a:headEnd/>
            <a:tailEnd/>
          </a:ln>
        </p:spPr>
        <p:txBody>
          <a:bodyPr wrap="square">
            <a:spAutoFit/>
          </a:bodyPr>
          <a:lstStyle/>
          <a:p>
            <a:pPr algn="ctr"/>
            <a:r>
              <a:rPr lang="en-US" sz="3000" dirty="0">
                <a:solidFill>
                  <a:srgbClr val="AD84C6"/>
                </a:solidFill>
              </a:rPr>
              <a:t>************************************************************</a:t>
            </a:r>
          </a:p>
        </p:txBody>
      </p:sp>
      <p:sp>
        <p:nvSpPr>
          <p:cNvPr id="8201" name="TextBox 10"/>
          <p:cNvSpPr txBox="1">
            <a:spLocks noChangeArrowheads="1"/>
          </p:cNvSpPr>
          <p:nvPr/>
        </p:nvSpPr>
        <p:spPr bwMode="auto">
          <a:xfrm>
            <a:off x="0" y="5303728"/>
            <a:ext cx="9144000" cy="1585049"/>
          </a:xfrm>
          <a:prstGeom prst="rect">
            <a:avLst/>
          </a:prstGeom>
          <a:noFill/>
          <a:ln w="9525">
            <a:noFill/>
            <a:miter lim="800000"/>
            <a:headEnd/>
            <a:tailEnd/>
          </a:ln>
        </p:spPr>
        <p:txBody>
          <a:bodyPr wrap="square">
            <a:spAutoFit/>
          </a:bodyPr>
          <a:lstStyle/>
          <a:p>
            <a:pPr marL="0" lvl="1" algn="ctr"/>
            <a:endParaRPr lang="en-US" sz="1400" dirty="0"/>
          </a:p>
          <a:p>
            <a:pPr marL="0" lvl="1" algn="ctr"/>
            <a:r>
              <a:rPr lang="en-US" dirty="0"/>
              <a:t>For local CHDP contact information: </a:t>
            </a:r>
          </a:p>
          <a:p>
            <a:pPr marL="0" lvl="1" algn="ctr"/>
            <a:r>
              <a:rPr lang="en-US" sz="1300" dirty="0">
                <a:solidFill>
                  <a:srgbClr val="0000FF"/>
                </a:solidFill>
                <a:hlinkClick r:id="rId16"/>
              </a:rPr>
              <a:t>www.dhcs.ca.gov/services/chdp/Pages/CountyOffices.aspx</a:t>
            </a:r>
            <a:endParaRPr lang="en-US" sz="1300" dirty="0">
              <a:solidFill>
                <a:srgbClr val="0000FF"/>
              </a:solidFill>
            </a:endParaRPr>
          </a:p>
          <a:p>
            <a:pPr marL="0" lvl="1" algn="ctr"/>
            <a:endParaRPr lang="en-US" sz="800" dirty="0"/>
          </a:p>
          <a:p>
            <a:pPr marL="0" lvl="1" algn="ctr"/>
            <a:r>
              <a:rPr lang="en-US" sz="1400" dirty="0"/>
              <a:t>Photos and graphics in this training were used by permission or from public domain.</a:t>
            </a:r>
          </a:p>
          <a:p>
            <a:pPr marL="0" lvl="1" algn="ctr"/>
            <a:endParaRPr lang="en-US" dirty="0"/>
          </a:p>
          <a:p>
            <a:endParaRPr lang="en-US" dirty="0"/>
          </a:p>
        </p:txBody>
      </p:sp>
      <p:sp>
        <p:nvSpPr>
          <p:cNvPr id="2" name="Slide Number Placeholder 1"/>
          <p:cNvSpPr>
            <a:spLocks noGrp="1"/>
          </p:cNvSpPr>
          <p:nvPr>
            <p:ph type="sldNum" sz="quarter" idx="10"/>
          </p:nvPr>
        </p:nvSpPr>
        <p:spPr/>
        <p:txBody>
          <a:bodyPr/>
          <a:lstStyle/>
          <a:p>
            <a:pPr>
              <a:defRPr/>
            </a:pPr>
            <a:fld id="{C4035C28-B118-4473-AE44-61E9F497415A}" type="slidenum">
              <a:rPr lang="en-US"/>
              <a:pPr>
                <a:defRPr/>
              </a:pPr>
              <a:t>2</a:t>
            </a:fld>
            <a:endParaRPr lang="en-US" dirty="0"/>
          </a:p>
        </p:txBody>
      </p:sp>
    </p:spTree>
    <p:extLst>
      <p:ext uri="{BB962C8B-B14F-4D97-AF65-F5344CB8AC3E}">
        <p14:creationId xmlns:p14="http://schemas.microsoft.com/office/powerpoint/2010/main" val="206444127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_rels/item5.xml.rels><?xml version="1.0" encoding="UTF-8" standalone="yes"?>
<Relationships xmlns="http://schemas.openxmlformats.org/package/2006/relationships"><Relationship Id="rId1" Type="http://schemas.openxmlformats.org/officeDocument/2006/relationships/customXmlProps" Target="itemProps5.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documentManagement>
    <Language xmlns="http://schemas.microsoft.com/sharepoint/v3">English</Language>
    <TAGBusPart xmlns="69bc34b3-1921-46c7-8c7a-d18363374b4b" xsi:nil="true"/>
    <TAGender xmlns="69bc34b3-1921-46c7-8c7a-d18363374b4b" xsi:nil="true"/>
    <Publication_x0020_Type xmlns="69bc34b3-1921-46c7-8c7a-d18363374b4b" xsi:nil="true"/>
    <Topics xmlns="69bc34b3-1921-46c7-8c7a-d18363374b4b" xsi:nil="true"/>
    <TaxCatchAll xmlns="69bc34b3-1921-46c7-8c7a-d18363374b4b">
      <Value>22</Value>
    </TaxCatchAll>
    <Reading_x0020_Level xmlns="c1c1dc04-eeda-4b6e-b2df-40979f5da1d3" xsi:nil="true"/>
    <TAGEthnicity xmlns="69bc34b3-1921-46c7-8c7a-d18363374b4b" xsi:nil="true"/>
    <o68eaf9243684232b2418c37bbb152dc xmlns="69bc34b3-1921-46c7-8c7a-d18363374b4b">
      <Terms xmlns="http://schemas.microsoft.com/office/infopath/2007/PartnerControls">
        <TermInfo xmlns="http://schemas.microsoft.com/office/infopath/2007/PartnerControls">
          <TermName xmlns="http://schemas.microsoft.com/office/infopath/2007/PartnerControls">Integrated Systems of Care</TermName>
          <TermId xmlns="http://schemas.microsoft.com/office/infopath/2007/PartnerControls">6fd1b75e-be80-4bfc-8514-f354fda71f41</TermId>
        </TermInfo>
      </Terms>
    </o68eaf9243684232b2418c37bbb152dc>
    <Abstract xmlns="69bc34b3-1921-46c7-8c7a-d18363374b4b">REFERENCES</Abstract>
    <PublishingContactName xmlns="http://schemas.microsoft.com/sharepoint/v3">CHDP</PublishingContactName>
    <TAGAge xmlns="69bc34b3-1921-46c7-8c7a-d18363374b4b" xsi:nil="true"/>
    <_dlc_DocId xmlns="69bc34b3-1921-46c7-8c7a-d18363374b4b">DHCSDOC-349469480-489</_dlc_DocId>
    <_dlc_DocIdUrl xmlns="69bc34b3-1921-46c7-8c7a-d18363374b4b">
      <Url>http://dhcsgovstaging:88/services/chdp/_layouts/15/DocIdRedir.aspx?ID=DHCSDOC-349469480-489</Url>
      <Description>DHCSDOC-349469480-489</Description>
    </_dlc_DocIdUrl>
  </documentManagement>
</p:properties>
</file>

<file path=customXml/item3.xml><?xml version="1.0" encoding="utf-8"?>
<ct:contentTypeSchema xmlns:ct="http://schemas.microsoft.com/office/2006/metadata/contentType" xmlns:ma="http://schemas.microsoft.com/office/2006/metadata/properties/metaAttributes" ct:_="" ma:_="" ma:contentTypeName="DHCS Document" ma:contentTypeID="0x010100EEE380F46F125946A8B4C4C90D9FFCDC0074F1BED181E5E348AA6AA64CED43F363" ma:contentTypeVersion="36" ma:contentTypeDescription="This is the Custom Document Type for use by DHCS" ma:contentTypeScope="" ma:versionID="b331ba1a216512c0bf9deeceac54dcd9">
  <xsd:schema xmlns:xsd="http://www.w3.org/2001/XMLSchema" xmlns:xs="http://www.w3.org/2001/XMLSchema" xmlns:p="http://schemas.microsoft.com/office/2006/metadata/properties" xmlns:ns1="http://schemas.microsoft.com/sharepoint/v3" xmlns:ns2="69bc34b3-1921-46c7-8c7a-d18363374b4b" xmlns:ns4="c1c1dc04-eeda-4b6e-b2df-40979f5da1d3" targetNamespace="http://schemas.microsoft.com/office/2006/metadata/properties" ma:root="true" ma:fieldsID="64f9c3c4b243dfe2fd38e594b36b9775" ns1:_="" ns2:_="" ns4:_="">
    <xsd:import namespace="http://schemas.microsoft.com/sharepoint/v3"/>
    <xsd:import namespace="69bc34b3-1921-46c7-8c7a-d18363374b4b"/>
    <xsd:import namespace="c1c1dc04-eeda-4b6e-b2df-40979f5da1d3"/>
    <xsd:element name="properties">
      <xsd:complexType>
        <xsd:sequence>
          <xsd:element name="documentManagement">
            <xsd:complexType>
              <xsd:all>
                <xsd:element ref="ns2:Publication_x0020_Type" minOccurs="0"/>
                <xsd:element ref="ns2:Abstract" minOccurs="0"/>
                <xsd:element ref="ns1:PublishingContactName" minOccurs="0"/>
                <xsd:element ref="ns1:Language" minOccurs="0"/>
                <xsd:element ref="ns2:TAGAge" minOccurs="0"/>
                <xsd:element ref="ns2:TAGBusPart" minOccurs="0"/>
                <xsd:element ref="ns2:TAGender" minOccurs="0"/>
                <xsd:element ref="ns2:TAGEthnicity" minOccurs="0"/>
                <xsd:element ref="ns2:Topics" minOccurs="0"/>
                <xsd:element ref="ns4:SharedWithUsers" minOccurs="0"/>
                <xsd:element ref="ns2:_dlc_DocId" minOccurs="0"/>
                <xsd:element ref="ns2:_dlc_DocIdUrl" minOccurs="0"/>
                <xsd:element ref="ns2:_dlc_DocIdPersistId" minOccurs="0"/>
                <xsd:element ref="ns2:o68eaf9243684232b2418c37bbb152dc" minOccurs="0"/>
                <xsd:element ref="ns2:TaxCatchAll" minOccurs="0"/>
                <xsd:element ref="ns2:TaxCatchAllLabel" minOccurs="0"/>
                <xsd:element ref="ns4:Reading_x0020_Leve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ContactName" ma:index="6" nillable="true" ma:displayName="Contact Name" ma:description="Contact Name is a site column created by the Publishing feature. It is used on the Page Content Type as the name of the person or group who is the contact person for the page." ma:hidden="true" ma:internalName="PublishingContactName" ma:readOnly="false">
      <xsd:simpleType>
        <xsd:restriction base="dms:Text">
          <xsd:maxLength value="255"/>
        </xsd:restriction>
      </xsd:simpleType>
    </xsd:element>
    <xsd:element name="Language" ma:index="7" nillable="true" ma:displayName="Language" ma:default="English" ma:hidden="true" ma:internalName="Language" ma:readOnly="false">
      <xsd:simpleType>
        <xsd:union memberTypes="dms:Text">
          <xsd:simpleType>
            <xsd:restriction base="dms:Choice">
              <xsd:enumeration value="Arabic (Saudi Arabia)"/>
              <xsd:enumeration value="Bulgarian (Bulgaria)"/>
              <xsd:enumeration value="Chinese (Hong Kong S.A.R.)"/>
              <xsd:enumeration value="Chinese (People's Republic of China)"/>
              <xsd:enumeration value="Chinese (Taiwan)"/>
              <xsd:enumeration value="Croatian (Croatia)"/>
              <xsd:enumeration value="Czech (Czech Republic)"/>
              <xsd:enumeration value="Danish (Denmark)"/>
              <xsd:enumeration value="Dutch (Netherlands)"/>
              <xsd:enumeration value="English"/>
              <xsd:enumeration value="Estonian (Estonia)"/>
              <xsd:enumeration value="Finnish (Finland)"/>
              <xsd:enumeration value="French (France)"/>
              <xsd:enumeration value="German (Germany)"/>
              <xsd:enumeration value="Greek (Greece)"/>
              <xsd:enumeration value="Hebrew (Israel)"/>
              <xsd:enumeration value="Hindi (India)"/>
              <xsd:enumeration value="Hungarian (Hungary)"/>
              <xsd:enumeration value="Indonesian (Indonesia)"/>
              <xsd:enumeration value="Italian (Italy)"/>
              <xsd:enumeration value="Japanese (Japan)"/>
              <xsd:enumeration value="Korean (Korea)"/>
              <xsd:enumeration value="Latvian (Latvia)"/>
              <xsd:enumeration value="Lithuanian (Lithuania)"/>
              <xsd:enumeration value="Malay (Malaysia)"/>
              <xsd:enumeration value="Norwegian (Bokmal) (Norway)"/>
              <xsd:enumeration value="Polish (Poland)"/>
              <xsd:enumeration value="Portuguese (Brazil)"/>
              <xsd:enumeration value="Portuguese (Portugal)"/>
              <xsd:enumeration value="Romanian (Romania)"/>
              <xsd:enumeration value="Russian (Russia)"/>
              <xsd:enumeration value="Serbian (Latin) (Serbia)"/>
              <xsd:enumeration value="Slovak (Slovakia)"/>
              <xsd:enumeration value="Slovenian (Slovenia)"/>
              <xsd:enumeration value="Spanish (Spain)"/>
              <xsd:enumeration value="Swedish (Sweden)"/>
              <xsd:enumeration value="Thai (Thailand)"/>
              <xsd:enumeration value="Turkish (Turkey)"/>
              <xsd:enumeration value="Ukrainian (Ukraine)"/>
              <xsd:enumeration value="Urdu (Islamic Republic of Pakistan)"/>
              <xsd:enumeration value="Vietnamese (Vietnam)"/>
            </xsd:restriction>
          </xsd:simpleType>
        </xsd:union>
      </xsd:simpleType>
    </xsd:element>
  </xsd:schema>
  <xsd:schema xmlns:xsd="http://www.w3.org/2001/XMLSchema" xmlns:xs="http://www.w3.org/2001/XMLSchema" xmlns:dms="http://schemas.microsoft.com/office/2006/documentManagement/types" xmlns:pc="http://schemas.microsoft.com/office/infopath/2007/PartnerControls" targetNamespace="69bc34b3-1921-46c7-8c7a-d18363374b4b" elementFormDefault="qualified">
    <xsd:import namespace="http://schemas.microsoft.com/office/2006/documentManagement/types"/>
    <xsd:import namespace="http://schemas.microsoft.com/office/infopath/2007/PartnerControls"/>
    <xsd:element name="Publication_x0020_Type" ma:index="3" nillable="true" ma:displayName="Publication Type" ma:list="adfece1d-3b17-431b-8151-7ebe638708da" ma:internalName="Publication_x0020_Type" ma:showField="Title" ma:web="69bc34b3-1921-46c7-8c7a-d18363374b4b">
      <xsd:simpleType>
        <xsd:restriction base="dms:Lookup"/>
      </xsd:simpleType>
    </xsd:element>
    <xsd:element name="Abstract" ma:index="4" nillable="true" ma:displayName="Abstract" ma:hidden="true" ma:internalName="Abstract" ma:readOnly="false">
      <xsd:simpleType>
        <xsd:restriction base="dms:Note"/>
      </xsd:simpleType>
    </xsd:element>
    <xsd:element name="TAGAge" ma:index="8" nillable="true" ma:displayName="TAGAge" ma:hidden="true" ma:list="379e5c79-d9c3-4952-a067-e05980d12f7d" ma:internalName="TAGAge" ma:readOnly="false" ma:showField="Title" ma:web="69bc34b3-1921-46c7-8c7a-d18363374b4b">
      <xsd:simpleType>
        <xsd:restriction base="dms:Lookup"/>
      </xsd:simpleType>
    </xsd:element>
    <xsd:element name="TAGBusPart" ma:index="9" nillable="true" ma:displayName="TAGBusPart" ma:hidden="true" ma:list="e6599d1e-16c4-4dcc-aa83-4b926728b2ff" ma:internalName="TAGBusPart" ma:readOnly="false" ma:showField="Title" ma:web="69bc34b3-1921-46c7-8c7a-d18363374b4b">
      <xsd:simpleType>
        <xsd:restriction base="dms:Lookup"/>
      </xsd:simpleType>
    </xsd:element>
    <xsd:element name="TAGender" ma:index="10" nillable="true" ma:displayName="TAGender" ma:hidden="true" ma:list="1fedfd00-9c5a-428a-8fed-99736ec43d80" ma:internalName="TAGender" ma:readOnly="false" ma:showField="Title" ma:web="69bc34b3-1921-46c7-8c7a-d18363374b4b">
      <xsd:simpleType>
        <xsd:restriction base="dms:Lookup"/>
      </xsd:simpleType>
    </xsd:element>
    <xsd:element name="TAGEthnicity" ma:index="11" nillable="true" ma:displayName="TAGEthnicity" ma:hidden="true" ma:list="90ba1348-e3b2-4d32-9e12-e8a4f76c577a" ma:internalName="TAGEthnicity" ma:readOnly="false" ma:showField="Title" ma:web="69bc34b3-1921-46c7-8c7a-d18363374b4b">
      <xsd:simpleType>
        <xsd:restriction base="dms:Lookup"/>
      </xsd:simpleType>
    </xsd:element>
    <xsd:element name="Topics" ma:index="12" nillable="true" ma:displayName="Topics" ma:hidden="true" ma:list="d882c70e-9a2a-4ac7-bf8a-63d5b11e81e5" ma:internalName="Topics" ma:readOnly="false" ma:showField="Title" ma:web="69bc34b3-1921-46c7-8c7a-d18363374b4b">
      <xsd:simpleType>
        <xsd:restriction base="dms:Lookup"/>
      </xsd:simpleType>
    </xsd:element>
    <xsd:element name="_dlc_DocId" ma:index="20" nillable="true" ma:displayName="Document ID Value" ma:description="The value of the document ID assigned to this item." ma:internalName="_dlc_DocId" ma:readOnly="true">
      <xsd:simpleType>
        <xsd:restriction base="dms:Text"/>
      </xsd:simpleType>
    </xsd:element>
    <xsd:element name="_dlc_DocIdUrl" ma:index="21"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22" nillable="true" ma:displayName="Persist ID" ma:description="Keep ID on add." ma:hidden="true" ma:internalName="_dlc_DocIdPersistId" ma:readOnly="true">
      <xsd:simpleType>
        <xsd:restriction base="dms:Boolean"/>
      </xsd:simpleType>
    </xsd:element>
    <xsd:element name="o68eaf9243684232b2418c37bbb152dc" ma:index="23" ma:taxonomy="true" ma:internalName="o68eaf9243684232b2418c37bbb152dc" ma:taxonomyFieldName="Division" ma:displayName="Organization" ma:default="" ma:fieldId="{868eaf92-4368-4232-b241-8c37bbb152dc}" ma:sspId="7be7a45c-2922-4e1f-984f-dff89a829ebc" ma:termSetId="fab399b8-4812-477e-b787-6d88ce91a47f" ma:anchorId="00000000-0000-0000-0000-000000000000" ma:open="false" ma:isKeyword="false">
      <xsd:complexType>
        <xsd:sequence>
          <xsd:element ref="pc:Terms" minOccurs="0" maxOccurs="1"/>
        </xsd:sequence>
      </xsd:complexType>
    </xsd:element>
    <xsd:element name="TaxCatchAll" ma:index="24" nillable="true" ma:displayName="Taxonomy Catch All Column" ma:hidden="true" ma:list="{9f1b1011-fad5-4ab7-8fa2-ac38007fb757}" ma:internalName="TaxCatchAll" ma:showField="CatchAllData" ma:web="69bc34b3-1921-46c7-8c7a-d18363374b4b">
      <xsd:complexType>
        <xsd:complexContent>
          <xsd:extension base="dms:MultiChoiceLookup">
            <xsd:sequence>
              <xsd:element name="Value" type="dms:Lookup" maxOccurs="unbounded" minOccurs="0" nillable="true"/>
            </xsd:sequence>
          </xsd:extension>
        </xsd:complexContent>
      </xsd:complexType>
    </xsd:element>
    <xsd:element name="TaxCatchAllLabel" ma:index="25" nillable="true" ma:displayName="Taxonomy Catch All Column1" ma:hidden="true" ma:list="{9f1b1011-fad5-4ab7-8fa2-ac38007fb757}" ma:internalName="TaxCatchAllLabel" ma:readOnly="true" ma:showField="CatchAllDataLabel" ma:web="69bc34b3-1921-46c7-8c7a-d18363374b4b">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c1c1dc04-eeda-4b6e-b2df-40979f5da1d3"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Reading_x0020_Level" ma:index="26" nillable="true" ma:displayName="Reading Level" ma:format="Dropdown" ma:hidden="true" ma:internalName="Reading_x0020_Level" ma:readOnly="false">
      <xsd:simpleType>
        <xsd:restriction base="dms:Choice">
          <xsd:enumeration value="1"/>
          <xsd:enumeration value="2"/>
          <xsd:enumeration value="3"/>
          <xsd:enumeration value="4"/>
          <xsd:enumeration value="5"/>
          <xsd:enumeration value="6"/>
          <xsd:enumeration value="7"/>
          <xsd:enumeration value="8"/>
          <xsd:enumeration value="9"/>
          <xsd:enumeration value="10"/>
          <xsd:enumeration value="11"/>
          <xsd:enumeration value="12"/>
          <xsd:enumeration value="12+"/>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16" ma:displayName="Content Type"/>
        <xsd:element ref="dc:title" maxOccurs="1" ma:index="1" ma:displayName="Title"/>
        <xsd:element ref="dc:subject" minOccurs="0" maxOccurs="1"/>
        <xsd:element ref="dc:description" minOccurs="0" maxOccurs="1"/>
        <xsd:element name="keywords" minOccurs="0" maxOccurs="1" type="xsd:string" ma:index="5" ma:displayName="Keywords"/>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4.xml><?xml version="1.0" encoding="utf-8"?>
<ct:contentTypeSchema xmlns:ct="http://schemas.microsoft.com/office/2006/metadata/contentType" xmlns:ma="http://schemas.microsoft.com/office/2006/metadata/properties/metaAttributes" ct:_="" ma:_="" ma:contentTypeName="DHCS Document" ma:contentTypeID="0x010100EEE380F46F125946A8B4C4C90D9FFCDC0074F1BED181E5E348AA6AA64CED43F363" ma:contentTypeVersion="22" ma:contentTypeDescription="This is the Custom Document Type for use by DHCS" ma:contentTypeScope="" ma:versionID="62d80c9bd645ff141eee440c3fc58253">
  <xsd:schema xmlns:xsd="http://www.w3.org/2001/XMLSchema" xmlns:xs="http://www.w3.org/2001/XMLSchema" xmlns:p="http://schemas.microsoft.com/office/2006/metadata/properties" xmlns:ns1="http://schemas.microsoft.com/sharepoint/v3" xmlns:ns2="69bc34b3-1921-46c7-8c7a-d18363374b4b" xmlns:ns3="c1c1dc04-eeda-4b6e-b2df-40979f5da1d3" targetNamespace="http://schemas.microsoft.com/office/2006/metadata/properties" ma:root="true" ma:fieldsID="d6b18e05db21fd7ec08f5784cff6b160" ns1:_="" ns2:_="" ns3:_="">
    <xsd:import namespace="http://schemas.microsoft.com/sharepoint/v3"/>
    <xsd:import namespace="69bc34b3-1921-46c7-8c7a-d18363374b4b"/>
    <xsd:import namespace="c1c1dc04-eeda-4b6e-b2df-40979f5da1d3"/>
    <xsd:element name="properties">
      <xsd:complexType>
        <xsd:sequence>
          <xsd:element name="documentManagement">
            <xsd:complexType>
              <xsd:all>
                <xsd:element ref="ns2:Organization"/>
                <xsd:element ref="ns2:Publication_x0020_Type" minOccurs="0"/>
                <xsd:element ref="ns2:Abstract" minOccurs="0"/>
                <xsd:element ref="ns3:Reading_x0020_Level" minOccurs="0"/>
                <xsd:element ref="ns1:PublishingContactName" minOccurs="0"/>
                <xsd:element ref="ns1:Language" minOccurs="0"/>
                <xsd:element ref="ns2:TAGAge" minOccurs="0"/>
                <xsd:element ref="ns2:TAGBusPart" minOccurs="0"/>
                <xsd:element ref="ns2:TAGender" minOccurs="0"/>
                <xsd:element ref="ns2:TAGEthnicity" minOccurs="0"/>
                <xsd:element ref="ns2:Topics" minOccurs="0"/>
                <xsd:element ref="ns3:SharedWithUsers" minOccurs="0"/>
                <xsd:element ref="ns2:_dlc_DocId" minOccurs="0"/>
                <xsd:element ref="ns2:_dlc_DocIdUrl" minOccurs="0"/>
                <xsd:element ref="ns2:_dlc_DocIdPersistI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ContactName" ma:index="6" nillable="true" ma:displayName="Contact Name" ma:description="Contact Name is a site column created by the Publishing feature. It is used on the Page Content Type as the name of the person or group who is the contact person for the page." ma:internalName="PublishingContactName">
      <xsd:simpleType>
        <xsd:restriction base="dms:Text">
          <xsd:maxLength value="255"/>
        </xsd:restriction>
      </xsd:simpleType>
    </xsd:element>
    <xsd:element name="Language" ma:index="8" nillable="true" ma:displayName="Language" ma:default="English" ma:internalName="Language">
      <xsd:simpleType>
        <xsd:union memberTypes="dms:Text">
          <xsd:simpleType>
            <xsd:restriction base="dms:Choice">
              <xsd:enumeration value="Arabic (Saudi Arabia)"/>
              <xsd:enumeration value="Bulgarian (Bulgaria)"/>
              <xsd:enumeration value="Chinese (Hong Kong S.A.R.)"/>
              <xsd:enumeration value="Chinese (People's Republic of China)"/>
              <xsd:enumeration value="Chinese (Taiwan)"/>
              <xsd:enumeration value="Croatian (Croatia)"/>
              <xsd:enumeration value="Czech (Czech Republic)"/>
              <xsd:enumeration value="Danish (Denmark)"/>
              <xsd:enumeration value="Dutch (Netherlands)"/>
              <xsd:enumeration value="English"/>
              <xsd:enumeration value="Estonian (Estonia)"/>
              <xsd:enumeration value="Finnish (Finland)"/>
              <xsd:enumeration value="French (France)"/>
              <xsd:enumeration value="German (Germany)"/>
              <xsd:enumeration value="Greek (Greece)"/>
              <xsd:enumeration value="Hebrew (Israel)"/>
              <xsd:enumeration value="Hindi (India)"/>
              <xsd:enumeration value="Hungarian (Hungary)"/>
              <xsd:enumeration value="Indonesian (Indonesia)"/>
              <xsd:enumeration value="Italian (Italy)"/>
              <xsd:enumeration value="Japanese (Japan)"/>
              <xsd:enumeration value="Korean (Korea)"/>
              <xsd:enumeration value="Latvian (Latvia)"/>
              <xsd:enumeration value="Lithuanian (Lithuania)"/>
              <xsd:enumeration value="Malay (Malaysia)"/>
              <xsd:enumeration value="Norwegian (Bokmal) (Norway)"/>
              <xsd:enumeration value="Polish (Poland)"/>
              <xsd:enumeration value="Portuguese (Brazil)"/>
              <xsd:enumeration value="Portuguese (Portugal)"/>
              <xsd:enumeration value="Romanian (Romania)"/>
              <xsd:enumeration value="Russian (Russia)"/>
              <xsd:enumeration value="Serbian (Latin) (Serbia)"/>
              <xsd:enumeration value="Slovak (Slovakia)"/>
              <xsd:enumeration value="Slovenian (Slovenia)"/>
              <xsd:enumeration value="Spanish (Spain)"/>
              <xsd:enumeration value="Swedish (Sweden)"/>
              <xsd:enumeration value="Thai (Thailand)"/>
              <xsd:enumeration value="Turkish (Turkey)"/>
              <xsd:enumeration value="Ukrainian (Ukraine)"/>
              <xsd:enumeration value="Urdu (Islamic Republic of Pakistan)"/>
              <xsd:enumeration value="Vietnamese (Vietnam)"/>
            </xsd:restriction>
          </xsd:simpleType>
        </xsd:union>
      </xsd:simpleType>
    </xsd:element>
  </xsd:schema>
  <xsd:schema xmlns:xsd="http://www.w3.org/2001/XMLSchema" xmlns:xs="http://www.w3.org/2001/XMLSchema" xmlns:dms="http://schemas.microsoft.com/office/2006/documentManagement/types" xmlns:pc="http://schemas.microsoft.com/office/infopath/2007/PartnerControls" targetNamespace="69bc34b3-1921-46c7-8c7a-d18363374b4b" elementFormDefault="qualified">
    <xsd:import namespace="http://schemas.microsoft.com/office/2006/documentManagement/types"/>
    <xsd:import namespace="http://schemas.microsoft.com/office/infopath/2007/PartnerControls"/>
    <xsd:element name="Organization" ma:index="2" ma:displayName="Organization" ma:list="2ddb1181-b291-4e5e-950b-c2e820c0d208" ma:internalName="Organization" ma:showField="Title" ma:web="69bc34b3-1921-46c7-8c7a-d18363374b4b">
      <xsd:simpleType>
        <xsd:restriction base="dms:Lookup"/>
      </xsd:simpleType>
    </xsd:element>
    <xsd:element name="Publication_x0020_Type" ma:index="3" nillable="true" ma:displayName="Publication Type" ma:list="adfece1d-3b17-431b-8151-7ebe638708da" ma:internalName="Publication_x0020_Type" ma:showField="Title" ma:web="69bc34b3-1921-46c7-8c7a-d18363374b4b">
      <xsd:simpleType>
        <xsd:restriction base="dms:Lookup"/>
      </xsd:simpleType>
    </xsd:element>
    <xsd:element name="Abstract" ma:index="4" nillable="true" ma:displayName="Abstract" ma:internalName="Abstract">
      <xsd:simpleType>
        <xsd:restriction base="dms:Note">
          <xsd:maxLength value="255"/>
        </xsd:restriction>
      </xsd:simpleType>
    </xsd:element>
    <xsd:element name="TAGAge" ma:index="9" nillable="true" ma:displayName="TAGAge" ma:list="379e5c79-d9c3-4952-a067-e05980d12f7d" ma:internalName="TAGAge" ma:showField="Title" ma:web="69bc34b3-1921-46c7-8c7a-d18363374b4b">
      <xsd:simpleType>
        <xsd:restriction base="dms:Lookup"/>
      </xsd:simpleType>
    </xsd:element>
    <xsd:element name="TAGBusPart" ma:index="10" nillable="true" ma:displayName="TAGBusPart" ma:list="e6599d1e-16c4-4dcc-aa83-4b926728b2ff" ma:internalName="TAGBusPart" ma:showField="Title" ma:web="69bc34b3-1921-46c7-8c7a-d18363374b4b">
      <xsd:simpleType>
        <xsd:restriction base="dms:Lookup"/>
      </xsd:simpleType>
    </xsd:element>
    <xsd:element name="TAGender" ma:index="11" nillable="true" ma:displayName="TAGender" ma:list="1fedfd00-9c5a-428a-8fed-99736ec43d80" ma:internalName="TAGender" ma:showField="Title" ma:web="69bc34b3-1921-46c7-8c7a-d18363374b4b">
      <xsd:simpleType>
        <xsd:restriction base="dms:Lookup"/>
      </xsd:simpleType>
    </xsd:element>
    <xsd:element name="TAGEthnicity" ma:index="12" nillable="true" ma:displayName="TAGEthnicity" ma:list="90ba1348-e3b2-4d32-9e12-e8a4f76c577a" ma:internalName="TAGEthnicity" ma:showField="Title" ma:web="69bc34b3-1921-46c7-8c7a-d18363374b4b">
      <xsd:simpleType>
        <xsd:restriction base="dms:Lookup"/>
      </xsd:simpleType>
    </xsd:element>
    <xsd:element name="Topics" ma:index="13" nillable="true" ma:displayName="Topics" ma:list="d882c70e-9a2a-4ac7-bf8a-63d5b11e81e5" ma:internalName="Topics" ma:showField="Title" ma:web="69bc34b3-1921-46c7-8c7a-d18363374b4b">
      <xsd:simpleType>
        <xsd:restriction base="dms:Lookup"/>
      </xsd:simpleType>
    </xsd:element>
    <xsd:element name="_dlc_DocId" ma:index="21" nillable="true" ma:displayName="Document ID Value" ma:description="The value of the document ID assigned to this item." ma:internalName="_dlc_DocId" ma:readOnly="true">
      <xsd:simpleType>
        <xsd:restriction base="dms:Text"/>
      </xsd:simpleType>
    </xsd:element>
    <xsd:element name="_dlc_DocIdUrl" ma:index="22"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23" nillable="true" ma:displayName="Persist ID" ma:description="Keep ID on add." ma:hidden="true" ma:internalName="_dlc_DocIdPersistId" ma:readOnly="true">
      <xsd:simpleType>
        <xsd:restriction base="dms:Boolean"/>
      </xsd:simpleType>
    </xsd:element>
  </xsd:schema>
  <xsd:schema xmlns:xsd="http://www.w3.org/2001/XMLSchema" xmlns:xs="http://www.w3.org/2001/XMLSchema" xmlns:dms="http://schemas.microsoft.com/office/2006/documentManagement/types" xmlns:pc="http://schemas.microsoft.com/office/infopath/2007/PartnerControls" targetNamespace="c1c1dc04-eeda-4b6e-b2df-40979f5da1d3" elementFormDefault="qualified">
    <xsd:import namespace="http://schemas.microsoft.com/office/2006/documentManagement/types"/>
    <xsd:import namespace="http://schemas.microsoft.com/office/infopath/2007/PartnerControls"/>
    <xsd:element name="Reading_x0020_Level" ma:index="5" nillable="true" ma:displayName="Reading Level" ma:format="Dropdown" ma:internalName="Reading_x0020_Level" ma:readOnly="false">
      <xsd:simpleType>
        <xsd:restriction base="dms:Choice">
          <xsd:enumeration value="1"/>
          <xsd:enumeration value="2"/>
          <xsd:enumeration value="3"/>
          <xsd:enumeration value="4"/>
          <xsd:enumeration value="5"/>
          <xsd:enumeration value="6"/>
          <xsd:enumeration value="7"/>
          <xsd:enumeration value="8"/>
          <xsd:enumeration value="9"/>
          <xsd:enumeration value="10"/>
          <xsd:enumeration value="11"/>
          <xsd:enumeration value="12"/>
          <xsd:enumeration value="12+"/>
        </xsd:restriction>
      </xsd:simpleType>
    </xsd:element>
    <xsd:element name="SharedWithUsers" ma:index="1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17" ma:displayName="Content Type"/>
        <xsd:element ref="dc:title" maxOccurs="1" ma:index="1" ma:displayName="Title"/>
        <xsd:element ref="dc:subject" minOccurs="0" maxOccurs="1"/>
        <xsd:element ref="dc:description" minOccurs="0" maxOccurs="1"/>
        <xsd:element name="keywords" minOccurs="0" maxOccurs="1" type="xsd:string" ma:index="7" ma:displayName="Keywords"/>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5.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Version=16.0.0.0, Culture=neutral, PublicKeyToken=71e9bce111e9429c</Assembly>
    <Class>Microsoft.Office.DocumentManagement.Internal.DocIdHandler</Class>
    <Data/>
    <Filter/>
  </Receiver>
</spe:Receivers>
</file>

<file path=customXml/itemProps1.xml><?xml version="1.0" encoding="utf-8"?>
<ds:datastoreItem xmlns:ds="http://schemas.openxmlformats.org/officeDocument/2006/customXml" ds:itemID="{2572B335-CD34-4B05-9DF4-45F678C602D2}">
  <ds:schemaRefs>
    <ds:schemaRef ds:uri="http://schemas.microsoft.com/sharepoint/v3/contenttype/forms"/>
  </ds:schemaRefs>
</ds:datastoreItem>
</file>

<file path=customXml/itemProps2.xml><?xml version="1.0" encoding="utf-8"?>
<ds:datastoreItem xmlns:ds="http://schemas.openxmlformats.org/officeDocument/2006/customXml" ds:itemID="{9ABAF5E5-6B56-4BB0-A042-2A437EEAFBA2}">
  <ds:schemaRefs>
    <ds:schemaRef ds:uri="http://schemas.microsoft.com/office/2006/metadata/properties"/>
    <ds:schemaRef ds:uri="http://schemas.microsoft.com/sharepoint/v3"/>
    <ds:schemaRef ds:uri="69bc34b3-1921-46c7-8c7a-d18363374b4b"/>
    <ds:schemaRef ds:uri="c1c1dc04-eeda-4b6e-b2df-40979f5da1d3"/>
  </ds:schemaRefs>
</ds:datastoreItem>
</file>

<file path=customXml/itemProps3.xml><?xml version="1.0" encoding="utf-8"?>
<ds:datastoreItem xmlns:ds="http://schemas.openxmlformats.org/officeDocument/2006/customXml" ds:itemID="{88D23966-9C6C-4680-B2EB-574FFE1CCD67}"/>
</file>

<file path=customXml/itemProps4.xml><?xml version="1.0" encoding="utf-8"?>
<ds:datastoreItem xmlns:ds="http://schemas.openxmlformats.org/officeDocument/2006/customXml" ds:itemID="{3D1E1743-16FA-4743-8CCC-DFE006C9276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69bc34b3-1921-46c7-8c7a-d18363374b4b"/>
    <ds:schemaRef ds:uri="c1c1dc04-eeda-4b6e-b2df-40979f5da1d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5.xml><?xml version="1.0" encoding="utf-8"?>
<ds:datastoreItem xmlns:ds="http://schemas.openxmlformats.org/officeDocument/2006/customXml" ds:itemID="{25FE9B12-91C9-4F36-A565-662EAFBCB4B5}"/>
</file>

<file path=docProps/app.xml><?xml version="1.0" encoding="utf-8"?>
<Properties xmlns="http://schemas.openxmlformats.org/officeDocument/2006/extended-properties" xmlns:vt="http://schemas.openxmlformats.org/officeDocument/2006/docPropsVTypes">
  <TotalTime>1</TotalTime>
  <Words>749</Words>
  <Application>Microsoft Office PowerPoint</Application>
  <PresentationFormat>On-screen Show (4:3)</PresentationFormat>
  <Paragraphs>71</Paragraphs>
  <Slides>2</Slides>
  <Notes>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vt:i4>
      </vt:variant>
    </vt:vector>
  </HeadingPairs>
  <TitlesOfParts>
    <vt:vector size="6" baseType="lpstr">
      <vt:lpstr>Arial</vt:lpstr>
      <vt:lpstr>Calibri</vt:lpstr>
      <vt:lpstr>Wingdings</vt:lpstr>
      <vt:lpstr>Office Theme</vt:lpstr>
      <vt:lpstr>REFERENCES</vt:lpstr>
      <vt:lpstr>REFERENCES cont.</vt:lpstr>
    </vt:vector>
  </TitlesOfParts>
  <Company>DHCS and CDPH</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REFERENCES</dc:title>
  <dc:creator>Westcott, Justin (DHCS-CMS)</dc:creator>
  <cp:keywords>CHDP,Dental,Training</cp:keywords>
  <cp:lastModifiedBy>Jamie Bracht</cp:lastModifiedBy>
  <cp:revision>3</cp:revision>
  <dcterms:created xsi:type="dcterms:W3CDTF">2012-05-11T17:02:20Z</dcterms:created>
  <dcterms:modified xsi:type="dcterms:W3CDTF">2020-12-02T03:05:54Z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0x010100EEE380F46F125946A8B4C4C90D9FFCDC0074F1BED181E5E348AA6AA64CED43F363</vt:lpwstr>
  </property>
  <property fmtid="{D5CDD505-2E9C-101B-9397-08002B2CF9AE}" pid="3" name="_dlc_DocIdItemGuid">
    <vt:lpwstr>f667caf0-eedd-4c2e-958e-8d429c58cbde</vt:lpwstr>
  </property>
  <property fmtid="{D5CDD505-2E9C-101B-9397-08002B2CF9AE}" pid="4" name="Remediated">
    <vt:bool>false</vt:bool>
  </property>
  <property fmtid="{D5CDD505-2E9C-101B-9397-08002B2CF9AE}" pid="5" name="Organization">
    <vt:lpwstr>7</vt:lpwstr>
  </property>
  <property fmtid="{D5CDD505-2E9C-101B-9397-08002B2CF9AE}" pid="6" name="Division">
    <vt:lpwstr>22;#Integrated Systems of Care|6fd1b75e-be80-4bfc-8514-f354fda71f41</vt:lpwstr>
  </property>
</Properties>
</file>