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E1E7"/>
    <a:srgbClr val="E3E7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customXml" Target="../customXml/item5.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11FC21-801C-44FE-B25A-26AFE5502657}" type="datetimeFigureOut">
              <a:rPr lang="en-US" smtClean="0"/>
              <a:t>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A93569-7194-4158-86BC-8990AF168931}" type="slidenum">
              <a:rPr lang="en-US" smtClean="0"/>
              <a:t>‹#›</a:t>
            </a:fld>
            <a:endParaRPr lang="en-US"/>
          </a:p>
        </p:txBody>
      </p:sp>
    </p:spTree>
    <p:extLst>
      <p:ext uri="{BB962C8B-B14F-4D97-AF65-F5344CB8AC3E}">
        <p14:creationId xmlns:p14="http://schemas.microsoft.com/office/powerpoint/2010/main" val="2311216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dhcs.ca.gov/services/chdp/Pages/CountyOffices.aspx"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a:t>Talking Points: </a:t>
            </a:r>
          </a:p>
          <a:p>
            <a:pPr>
              <a:buFontTx/>
              <a:buChar char="•"/>
            </a:pPr>
            <a:r>
              <a:rPr lang="en-US"/>
              <a:t> This slide lists the references used in this presentation for your further research. </a:t>
            </a:r>
          </a:p>
          <a:p>
            <a:pPr>
              <a:buFontTx/>
              <a:buChar char="•"/>
            </a:pPr>
            <a:r>
              <a:rPr lang="en-US"/>
              <a:t> The website link located at the bottom of this slide lists the local CHDP offices and their contact information. This information is also found on the State CHDP Website under Individuals, Contact a CHDP Program.</a:t>
            </a:r>
          </a:p>
          <a:p>
            <a:pPr marL="0" lvl="1"/>
            <a:r>
              <a:rPr lang="en-US">
                <a:solidFill>
                  <a:srgbClr val="0000FF"/>
                </a:solidFill>
                <a:hlinkClick r:id="rId3"/>
              </a:rPr>
              <a:t>www.dhcs.ca.gov/services/chdp/Pages/CountyOffices.aspx</a:t>
            </a:r>
            <a:endParaRPr lang="en-US">
              <a:solidFill>
                <a:srgbClr val="0000FF"/>
              </a:solidFill>
            </a:endParaRPr>
          </a:p>
          <a:p>
            <a:pPr>
              <a:buFontTx/>
              <a:buChar char="•"/>
            </a:pPr>
            <a:r>
              <a:rPr lang="en-US"/>
              <a:t> To share this training with your staff and colleagues, you can find it online at the State CHDP website training page. Link is located at the bottom of this slide.</a:t>
            </a:r>
          </a:p>
          <a:p>
            <a:pPr>
              <a:buFontTx/>
              <a:buChar char="•"/>
            </a:pPr>
            <a:endParaRPr lang="en-US"/>
          </a:p>
          <a:p>
            <a:endParaRPr lang="en-US"/>
          </a:p>
        </p:txBody>
      </p:sp>
      <p:sp>
        <p:nvSpPr>
          <p:cNvPr id="48132" name="Footer Placeholder 3"/>
          <p:cNvSpPr>
            <a:spLocks noGrp="1"/>
          </p:cNvSpPr>
          <p:nvPr>
            <p:ph type="ftr" sz="quarter" idx="4"/>
          </p:nvPr>
        </p:nvSpPr>
        <p:spPr/>
        <p:txBody>
          <a:bodyPr/>
          <a:lstStyle/>
          <a:p>
            <a:pPr defTabSz="903973">
              <a:defRPr/>
            </a:pPr>
            <a:r>
              <a:rPr lang="en-US" dirty="0"/>
              <a:t>1</a:t>
            </a:r>
          </a:p>
        </p:txBody>
      </p:sp>
      <p:sp>
        <p:nvSpPr>
          <p:cNvPr id="48133" name="Slide Number Placeholder 4"/>
          <p:cNvSpPr>
            <a:spLocks noGrp="1"/>
          </p:cNvSpPr>
          <p:nvPr>
            <p:ph type="sldNum" sz="quarter" idx="5"/>
          </p:nvPr>
        </p:nvSpPr>
        <p:spPr/>
        <p:txBody>
          <a:bodyPr/>
          <a:lstStyle/>
          <a:p>
            <a:pPr defTabSz="903973">
              <a:defRPr/>
            </a:pPr>
            <a:fld id="{AB7A4D6A-A69A-4ACA-9E44-243BC3B0F035}" type="slidenum">
              <a:rPr lang="en-US" smtClean="0"/>
              <a:pPr defTabSz="903973">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33037A3-0E77-4781-BB64-257B89D5197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85310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3037A3-0E77-4781-BB64-257B89D5197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606010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3037A3-0E77-4781-BB64-257B89D5197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171788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3037A3-0E77-4781-BB64-257B89D5197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18079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037A3-0E77-4781-BB64-257B89D5197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502541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3037A3-0E77-4781-BB64-257B89D5197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245454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3037A3-0E77-4781-BB64-257B89D5197F}"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1837329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3037A3-0E77-4781-BB64-257B89D5197F}"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1708107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037A3-0E77-4781-BB64-257B89D5197F}"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2976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037A3-0E77-4781-BB64-257B89D5197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57542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037A3-0E77-4781-BB64-257B89D5197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81E7B3-14FD-48D8-8CD1-170B93A9A7E8}" type="slidenum">
              <a:rPr lang="en-US" smtClean="0"/>
              <a:t>‹#›</a:t>
            </a:fld>
            <a:endParaRPr lang="en-US"/>
          </a:p>
        </p:txBody>
      </p:sp>
    </p:spTree>
    <p:extLst>
      <p:ext uri="{BB962C8B-B14F-4D97-AF65-F5344CB8AC3E}">
        <p14:creationId xmlns:p14="http://schemas.microsoft.com/office/powerpoint/2010/main" val="357660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037A3-0E77-4781-BB64-257B89D5197F}"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1E7B3-14FD-48D8-8CD1-170B93A9A7E8}" type="slidenum">
              <a:rPr lang="en-US" smtClean="0"/>
              <a:t>‹#›</a:t>
            </a:fld>
            <a:endParaRPr lang="en-US"/>
          </a:p>
        </p:txBody>
      </p:sp>
    </p:spTree>
    <p:extLst>
      <p:ext uri="{BB962C8B-B14F-4D97-AF65-F5344CB8AC3E}">
        <p14:creationId xmlns:p14="http://schemas.microsoft.com/office/powerpoint/2010/main" val="171316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ncbi.nlm.nih.gov/pmc/articles/PMC2257982/?tool=pubmed" TargetMode="External"/><Relationship Id="rId13" Type="http://schemas.openxmlformats.org/officeDocument/2006/relationships/hyperlink" Target="http://cda.org/popup/cda-sponsored_legislation_clarifies_who_can_place_topical_fluoride_including_fluoride_varnish" TargetMode="External"/><Relationship Id="rId18" Type="http://schemas.openxmlformats.org/officeDocument/2006/relationships/hyperlink" Target="http://www.youtube.com/watch?v=zNOlGS1ggSg&amp;feature=player_embedded" TargetMode="External"/><Relationship Id="rId3" Type="http://schemas.openxmlformats.org/officeDocument/2006/relationships/hyperlink" Target="http://www.astdd.org/docs/Sept2007FINALFlvarnishpaper.pdf" TargetMode="External"/><Relationship Id="rId21" Type="http://schemas.openxmlformats.org/officeDocument/2006/relationships/hyperlink" Target="http://www.dhcs.ca.gov/services/chdp/Pages/Training.aspx" TargetMode="External"/><Relationship Id="rId7" Type="http://schemas.openxmlformats.org/officeDocument/2006/relationships/hyperlink" Target="http://www.pewstates.org/research/analysis/reimbursing-physicians-for-fluoride-varnish-85899377335" TargetMode="External"/><Relationship Id="rId12" Type="http://schemas.openxmlformats.org/officeDocument/2006/relationships/hyperlink" Target="http://files.medi-cal.ca.gov/pubsdoco/publications/masters-mtp/part2/dental_m00o03o09.doc" TargetMode="External"/><Relationship Id="rId17" Type="http://schemas.openxmlformats.org/officeDocument/2006/relationships/hyperlink" Target="http://www.mchoralhealth.org/PediatricOH/mod4_2_3.htm" TargetMode="External"/><Relationship Id="rId2" Type="http://schemas.openxmlformats.org/officeDocument/2006/relationships/notesSlide" Target="../notesSlides/notesSlide1.xml"/><Relationship Id="rId16" Type="http://schemas.openxmlformats.org/officeDocument/2006/relationships/hyperlink" Target="http://www.youtube.com/watch?v=cV5OmL7C8K4&amp;feature=player_embedded" TargetMode="External"/><Relationship Id="rId20" Type="http://schemas.openxmlformats.org/officeDocument/2006/relationships/hyperlink" Target="http://www.dhcs.ca.gov/services/chdp/Documents/CHDPDental/DTMPReferral.pdf" TargetMode="External"/><Relationship Id="rId1" Type="http://schemas.openxmlformats.org/officeDocument/2006/relationships/slideLayout" Target="../slideLayouts/slideLayout2.xml"/><Relationship Id="rId6" Type="http://schemas.openxmlformats.org/officeDocument/2006/relationships/hyperlink" Target="http://www.cdph.ca.gov/certlic/drinkingwater/Documents/Fluoridation/PWS%20Statewide%20Fluoridation%20Table%202010.pdf" TargetMode="External"/><Relationship Id="rId11" Type="http://schemas.openxmlformats.org/officeDocument/2006/relationships/hyperlink" Target="http://www.dhcs.ca.gov/services/chdp/Documents/Letters/chdppin0608.pdf" TargetMode="External"/><Relationship Id="rId5" Type="http://schemas.openxmlformats.org/officeDocument/2006/relationships/hyperlink" Target="http://www.cdc.gov/fluoridation/safety/dental_fluorosis.htm" TargetMode="External"/><Relationship Id="rId15" Type="http://schemas.openxmlformats.org/officeDocument/2006/relationships/hyperlink" Target="http://www.cdph.ca.gov/programs/MCAHOralHealth/Documents/MO-OHP-FluorideVarnish&#8211;English.pdf" TargetMode="External"/><Relationship Id="rId10" Type="http://schemas.openxmlformats.org/officeDocument/2006/relationships/hyperlink" Target="http://www.aap.org/commpeds/dochs/oralhealth/RiskAssessmentTool.html" TargetMode="External"/><Relationship Id="rId19" Type="http://schemas.openxmlformats.org/officeDocument/2006/relationships/hyperlink" Target="http://www.ohmdkids.org/flvarnish/" TargetMode="External"/><Relationship Id="rId4" Type="http://schemas.openxmlformats.org/officeDocument/2006/relationships/hyperlink" Target="http://www2.aap.org/oralhealth/PracticeTools.html" TargetMode="External"/><Relationship Id="rId9" Type="http://schemas.openxmlformats.org/officeDocument/2006/relationships/hyperlink" Target="http://www2.aap.org/commpeds/dochs/oralhealth/docs/RiskAssessmentTool.pdf" TargetMode="External"/><Relationship Id="rId14" Type="http://schemas.openxmlformats.org/officeDocument/2006/relationships/hyperlink" Target="http://publichealth.lacounty.gov/cms/docs/FluorideVarnish.pdf" TargetMode="External"/><Relationship Id="rId22" Type="http://schemas.openxmlformats.org/officeDocument/2006/relationships/hyperlink" Target="http://www.dhcs.ca.gov/services/chdp/Pages/CountyOffic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E1E7"/>
        </a:solidFill>
        <a:effectLst/>
      </p:bgPr>
    </p:bg>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bwMode="auto">
          <a:xfrm>
            <a:off x="0" y="22225"/>
            <a:ext cx="91440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3800" b="1"/>
              <a:t>References</a:t>
            </a:r>
          </a:p>
        </p:txBody>
      </p:sp>
      <p:sp>
        <p:nvSpPr>
          <p:cNvPr id="26630" name="Rectangle 3">
            <a:extLst>
              <a:ext uri="{C183D7F6-B498-43B3-948B-1728B52AA6E4}">
                <adec:decorative xmlns:adec="http://schemas.microsoft.com/office/drawing/2017/decorative" val="1"/>
              </a:ext>
            </a:extLst>
          </p:cNvPr>
          <p:cNvSpPr>
            <a:spLocks noGrp="1" noChangeArrowheads="1"/>
          </p:cNvSpPr>
          <p:nvPr>
            <p:ph idx="1"/>
          </p:nvPr>
        </p:nvSpPr>
        <p:spPr bwMode="auto">
          <a:xfrm>
            <a:off x="304800" y="1219200"/>
            <a:ext cx="85344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009650" lvl="1" indent="-609600">
              <a:lnSpc>
                <a:spcPct val="80000"/>
              </a:lnSpc>
              <a:buFontTx/>
              <a:buNone/>
            </a:pPr>
            <a:endParaRPr lang="en-US" sz="1600"/>
          </a:p>
          <a:p>
            <a:pPr marL="609600" indent="-609600" eaLnBrk="1" hangingPunct="1">
              <a:lnSpc>
                <a:spcPct val="80000"/>
              </a:lnSpc>
            </a:pPr>
            <a:endParaRPr lang="en-US" sz="2400"/>
          </a:p>
          <a:p>
            <a:pPr marL="609600" indent="-609600" eaLnBrk="1" hangingPunct="1">
              <a:lnSpc>
                <a:spcPct val="80000"/>
              </a:lnSpc>
              <a:buFont typeface="Wingdings" pitchFamily="2" charset="2"/>
              <a:buChar char="§"/>
            </a:pPr>
            <a:endParaRPr lang="en-US" sz="1600"/>
          </a:p>
          <a:p>
            <a:pPr marL="609600" indent="-609600" eaLnBrk="1" hangingPunct="1">
              <a:lnSpc>
                <a:spcPct val="80000"/>
              </a:lnSpc>
              <a:buFontTx/>
              <a:buNone/>
            </a:pPr>
            <a:endParaRPr lang="en-US" sz="1600"/>
          </a:p>
          <a:p>
            <a:pPr marL="609600" indent="-609600" eaLnBrk="1" hangingPunct="1">
              <a:lnSpc>
                <a:spcPct val="80000"/>
              </a:lnSpc>
              <a:buFontTx/>
              <a:buNone/>
            </a:pPr>
            <a:endParaRPr lang="en-US" sz="1400"/>
          </a:p>
        </p:txBody>
      </p:sp>
      <p:sp>
        <p:nvSpPr>
          <p:cNvPr id="8" name="Rectangle 7">
            <a:extLst>
              <a:ext uri="{C183D7F6-B498-43B3-948B-1728B52AA6E4}">
                <adec:decorative xmlns:adec="http://schemas.microsoft.com/office/drawing/2017/decorative" val="1"/>
              </a:ext>
            </a:extLst>
          </p:cNvPr>
          <p:cNvSpPr>
            <a:spLocks noChangeArrowheads="1"/>
          </p:cNvSpPr>
          <p:nvPr/>
        </p:nvSpPr>
        <p:spPr bwMode="auto">
          <a:xfrm>
            <a:off x="0" y="0"/>
            <a:ext cx="9144000" cy="6172200"/>
          </a:xfrm>
          <a:prstGeom prst="rect">
            <a:avLst/>
          </a:prstGeom>
          <a:solidFill>
            <a:srgbClr val="E3DDEB"/>
          </a:solidFill>
          <a:ln w="25400" algn="ctr">
            <a:solidFill>
              <a:srgbClr val="385D8A"/>
            </a:solid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cs typeface="+mn-cs"/>
            </a:endParaRPr>
          </a:p>
        </p:txBody>
      </p:sp>
      <p:sp>
        <p:nvSpPr>
          <p:cNvPr id="9" name="Rectangle 6">
            <a:extLst>
              <a:ext uri="{C183D7F6-B498-43B3-948B-1728B52AA6E4}">
                <adec:decorative xmlns:adec="http://schemas.microsoft.com/office/drawing/2017/decorative" val="1"/>
              </a:ext>
            </a:extLst>
          </p:cNvPr>
          <p:cNvSpPr txBox="1">
            <a:spLocks noChangeArrowheads="1"/>
          </p:cNvSpPr>
          <p:nvPr/>
        </p:nvSpPr>
        <p:spPr bwMode="auto">
          <a:xfrm>
            <a:off x="0" y="3533775"/>
            <a:ext cx="9144000" cy="492125"/>
          </a:xfrm>
          <a:prstGeom prst="rect">
            <a:avLst/>
          </a:prstGeom>
          <a:noFill/>
          <a:ln w="9525">
            <a:noFill/>
            <a:miter lim="800000"/>
            <a:headEnd/>
            <a:tailEnd/>
          </a:ln>
          <a:effectLst/>
        </p:spPr>
        <p:txBody>
          <a:bodyPr tIns="0" bIns="0" anchor="ctr">
            <a:spAutoFit/>
          </a:bodyPr>
          <a:lstStyle/>
          <a:p>
            <a:pPr eaLnBrk="0" hangingPunct="0">
              <a:defRPr/>
            </a:pPr>
            <a:endParaRPr lang="en-US" kern="0" dirty="0">
              <a:latin typeface="Arial" pitchFamily="34" charset="0"/>
              <a:cs typeface="+mn-cs"/>
            </a:endParaRPr>
          </a:p>
          <a:p>
            <a:pPr eaLnBrk="0" hangingPunct="0">
              <a:buFontTx/>
              <a:buChar char="•"/>
              <a:defRPr/>
            </a:pPr>
            <a:endParaRPr lang="en-US" kern="0" dirty="0">
              <a:latin typeface="Arial" pitchFamily="34" charset="0"/>
              <a:cs typeface="+mn-cs"/>
            </a:endParaRPr>
          </a:p>
        </p:txBody>
      </p:sp>
      <p:sp>
        <p:nvSpPr>
          <p:cNvPr id="26636" name="Rectangle 12"/>
          <p:cNvSpPr>
            <a:spLocks noChangeArrowheads="1"/>
          </p:cNvSpPr>
          <p:nvPr/>
        </p:nvSpPr>
        <p:spPr bwMode="auto">
          <a:xfrm>
            <a:off x="228600" y="4724400"/>
            <a:ext cx="876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b="1"/>
              <a:t>To return to the beginning of the Fluoride Varnish Training click </a:t>
            </a:r>
            <a:r>
              <a:rPr lang="en-US" b="1">
                <a:solidFill>
                  <a:srgbClr val="0000FF"/>
                </a:solidFill>
              </a:rPr>
              <a:t>HERE</a:t>
            </a:r>
          </a:p>
        </p:txBody>
      </p:sp>
      <p:sp>
        <p:nvSpPr>
          <p:cNvPr id="14" name="TextBox 13"/>
          <p:cNvSpPr txBox="1"/>
          <p:nvPr/>
        </p:nvSpPr>
        <p:spPr>
          <a:xfrm>
            <a:off x="152400" y="228600"/>
            <a:ext cx="8991600" cy="5048250"/>
          </a:xfrm>
          <a:prstGeom prst="rect">
            <a:avLst/>
          </a:prstGeom>
          <a:noFill/>
        </p:spPr>
        <p:txBody>
          <a:bodyPr>
            <a:spAutoFit/>
          </a:bodyPr>
          <a:lstStyle/>
          <a:p>
            <a:pPr>
              <a:buFont typeface="Arial" pitchFamily="34" charset="0"/>
              <a:buChar char="•"/>
              <a:defRPr/>
            </a:pPr>
            <a:endParaRPr lang="en-US" sz="1100" dirty="0">
              <a:latin typeface="Arial" pitchFamily="34" charset="0"/>
              <a:cs typeface="+mn-cs"/>
            </a:endParaRPr>
          </a:p>
          <a:p>
            <a:pPr marL="57150">
              <a:buFont typeface="Arial" pitchFamily="34" charset="0"/>
              <a:buChar char="•"/>
              <a:tabLst>
                <a:tab pos="228600" algn="l"/>
                <a:tab pos="400050" algn="l"/>
              </a:tabLst>
              <a:defRPr/>
            </a:pPr>
            <a:r>
              <a:rPr lang="en-US" sz="1100" dirty="0">
                <a:latin typeface="Arial" pitchFamily="34" charset="0"/>
                <a:ea typeface="Calibri" pitchFamily="34" charset="0"/>
                <a:cs typeface="Times New Roman" pitchFamily="18" charset="0"/>
              </a:rPr>
              <a:t>  Fluoride Varnish</a:t>
            </a:r>
          </a:p>
          <a:p>
            <a:pPr lvl="1" indent="-114300">
              <a:buFont typeface="Arial" pitchFamily="34" charset="0"/>
              <a:buChar char="•"/>
              <a:tabLst>
                <a:tab pos="228600" algn="l"/>
                <a:tab pos="400050" algn="l"/>
              </a:tabLst>
              <a:defRPr/>
            </a:pPr>
            <a:r>
              <a:rPr lang="en-US" sz="1100" dirty="0">
                <a:latin typeface="Arial" pitchFamily="34" charset="0"/>
                <a:ea typeface="Calibri" pitchFamily="34" charset="0"/>
                <a:cs typeface="Times New Roman" pitchFamily="18" charset="0"/>
              </a:rPr>
              <a:t>General Information</a:t>
            </a:r>
          </a:p>
          <a:p>
            <a:pPr lvl="2" indent="-114300">
              <a:buFont typeface="Arial" pitchFamily="34" charset="0"/>
              <a:buChar char="•"/>
              <a:tabLst>
                <a:tab pos="228600" algn="l"/>
                <a:tab pos="400050" algn="l"/>
              </a:tabLst>
              <a:defRPr/>
            </a:pPr>
            <a:r>
              <a:rPr lang="en-US" sz="1050" dirty="0">
                <a:solidFill>
                  <a:srgbClr val="0000FF"/>
                </a:solidFill>
                <a:cs typeface="+mn-cs"/>
                <a:hlinkClick r:id="rId3"/>
              </a:rPr>
              <a:t>www.astdd.org/docs/Sept2007FINALFlvarnishpaper.pdf</a:t>
            </a:r>
            <a:endParaRPr lang="en-US" sz="1050" dirty="0">
              <a:solidFill>
                <a:srgbClr val="0000FF"/>
              </a:solidFill>
              <a:cs typeface="+mn-cs"/>
            </a:endParaRPr>
          </a:p>
          <a:p>
            <a:pPr lvl="2" indent="-114300">
              <a:buFont typeface="Arial" pitchFamily="34" charset="0"/>
              <a:buChar char="•"/>
              <a:tabLst>
                <a:tab pos="228600" algn="l"/>
                <a:tab pos="400050" algn="l"/>
              </a:tabLst>
              <a:defRPr/>
            </a:pPr>
            <a:r>
              <a:rPr lang="en-US" sz="1050" dirty="0">
                <a:cs typeface="+mn-cs"/>
                <a:hlinkClick r:id="rId4"/>
              </a:rPr>
              <a:t>www2.aap.org/oralhealth/PracticeTools.html</a:t>
            </a:r>
            <a:endParaRPr lang="en-US" sz="1050" dirty="0">
              <a:cs typeface="+mn-cs"/>
            </a:endParaRPr>
          </a:p>
          <a:p>
            <a:pPr lvl="2" indent="-114300">
              <a:buFont typeface="Arial" pitchFamily="34" charset="0"/>
              <a:buChar char="•"/>
              <a:tabLst>
                <a:tab pos="228600" algn="l"/>
                <a:tab pos="400050" algn="l"/>
              </a:tabLst>
              <a:defRPr/>
            </a:pPr>
            <a:r>
              <a:rPr lang="en-US" sz="1050" dirty="0">
                <a:cs typeface="+mn-cs"/>
                <a:hlinkClick r:id="rId5"/>
              </a:rPr>
              <a:t>www.cdc.gov/fluoridation/safety/dental_fluorosis.htm #10</a:t>
            </a:r>
            <a:endParaRPr lang="en-US" sz="1050" dirty="0">
              <a:cs typeface="+mn-cs"/>
            </a:endParaRPr>
          </a:p>
          <a:p>
            <a:pPr lvl="2" indent="-114300">
              <a:buFont typeface="Arial" pitchFamily="34" charset="0"/>
              <a:buChar char="•"/>
              <a:tabLst>
                <a:tab pos="228600" algn="l"/>
                <a:tab pos="400050" algn="l"/>
              </a:tabLst>
              <a:defRPr/>
            </a:pPr>
            <a:r>
              <a:rPr lang="en-US" sz="1050" dirty="0">
                <a:cs typeface="+mn-cs"/>
                <a:hlinkClick r:id="rId6"/>
              </a:rPr>
              <a:t>www.cdph.ca.gov/certlic/drinkingwater/Documents/Fluoridation/PWS%20Statewide%20Fluoridation%20Table%202010.pdf</a:t>
            </a:r>
            <a:endParaRPr lang="en-US" sz="1050" dirty="0">
              <a:solidFill>
                <a:srgbClr val="0000FF"/>
              </a:solidFill>
              <a:cs typeface="+mn-cs"/>
            </a:endParaRPr>
          </a:p>
          <a:p>
            <a:pPr lvl="1" indent="-114300">
              <a:buFont typeface="Arial" pitchFamily="34" charset="0"/>
              <a:buChar char="•"/>
              <a:tabLst>
                <a:tab pos="228600" algn="l"/>
                <a:tab pos="400050" algn="l"/>
              </a:tabLst>
              <a:defRPr/>
            </a:pPr>
            <a:r>
              <a:rPr lang="en-US" sz="1100" dirty="0">
                <a:cs typeface="+mn-cs"/>
              </a:rPr>
              <a:t>National Effort</a:t>
            </a:r>
          </a:p>
          <a:p>
            <a:pPr lvl="2" indent="-114300">
              <a:buFont typeface="Arial" pitchFamily="34" charset="0"/>
              <a:buChar char="•"/>
              <a:tabLst>
                <a:tab pos="228600" algn="l"/>
                <a:tab pos="400050" algn="l"/>
              </a:tabLst>
              <a:defRPr/>
            </a:pPr>
            <a:r>
              <a:rPr lang="en-US" sz="1050" dirty="0">
                <a:cs typeface="+mn-cs"/>
                <a:hlinkClick r:id="rId7"/>
              </a:rPr>
              <a:t>http://www.pewstates.org/research/analysis/reimbursing-physicians-for-fluoride-varnish-85899377335</a:t>
            </a:r>
            <a:endParaRPr lang="en-US" sz="1050" dirty="0">
              <a:solidFill>
                <a:srgbClr val="0000FF"/>
              </a:solidFill>
              <a:cs typeface="+mn-cs"/>
            </a:endParaRPr>
          </a:p>
          <a:p>
            <a:pPr lvl="1" indent="-114300">
              <a:buFont typeface="Arial" pitchFamily="34" charset="0"/>
              <a:buChar char="•"/>
              <a:tabLst>
                <a:tab pos="228600" algn="l"/>
                <a:tab pos="400050" algn="l"/>
              </a:tabLst>
              <a:defRPr/>
            </a:pPr>
            <a:r>
              <a:rPr lang="en-US" sz="1100" dirty="0">
                <a:latin typeface="Arial" pitchFamily="34" charset="0"/>
                <a:ea typeface="Calibri" pitchFamily="34" charset="0"/>
                <a:cs typeface="Times New Roman" pitchFamily="18" charset="0"/>
              </a:rPr>
              <a:t>Effectiveness</a:t>
            </a:r>
          </a:p>
          <a:p>
            <a:pPr marL="914400" lvl="3" indent="-114300">
              <a:buFont typeface="Arial" pitchFamily="34" charset="0"/>
              <a:buChar char="•"/>
              <a:tabLst>
                <a:tab pos="228600" algn="l"/>
                <a:tab pos="400050" algn="l"/>
              </a:tabLst>
              <a:defRPr/>
            </a:pPr>
            <a:r>
              <a:rPr lang="en-US" sz="1050" dirty="0">
                <a:solidFill>
                  <a:srgbClr val="0000FF"/>
                </a:solidFill>
                <a:cs typeface="+mn-cs"/>
                <a:hlinkClick r:id="rId8"/>
              </a:rPr>
              <a:t>www.ncbi.nlm.nih.gov/pmc/articles/PMC2257982/?tool=pubmed</a:t>
            </a:r>
            <a:endParaRPr lang="en-US" sz="1050" dirty="0">
              <a:latin typeface="Arial" pitchFamily="34" charset="0"/>
              <a:ea typeface="Calibri" pitchFamily="34" charset="0"/>
              <a:cs typeface="Times New Roman" pitchFamily="18" charset="0"/>
            </a:endParaRPr>
          </a:p>
          <a:p>
            <a:pPr marL="457200" lvl="2" indent="-114300">
              <a:buFont typeface="Arial" pitchFamily="34" charset="0"/>
              <a:buChar char="•"/>
              <a:tabLst>
                <a:tab pos="228600" algn="l"/>
                <a:tab pos="400050" algn="l"/>
              </a:tabLst>
              <a:defRPr/>
            </a:pPr>
            <a:r>
              <a:rPr lang="en-US" sz="1100" dirty="0">
                <a:latin typeface="Arial" pitchFamily="34" charset="0"/>
                <a:ea typeface="Calibri" pitchFamily="34" charset="0"/>
                <a:cs typeface="Times New Roman" pitchFamily="18" charset="0"/>
              </a:rPr>
              <a:t>Risk Assessment Tool</a:t>
            </a:r>
          </a:p>
          <a:p>
            <a:pPr marL="914400" lvl="3" indent="-114300">
              <a:buFont typeface="Arial" pitchFamily="34" charset="0"/>
              <a:buChar char="•"/>
              <a:tabLst>
                <a:tab pos="228600" algn="l"/>
                <a:tab pos="400050" algn="l"/>
              </a:tabLst>
              <a:defRPr/>
            </a:pPr>
            <a:r>
              <a:rPr lang="en-US" sz="1050" dirty="0">
                <a:latin typeface="Arial" pitchFamily="34" charset="0"/>
                <a:ea typeface="Calibri" pitchFamily="34" charset="0"/>
                <a:cs typeface="Times New Roman" pitchFamily="18" charset="0"/>
                <a:hlinkClick r:id="rId9"/>
              </a:rPr>
              <a:t>http://www2.aap.org/commpeds/dochs/oralhealth/docs/RiskAssessmentTool.pdf</a:t>
            </a:r>
            <a:endParaRPr lang="en-US" sz="1050" dirty="0">
              <a:latin typeface="Arial" pitchFamily="34" charset="0"/>
              <a:ea typeface="Calibri" pitchFamily="34" charset="0"/>
              <a:cs typeface="Times New Roman" pitchFamily="18" charset="0"/>
            </a:endParaRPr>
          </a:p>
          <a:p>
            <a:pPr marL="457200" lvl="2" indent="-114300">
              <a:buFont typeface="Arial" pitchFamily="34" charset="0"/>
              <a:buChar char="•"/>
              <a:tabLst>
                <a:tab pos="228600" algn="l"/>
                <a:tab pos="400050" algn="l"/>
              </a:tabLst>
              <a:defRPr/>
            </a:pPr>
            <a:r>
              <a:rPr lang="en-US" sz="1100" dirty="0">
                <a:latin typeface="Arial" pitchFamily="34" charset="0"/>
                <a:ea typeface="Calibri" pitchFamily="34" charset="0"/>
                <a:cs typeface="Times New Roman" pitchFamily="18" charset="0"/>
              </a:rPr>
              <a:t>Who Can Apply</a:t>
            </a:r>
            <a:endParaRPr lang="en-US" sz="1100" dirty="0">
              <a:latin typeface="Arial" pitchFamily="34" charset="0"/>
              <a:ea typeface="Calibri" pitchFamily="34" charset="0"/>
              <a:cs typeface="Times New Roman" pitchFamily="18" charset="0"/>
              <a:hlinkClick r:id="rId10"/>
            </a:endParaRPr>
          </a:p>
          <a:p>
            <a:pPr marL="914400" lvl="3" indent="-114300">
              <a:buFont typeface="Arial" pitchFamily="34" charset="0"/>
              <a:buChar char="•"/>
              <a:tabLst>
                <a:tab pos="228600" algn="l"/>
                <a:tab pos="400050" algn="l"/>
              </a:tabLst>
              <a:defRPr/>
            </a:pPr>
            <a:r>
              <a:rPr lang="en-US" sz="1050" dirty="0">
                <a:latin typeface="Arial" pitchFamily="34" charset="0"/>
                <a:cs typeface="+mn-cs"/>
                <a:hlinkClick r:id="rId11"/>
              </a:rPr>
              <a:t>www.dhcs.ca.gov/services/chdp/Documents/Letters/chdppin0608.pdf</a:t>
            </a:r>
            <a:endParaRPr lang="en-US" sz="1050" dirty="0">
              <a:latin typeface="Arial" pitchFamily="34" charset="0"/>
              <a:cs typeface="+mn-cs"/>
            </a:endParaRPr>
          </a:p>
          <a:p>
            <a:pPr marL="914400" lvl="3" indent="-114300">
              <a:buFont typeface="Arial" pitchFamily="34" charset="0"/>
              <a:buChar char="•"/>
              <a:tabLst>
                <a:tab pos="228600" algn="l"/>
                <a:tab pos="400050" algn="l"/>
              </a:tabLst>
              <a:defRPr/>
            </a:pPr>
            <a:r>
              <a:rPr lang="en-US" sz="1050" u="sng" dirty="0">
                <a:latin typeface="Arial" pitchFamily="34" charset="0"/>
                <a:cs typeface="+mn-cs"/>
                <a:hlinkClick r:id="rId12"/>
              </a:rPr>
              <a:t>files.medi-cal.ca.gov/</a:t>
            </a:r>
            <a:r>
              <a:rPr lang="en-US" sz="1050" u="sng" dirty="0" err="1">
                <a:latin typeface="Arial" pitchFamily="34" charset="0"/>
                <a:cs typeface="+mn-cs"/>
                <a:hlinkClick r:id="rId12"/>
              </a:rPr>
              <a:t>pubsdoco</a:t>
            </a:r>
            <a:r>
              <a:rPr lang="en-US" sz="1050" u="sng" dirty="0">
                <a:latin typeface="Arial" pitchFamily="34" charset="0"/>
                <a:cs typeface="+mn-cs"/>
                <a:hlinkClick r:id="rId12"/>
              </a:rPr>
              <a:t>/publications/masters-</a:t>
            </a:r>
            <a:r>
              <a:rPr lang="en-US" sz="1050" u="sng" dirty="0" err="1">
                <a:latin typeface="Arial" pitchFamily="34" charset="0"/>
                <a:cs typeface="+mn-cs"/>
                <a:hlinkClick r:id="rId12"/>
              </a:rPr>
              <a:t>mtp</a:t>
            </a:r>
            <a:r>
              <a:rPr lang="en-US" sz="1050" u="sng" dirty="0">
                <a:latin typeface="Arial" pitchFamily="34" charset="0"/>
                <a:cs typeface="+mn-cs"/>
                <a:hlinkClick r:id="rId12"/>
              </a:rPr>
              <a:t>/part2/dental_m00o03o09.doc</a:t>
            </a:r>
            <a:endParaRPr lang="en-US" sz="1050" dirty="0">
              <a:solidFill>
                <a:srgbClr val="0000FF"/>
              </a:solidFill>
              <a:latin typeface="Arial" pitchFamily="34" charset="0"/>
              <a:ea typeface="Calibri" pitchFamily="34" charset="0"/>
              <a:cs typeface="Calibri" pitchFamily="34" charset="0"/>
              <a:hlinkClick r:id="rId13"/>
            </a:endParaRPr>
          </a:p>
          <a:p>
            <a:pPr marL="914400" lvl="3" indent="-11430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3"/>
              </a:rPr>
              <a:t>cda.org/popup/cda-sponsored_legislation_clarifies_who_can_place_topical_fluoride_including_fluoride_varnish</a:t>
            </a:r>
            <a:r>
              <a:rPr lang="en-US" sz="1050" dirty="0">
                <a:solidFill>
                  <a:srgbClr val="0000FF"/>
                </a:solidFill>
                <a:latin typeface="Arial" pitchFamily="34" charset="0"/>
                <a:ea typeface="Calibri" pitchFamily="34" charset="0"/>
                <a:cs typeface="Calibri" pitchFamily="34" charset="0"/>
                <a:hlinkClick r:id="rId14"/>
              </a:rPr>
              <a:t> </a:t>
            </a:r>
          </a:p>
          <a:p>
            <a:pPr lvl="1" indent="-114300">
              <a:buFont typeface="Arial" pitchFamily="34" charset="0"/>
              <a:buChar char="•"/>
              <a:tabLst>
                <a:tab pos="228600" algn="l"/>
                <a:tab pos="400050" algn="l"/>
              </a:tabLst>
              <a:defRPr/>
            </a:pPr>
            <a:r>
              <a:rPr lang="en-US" sz="1100" dirty="0">
                <a:latin typeface="Arial" pitchFamily="34" charset="0"/>
                <a:cs typeface="+mn-cs"/>
              </a:rPr>
              <a:t>Parent Brochure</a:t>
            </a:r>
          </a:p>
          <a:p>
            <a:pPr marL="914400" lvl="3" indent="-11430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5"/>
              </a:rPr>
              <a:t>www.cdph.ca.gov/programs/MCAHOralHealth/Documents/MO-OHP-FluorideVarnish–English.pdf</a:t>
            </a:r>
            <a:endParaRPr lang="en-US" sz="1050" dirty="0">
              <a:solidFill>
                <a:srgbClr val="0000FF"/>
              </a:solidFill>
              <a:latin typeface="Arial" pitchFamily="34" charset="0"/>
              <a:ea typeface="Calibri" pitchFamily="34" charset="0"/>
              <a:cs typeface="Calibri" pitchFamily="34" charset="0"/>
            </a:endParaRPr>
          </a:p>
          <a:p>
            <a:pPr marL="457200" lvl="2" indent="-114300">
              <a:buFont typeface="Arial" pitchFamily="34" charset="0"/>
              <a:buChar char="•"/>
              <a:tabLst>
                <a:tab pos="228600" algn="l"/>
                <a:tab pos="400050" algn="l"/>
              </a:tabLst>
              <a:defRPr/>
            </a:pPr>
            <a:r>
              <a:rPr lang="en-US" sz="1100" dirty="0">
                <a:latin typeface="Arial" pitchFamily="34" charset="0"/>
                <a:cs typeface="+mn-cs"/>
              </a:rPr>
              <a:t>Training Modules</a:t>
            </a:r>
          </a:p>
          <a:p>
            <a:pPr marL="914400" lvl="3" indent="-114300" eaLnBrk="0" hangingPunct="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6"/>
              </a:rPr>
              <a:t>www.youtube.com/watch?v=cV5OmL7C8K4&amp;feature=player_embedded</a:t>
            </a:r>
            <a:r>
              <a:rPr lang="en-US" sz="1050" dirty="0">
                <a:solidFill>
                  <a:srgbClr val="0000FF"/>
                </a:solidFill>
                <a:latin typeface="Arial" pitchFamily="34" charset="0"/>
                <a:ea typeface="Calibri" pitchFamily="34" charset="0"/>
                <a:cs typeface="Calibri" pitchFamily="34" charset="0"/>
                <a:hlinkClick r:id="rId17"/>
              </a:rPr>
              <a:t> </a:t>
            </a:r>
          </a:p>
          <a:p>
            <a:pPr marL="914400" lvl="3" indent="-114300" eaLnBrk="0" hangingPunct="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8"/>
              </a:rPr>
              <a:t>www.youtube.com/watch?v=zNOlGS1ggSg&amp;feature=player_embedded</a:t>
            </a:r>
            <a:r>
              <a:rPr lang="en-US" sz="1050" dirty="0">
                <a:solidFill>
                  <a:srgbClr val="0000FF"/>
                </a:solidFill>
                <a:latin typeface="Arial" pitchFamily="34" charset="0"/>
                <a:ea typeface="Calibri" pitchFamily="34" charset="0"/>
                <a:cs typeface="Calibri" pitchFamily="34" charset="0"/>
                <a:hlinkClick r:id="rId17"/>
              </a:rPr>
              <a:t> </a:t>
            </a:r>
          </a:p>
          <a:p>
            <a:pPr marL="914400" lvl="3" indent="-114300" eaLnBrk="0" hangingPunct="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9"/>
              </a:rPr>
              <a:t>www.ohmdkids.org/flvarnish/</a:t>
            </a:r>
            <a:r>
              <a:rPr lang="en-US" sz="1050" dirty="0">
                <a:solidFill>
                  <a:srgbClr val="0000FF"/>
                </a:solidFill>
                <a:latin typeface="Arial" pitchFamily="34" charset="0"/>
                <a:ea typeface="Calibri" pitchFamily="34" charset="0"/>
                <a:cs typeface="Calibri" pitchFamily="34" charset="0"/>
                <a:hlinkClick r:id="rId17"/>
              </a:rPr>
              <a:t> </a:t>
            </a:r>
          </a:p>
          <a:p>
            <a:pPr lvl="1" indent="-114300">
              <a:buFont typeface="Arial" pitchFamily="34" charset="0"/>
              <a:buChar char="•"/>
              <a:tabLst>
                <a:tab pos="228600" algn="l"/>
                <a:tab pos="400050" algn="l"/>
              </a:tabLst>
              <a:defRPr/>
            </a:pPr>
            <a:r>
              <a:rPr lang="en-US" sz="1100" dirty="0">
                <a:latin typeface="Arial" pitchFamily="34" charset="0"/>
                <a:cs typeface="+mn-cs"/>
              </a:rPr>
              <a:t>Billing Code</a:t>
            </a:r>
          </a:p>
          <a:p>
            <a:pPr marL="800100" lvl="2" indent="114300">
              <a:buFont typeface="Arial" pitchFamily="34" charset="0"/>
              <a:buChar char="•"/>
              <a:tabLst>
                <a:tab pos="228600" algn="l"/>
                <a:tab pos="400050" algn="l"/>
              </a:tabLst>
              <a:defRPr/>
            </a:pPr>
            <a:r>
              <a:rPr lang="en-US" sz="1050" dirty="0">
                <a:solidFill>
                  <a:srgbClr val="0000FF"/>
                </a:solidFill>
                <a:latin typeface="Arial" pitchFamily="34" charset="0"/>
                <a:ea typeface="Calibri" pitchFamily="34" charset="0"/>
                <a:cs typeface="Calibri" pitchFamily="34" charset="0"/>
                <a:hlinkClick r:id="rId12"/>
              </a:rPr>
              <a:t>files.medi-cal.ca.gov/</a:t>
            </a:r>
            <a:r>
              <a:rPr lang="en-US" sz="1050" dirty="0" err="1">
                <a:solidFill>
                  <a:srgbClr val="0000FF"/>
                </a:solidFill>
                <a:latin typeface="Arial" pitchFamily="34" charset="0"/>
                <a:ea typeface="Calibri" pitchFamily="34" charset="0"/>
                <a:cs typeface="Calibri" pitchFamily="34" charset="0"/>
                <a:hlinkClick r:id="rId12"/>
              </a:rPr>
              <a:t>pubsdoco</a:t>
            </a:r>
            <a:r>
              <a:rPr lang="en-US" sz="1050" dirty="0">
                <a:solidFill>
                  <a:srgbClr val="0000FF"/>
                </a:solidFill>
                <a:latin typeface="Arial" pitchFamily="34" charset="0"/>
                <a:ea typeface="Calibri" pitchFamily="34" charset="0"/>
                <a:cs typeface="Calibri" pitchFamily="34" charset="0"/>
                <a:hlinkClick r:id="rId12"/>
              </a:rPr>
              <a:t>/publications/masters-</a:t>
            </a:r>
            <a:r>
              <a:rPr lang="en-US" sz="1050" dirty="0" err="1">
                <a:solidFill>
                  <a:srgbClr val="0000FF"/>
                </a:solidFill>
                <a:latin typeface="Arial" pitchFamily="34" charset="0"/>
                <a:ea typeface="Calibri" pitchFamily="34" charset="0"/>
                <a:cs typeface="Calibri" pitchFamily="34" charset="0"/>
                <a:hlinkClick r:id="rId12"/>
              </a:rPr>
              <a:t>mtp</a:t>
            </a:r>
            <a:r>
              <a:rPr lang="en-US" sz="1050" dirty="0">
                <a:solidFill>
                  <a:srgbClr val="0000FF"/>
                </a:solidFill>
                <a:latin typeface="Arial" pitchFamily="34" charset="0"/>
                <a:ea typeface="Calibri" pitchFamily="34" charset="0"/>
                <a:cs typeface="Calibri" pitchFamily="34" charset="0"/>
                <a:hlinkClick r:id="rId12"/>
              </a:rPr>
              <a:t>/part2/dental_m00o03o09.doc</a:t>
            </a:r>
            <a:endParaRPr lang="en-US" sz="1050" dirty="0">
              <a:solidFill>
                <a:srgbClr val="0000FF"/>
              </a:solidFill>
              <a:latin typeface="Arial" pitchFamily="34" charset="0"/>
              <a:ea typeface="Calibri" pitchFamily="34" charset="0"/>
              <a:cs typeface="Calibri" pitchFamily="34" charset="0"/>
            </a:endParaRPr>
          </a:p>
          <a:p>
            <a:pPr marL="342900" lvl="1" indent="114300">
              <a:buFont typeface="Arial" pitchFamily="34" charset="0"/>
              <a:buChar char="•"/>
              <a:tabLst>
                <a:tab pos="228600" algn="l"/>
                <a:tab pos="400050" algn="l"/>
              </a:tabLst>
              <a:defRPr/>
            </a:pPr>
            <a:r>
              <a:rPr lang="en-US" sz="1100" dirty="0">
                <a:latin typeface="Arial" pitchFamily="34" charset="0"/>
                <a:cs typeface="+mn-cs"/>
              </a:rPr>
              <a:t>MD-DDS Referral Form</a:t>
            </a:r>
          </a:p>
          <a:p>
            <a:pPr marL="800100" lvl="2" indent="114300">
              <a:buFont typeface="Arial" pitchFamily="34" charset="0"/>
              <a:buChar char="•"/>
              <a:tabLst>
                <a:tab pos="228600" algn="l"/>
                <a:tab pos="400050" algn="l"/>
              </a:tabLst>
              <a:defRPr/>
            </a:pPr>
            <a:r>
              <a:rPr lang="en-US" sz="1050" u="sng" dirty="0">
                <a:cs typeface="+mn-cs"/>
                <a:hlinkClick r:id="rId20"/>
              </a:rPr>
              <a:t>http://www.dhcs.ca.gov/services/chdp/Documents/CHDPDental/DTMPReferral.pdf</a:t>
            </a:r>
            <a:endParaRPr lang="en-US" sz="1050" u="sng" dirty="0">
              <a:cs typeface="+mn-cs"/>
            </a:endParaRPr>
          </a:p>
          <a:p>
            <a:pPr marL="800100" lvl="2" indent="114300">
              <a:buFont typeface="Arial" pitchFamily="34" charset="0"/>
              <a:buChar char="•"/>
              <a:tabLst>
                <a:tab pos="228600" algn="l"/>
                <a:tab pos="400050" algn="l"/>
              </a:tabLst>
              <a:defRPr/>
            </a:pPr>
            <a:endParaRPr lang="en-US" sz="1100" dirty="0">
              <a:solidFill>
                <a:srgbClr val="0000FF"/>
              </a:solidFill>
              <a:latin typeface="Arial" pitchFamily="34" charset="0"/>
              <a:cs typeface="Calibri" pitchFamily="34" charset="0"/>
            </a:endParaRPr>
          </a:p>
          <a:p>
            <a:pPr marL="800100" lvl="2" indent="114300">
              <a:buFont typeface="Arial" pitchFamily="34" charset="0"/>
              <a:buChar char="•"/>
              <a:tabLst>
                <a:tab pos="228600" algn="l"/>
                <a:tab pos="400050" algn="l"/>
              </a:tabLst>
              <a:defRPr/>
            </a:pPr>
            <a:endParaRPr lang="en-US" sz="1100" dirty="0">
              <a:cs typeface="+mn-cs"/>
            </a:endParaRPr>
          </a:p>
          <a:p>
            <a:pPr marL="800100" lvl="2" indent="114300">
              <a:buFont typeface="Arial" pitchFamily="34" charset="0"/>
              <a:buChar char="•"/>
              <a:tabLst>
                <a:tab pos="228600" algn="l"/>
                <a:tab pos="400050" algn="l"/>
              </a:tabLst>
              <a:defRPr/>
            </a:pPr>
            <a:endParaRPr lang="en-US" sz="1100" dirty="0">
              <a:latin typeface="Arial" pitchFamily="34" charset="0"/>
              <a:cs typeface="+mn-cs"/>
            </a:endParaRPr>
          </a:p>
        </p:txBody>
      </p:sp>
      <p:sp>
        <p:nvSpPr>
          <p:cNvPr id="26633" name="TextBox 11"/>
          <p:cNvSpPr txBox="1">
            <a:spLocks noChangeArrowheads="1"/>
          </p:cNvSpPr>
          <p:nvPr/>
        </p:nvSpPr>
        <p:spPr bwMode="auto">
          <a:xfrm>
            <a:off x="0" y="4953000"/>
            <a:ext cx="9144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sz="3000">
                <a:solidFill>
                  <a:srgbClr val="AD84C6"/>
                </a:solidFill>
              </a:rPr>
              <a:t>************************************************************</a:t>
            </a:r>
          </a:p>
        </p:txBody>
      </p:sp>
      <p:sp>
        <p:nvSpPr>
          <p:cNvPr id="26637" name="TextBox 14"/>
          <p:cNvSpPr txBox="1">
            <a:spLocks noChangeArrowheads="1"/>
          </p:cNvSpPr>
          <p:nvPr/>
        </p:nvSpPr>
        <p:spPr bwMode="auto">
          <a:xfrm>
            <a:off x="0" y="518160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US" sz="1400"/>
              <a:t>For CHDP Dental and other trainings: </a:t>
            </a:r>
          </a:p>
          <a:p>
            <a:pPr marL="0" lvl="1" algn="ctr" eaLnBrk="1" hangingPunct="1"/>
            <a:r>
              <a:rPr lang="en-US" sz="1300" u="sng">
                <a:hlinkClick r:id="rId21"/>
              </a:rPr>
              <a:t>www.dhcs.ca.gov/services/chdp/Pages/Training.aspx</a:t>
            </a:r>
            <a:endParaRPr lang="en-US" sz="1300" u="sng"/>
          </a:p>
          <a:p>
            <a:pPr marL="0" lvl="1" algn="ctr" eaLnBrk="1" hangingPunct="1"/>
            <a:r>
              <a:rPr lang="en-US" sz="1400"/>
              <a:t>For local CHDP contact information: </a:t>
            </a:r>
          </a:p>
          <a:p>
            <a:pPr marL="0" lvl="1" algn="ctr" eaLnBrk="1" hangingPunct="1"/>
            <a:r>
              <a:rPr lang="en-US" sz="1300">
                <a:solidFill>
                  <a:srgbClr val="0000FF"/>
                </a:solidFill>
                <a:hlinkClick r:id="rId22"/>
              </a:rPr>
              <a:t>www.dhcs.ca.gov/services/chdp/Pages/CountyOffices.aspx</a:t>
            </a:r>
            <a:endParaRPr lang="en-US" sz="1300">
              <a:solidFill>
                <a:srgbClr val="0000FF"/>
              </a:solidFill>
            </a:endParaRPr>
          </a:p>
          <a:p>
            <a:pPr algn="ctr" eaLnBrk="1" hangingPunct="1"/>
            <a:r>
              <a:rPr lang="en-US"/>
              <a:t> </a:t>
            </a:r>
          </a:p>
        </p:txBody>
      </p:sp>
      <p:sp>
        <p:nvSpPr>
          <p:cNvPr id="26632" name="TextBox 10"/>
          <p:cNvSpPr txBox="1">
            <a:spLocks noChangeArrowheads="1"/>
          </p:cNvSpPr>
          <p:nvPr/>
        </p:nvSpPr>
        <p:spPr bwMode="auto">
          <a:xfrm>
            <a:off x="0" y="6096000"/>
            <a:ext cx="914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1600">
                <a:solidFill>
                  <a:schemeClr val="tx1"/>
                </a:solidFill>
                <a:latin typeface="Arial" charset="0"/>
                <a:cs typeface="Arial" charset="0"/>
              </a:defRPr>
            </a:lvl1pPr>
            <a:lvl2pPr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marL="0" lvl="1" algn="ctr" eaLnBrk="1" hangingPunct="1"/>
            <a:endParaRPr lang="en-US" sz="1400" dirty="0"/>
          </a:p>
          <a:p>
            <a:pPr marL="0" lvl="1" algn="ctr" eaLnBrk="1" hangingPunct="1"/>
            <a:endParaRPr lang="en-US" sz="800" dirty="0"/>
          </a:p>
          <a:p>
            <a:pPr marL="0" lvl="1" algn="ctr" eaLnBrk="1" hangingPunct="1"/>
            <a:r>
              <a:rPr lang="en-US" sz="1400" dirty="0"/>
              <a:t>Photos and graphics in this training were used by permission or from public domain.</a:t>
            </a:r>
            <a:endParaRPr lang="en-US" dirty="0"/>
          </a:p>
        </p:txBody>
      </p:sp>
      <p:sp>
        <p:nvSpPr>
          <p:cNvPr id="2" name="Slide Number Placeholder 1"/>
          <p:cNvSpPr>
            <a:spLocks noGrp="1"/>
          </p:cNvSpPr>
          <p:nvPr>
            <p:ph type="sldNum" sz="quarter" idx="10"/>
          </p:nvPr>
        </p:nvSpPr>
        <p:spPr/>
        <p:txBody>
          <a:bodyPr/>
          <a:lstStyle/>
          <a:p>
            <a:pPr>
              <a:defRPr/>
            </a:pPr>
            <a:fld id="{8D074653-5623-4638-A1BC-48B337F8BBED}" type="slidenum">
              <a:rPr lang="en-US"/>
              <a:pPr>
                <a:defRPr/>
              </a:pPr>
              <a:t>1</a:t>
            </a:fld>
            <a:endParaRPr lang="en-US" dirty="0"/>
          </a:p>
        </p:txBody>
      </p:sp>
    </p:spTree>
    <p:extLst>
      <p:ext uri="{BB962C8B-B14F-4D97-AF65-F5344CB8AC3E}">
        <p14:creationId xmlns:p14="http://schemas.microsoft.com/office/powerpoint/2010/main" val="1863521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74F1BED181E5E348AA6AA64CED43F363" ma:contentTypeVersion="36" ma:contentTypeDescription="This is the Custom Document Type for use by DHCS" ma:contentTypeScope="" ma:versionID="b331ba1a216512c0bf9deeceac54dcd9">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22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Integrated Systems of Care</TermName>
          <TermId xmlns="http://schemas.microsoft.com/office/infopath/2007/PartnerControls">6fd1b75e-be80-4bfc-8514-f354fda71f41</TermId>
        </TermInfo>
      </Terms>
    </o68eaf9243684232b2418c37bbb152dc>
    <Abstract xmlns="69bc34b3-1921-46c7-8c7a-d18363374b4b">References</Abstract>
    <PublishingContactName xmlns="http://schemas.microsoft.com/sharepoint/v3">CHDP</PublishingContactName>
    <TAGAge xmlns="69bc34b3-1921-46c7-8c7a-d18363374b4b" xsi:nil="true"/>
    <_dlc_DocId xmlns="69bc34b3-1921-46c7-8c7a-d18363374b4b">DHCSDOC-349469480-507</_dlc_DocId>
    <_dlc_DocIdUrl xmlns="69bc34b3-1921-46c7-8c7a-d18363374b4b">
      <Url>http://dhcsgovstaging:88/services/chdp/_layouts/15/DocIdRedir.aspx?ID=DHCSDOC-349469480-507</Url>
      <Description>DHCSDOC-349469480-507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4B9C48E-C11E-4822-9077-6F76160B30A9}"/>
</file>

<file path=customXml/itemProps2.xml><?xml version="1.0" encoding="utf-8"?>
<ds:datastoreItem xmlns:ds="http://schemas.openxmlformats.org/officeDocument/2006/customXml" ds:itemID="{8569B483-5D51-418E-8C2E-E41AAA831B6F}">
  <ds:schemaRefs>
    <ds:schemaRef ds:uri="http://schemas.microsoft.com/office/2006/metadata/propertie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CEDDFB1C-587C-446B-8D8D-9BCDFB0B4B5A}">
  <ds:schemaRefs>
    <ds:schemaRef ds:uri="http://schemas.microsoft.com/sharepoint/v3/contenttype/forms"/>
  </ds:schemaRefs>
</ds:datastoreItem>
</file>

<file path=customXml/itemProps4.xml><?xml version="1.0" encoding="utf-8"?>
<ds:datastoreItem xmlns:ds="http://schemas.openxmlformats.org/officeDocument/2006/customXml" ds:itemID="{17F7A984-9D76-4A33-A865-F4E39774166E}">
  <ds:schemaRefs>
    <ds:schemaRef ds:uri="http://schemas.microsoft.com/sharepoint/events"/>
  </ds:schemaRefs>
</ds:datastoreItem>
</file>

<file path=customXml/itemProps5.xml><?xml version="1.0" encoding="utf-8"?>
<ds:datastoreItem xmlns:ds="http://schemas.openxmlformats.org/officeDocument/2006/customXml" ds:itemID="{01E63DB7-B550-4A9A-A4A3-D98E85B2AB2E}"/>
</file>

<file path=docProps/app.xml><?xml version="1.0" encoding="utf-8"?>
<Properties xmlns="http://schemas.openxmlformats.org/officeDocument/2006/extended-properties" xmlns:vt="http://schemas.openxmlformats.org/officeDocument/2006/docPropsVTypes">
  <TotalTime>7</TotalTime>
  <Words>498</Words>
  <Application>Microsoft Office PowerPoint</Application>
  <PresentationFormat>On-screen Show (4:3)</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References</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References</dc:title>
  <dc:creator>Westcott, Justin (DHCS-CMS)</dc:creator>
  <cp:keywords>CHDP,SCD</cp:keywords>
  <cp:lastModifiedBy>Jamie Bracht</cp:lastModifiedBy>
  <cp:revision>4</cp:revision>
  <dcterms:created xsi:type="dcterms:W3CDTF">2013-09-17T18:20:22Z</dcterms:created>
  <dcterms:modified xsi:type="dcterms:W3CDTF">2020-12-02T03:09:05Z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0x010100EEE380F46F125946A8B4C4C90D9FFCDC0074F1BED181E5E348AA6AA64CED43F363</vt:lpwstr>
  </property>
  <property fmtid="{D5CDD505-2E9C-101B-9397-08002B2CF9AE}" pid="3" name="_dlc_DocIdItemGuid">
    <vt:lpwstr>135ca1d1-3783-495d-a51b-e9c018dd5d69</vt:lpwstr>
  </property>
  <property fmtid="{D5CDD505-2E9C-101B-9397-08002B2CF9AE}" pid="4" name="Remediated">
    <vt:bool>false</vt:bool>
  </property>
  <property fmtid="{D5CDD505-2E9C-101B-9397-08002B2CF9AE}" pid="5" name="Organization">
    <vt:lpwstr>7</vt:lpwstr>
  </property>
  <property fmtid="{D5CDD505-2E9C-101B-9397-08002B2CF9AE}" pid="6" name="Division">
    <vt:lpwstr>22;#Integrated Systems of Care|6fd1b75e-be80-4bfc-8514-f354fda71f41</vt:lpwstr>
  </property>
</Properties>
</file>