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30.xml" ContentType="application/vnd.openxmlformats-officedocument.presentationml.slideLayout+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notesSlides/notesSlide4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4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36.xml" ContentType="application/vnd.openxmlformats-officedocument.presentationml.notesSl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48.xml" ContentType="application/vnd.openxmlformats-officedocument.presentationml.notesSl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37.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0.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4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42.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39.xml" ContentType="application/vnd.openxmlformats-officedocument.presentationml.notesSlide+xml"/>
  <Override PartName="/ppt/notesSlides/notesSlide43.xml" ContentType="application/vnd.openxmlformats-officedocument.presentationml.notesSlide+xml"/>
  <Override PartName="/ppt/notesSlides/notesSlide26.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3.xml" ContentType="application/vnd.openxmlformats-officedocument.customXmlProperties+xml"/>
  <Override PartName="/customXml/itemProps4.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5"/>
    <p:sldMasterId id="2147483654" r:id="rId6"/>
    <p:sldMasterId id="2147483652" r:id="rId7"/>
    <p:sldMasterId id="2147483655" r:id="rId8"/>
    <p:sldMasterId id="2147483702" r:id="rId9"/>
  </p:sldMasterIdLst>
  <p:notesMasterIdLst>
    <p:notesMasterId r:id="rId73"/>
  </p:notesMasterIdLst>
  <p:handoutMasterIdLst>
    <p:handoutMasterId r:id="rId74"/>
  </p:handoutMasterIdLst>
  <p:sldIdLst>
    <p:sldId id="256" r:id="rId10"/>
    <p:sldId id="257" r:id="rId11"/>
    <p:sldId id="258" r:id="rId12"/>
    <p:sldId id="259" r:id="rId13"/>
    <p:sldId id="260" r:id="rId14"/>
    <p:sldId id="261" r:id="rId15"/>
    <p:sldId id="286" r:id="rId16"/>
    <p:sldId id="262" r:id="rId17"/>
    <p:sldId id="264" r:id="rId18"/>
    <p:sldId id="300" r:id="rId19"/>
    <p:sldId id="265" r:id="rId20"/>
    <p:sldId id="266" r:id="rId21"/>
    <p:sldId id="339" r:id="rId22"/>
    <p:sldId id="337" r:id="rId23"/>
    <p:sldId id="384" r:id="rId24"/>
    <p:sldId id="296" r:id="rId25"/>
    <p:sldId id="327" r:id="rId26"/>
    <p:sldId id="297" r:id="rId27"/>
    <p:sldId id="324" r:id="rId28"/>
    <p:sldId id="325" r:id="rId29"/>
    <p:sldId id="326" r:id="rId30"/>
    <p:sldId id="301" r:id="rId31"/>
    <p:sldId id="302" r:id="rId32"/>
    <p:sldId id="353" r:id="rId33"/>
    <p:sldId id="304" r:id="rId34"/>
    <p:sldId id="388" r:id="rId35"/>
    <p:sldId id="306" r:id="rId36"/>
    <p:sldId id="383" r:id="rId37"/>
    <p:sldId id="390" r:id="rId38"/>
    <p:sldId id="308" r:id="rId39"/>
    <p:sldId id="310" r:id="rId40"/>
    <p:sldId id="311" r:id="rId41"/>
    <p:sldId id="312" r:id="rId42"/>
    <p:sldId id="389" r:id="rId43"/>
    <p:sldId id="317" r:id="rId44"/>
    <p:sldId id="340" r:id="rId45"/>
    <p:sldId id="318" r:id="rId46"/>
    <p:sldId id="349" r:id="rId47"/>
    <p:sldId id="350" r:id="rId48"/>
    <p:sldId id="351" r:id="rId49"/>
    <p:sldId id="330" r:id="rId50"/>
    <p:sldId id="333" r:id="rId51"/>
    <p:sldId id="342" r:id="rId52"/>
    <p:sldId id="320" r:id="rId53"/>
    <p:sldId id="341" r:id="rId54"/>
    <p:sldId id="335" r:id="rId55"/>
    <p:sldId id="334" r:id="rId56"/>
    <p:sldId id="321" r:id="rId57"/>
    <p:sldId id="373" r:id="rId58"/>
    <p:sldId id="365" r:id="rId59"/>
    <p:sldId id="366" r:id="rId60"/>
    <p:sldId id="367" r:id="rId61"/>
    <p:sldId id="368" r:id="rId62"/>
    <p:sldId id="369" r:id="rId63"/>
    <p:sldId id="370" r:id="rId64"/>
    <p:sldId id="371" r:id="rId65"/>
    <p:sldId id="372" r:id="rId66"/>
    <p:sldId id="374" r:id="rId67"/>
    <p:sldId id="386" r:id="rId68"/>
    <p:sldId id="376" r:id="rId69"/>
    <p:sldId id="377" r:id="rId70"/>
    <p:sldId id="391" r:id="rId71"/>
    <p:sldId id="379" r:id="rId72"/>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652D77"/>
    <a:srgbClr val="543A6A"/>
    <a:srgbClr val="AD84C6"/>
    <a:srgbClr val="E3DDEB"/>
    <a:srgbClr val="DFBFF7"/>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86" autoAdjust="0"/>
    <p:restoredTop sz="86478" autoAdjust="0"/>
  </p:normalViewPr>
  <p:slideViewPr>
    <p:cSldViewPr>
      <p:cViewPr varScale="1">
        <p:scale>
          <a:sx n="55" d="100"/>
          <a:sy n="55" d="100"/>
        </p:scale>
        <p:origin x="4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724"/>
    </p:cViewPr>
  </p:sorterViewPr>
  <p:notesViewPr>
    <p:cSldViewPr>
      <p:cViewPr>
        <p:scale>
          <a:sx n="100" d="100"/>
          <a:sy n="100" d="100"/>
        </p:scale>
        <p:origin x="-636" y="13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customXml" Target="../customXml/item5.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slide" Target="slides/slide62.xml"/><Relationship Id="rId29"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defTabSz="957144">
              <a:lnSpc>
                <a:spcPct val="100000"/>
              </a:lnSpc>
              <a:spcBef>
                <a:spcPct val="0"/>
              </a:spcBef>
              <a:defRPr sz="1300">
                <a:latin typeface="Arial" charset="0"/>
              </a:defRPr>
            </a:lvl1pPr>
          </a:lstStyle>
          <a:p>
            <a:pPr>
              <a:defRPr/>
            </a:pPr>
            <a:endParaRPr lang="en-US" dirty="0"/>
          </a:p>
        </p:txBody>
      </p:sp>
      <p:sp>
        <p:nvSpPr>
          <p:cNvPr id="106499"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algn="r" defTabSz="957144">
              <a:lnSpc>
                <a:spcPct val="100000"/>
              </a:lnSpc>
              <a:spcBef>
                <a:spcPct val="0"/>
              </a:spcBef>
              <a:defRPr sz="1300">
                <a:latin typeface="Arial" charset="0"/>
              </a:defRPr>
            </a:lvl1pPr>
          </a:lstStyle>
          <a:p>
            <a:pPr>
              <a:defRPr/>
            </a:pPr>
            <a:endParaRPr lang="en-US" dirty="0"/>
          </a:p>
        </p:txBody>
      </p:sp>
      <p:sp>
        <p:nvSpPr>
          <p:cNvPr id="106500"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defTabSz="957144">
              <a:lnSpc>
                <a:spcPct val="100000"/>
              </a:lnSpc>
              <a:spcBef>
                <a:spcPct val="0"/>
              </a:spcBef>
              <a:defRPr sz="1300">
                <a:latin typeface="Arial" charset="0"/>
              </a:defRPr>
            </a:lvl1pPr>
          </a:lstStyle>
          <a:p>
            <a:pPr>
              <a:defRPr/>
            </a:pPr>
            <a:r>
              <a:rPr lang="en-US" dirty="0"/>
              <a:t>1</a:t>
            </a:r>
          </a:p>
        </p:txBody>
      </p:sp>
      <p:sp>
        <p:nvSpPr>
          <p:cNvPr id="106501"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algn="r" defTabSz="957144">
              <a:lnSpc>
                <a:spcPct val="100000"/>
              </a:lnSpc>
              <a:spcBef>
                <a:spcPct val="0"/>
              </a:spcBef>
              <a:defRPr sz="1300">
                <a:latin typeface="Arial" charset="0"/>
              </a:defRPr>
            </a:lvl1pPr>
          </a:lstStyle>
          <a:p>
            <a:pPr>
              <a:defRPr/>
            </a:pPr>
            <a:fld id="{A0D95C29-2895-4124-924F-DA71C35FE16A}" type="slidenum">
              <a:rPr lang="en-US"/>
              <a:pPr>
                <a:defRPr/>
              </a:pPr>
              <a:t>‹#›</a:t>
            </a:fld>
            <a:endParaRPr lang="en-US" dirty="0"/>
          </a:p>
        </p:txBody>
      </p:sp>
    </p:spTree>
    <p:extLst>
      <p:ext uri="{BB962C8B-B14F-4D97-AF65-F5344CB8AC3E}">
        <p14:creationId xmlns:p14="http://schemas.microsoft.com/office/powerpoint/2010/main" val="31445336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defTabSz="957144">
              <a:lnSpc>
                <a:spcPct val="100000"/>
              </a:lnSpc>
              <a:spcBef>
                <a:spcPct val="0"/>
              </a:spcBef>
              <a:defRPr sz="1300">
                <a:latin typeface="Arial" charset="0"/>
              </a:defRPr>
            </a:lvl1pPr>
          </a:lstStyle>
          <a:p>
            <a:pPr>
              <a:defRPr/>
            </a:pPr>
            <a:endParaRPr lang="en-US" dirty="0"/>
          </a:p>
        </p:txBody>
      </p:sp>
      <p:sp>
        <p:nvSpPr>
          <p:cNvPr id="34819"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algn="r" defTabSz="957144">
              <a:lnSpc>
                <a:spcPct val="100000"/>
              </a:lnSpc>
              <a:spcBef>
                <a:spcPct val="0"/>
              </a:spcBef>
              <a:defRPr sz="1300">
                <a:latin typeface="Arial" charset="0"/>
              </a:defRPr>
            </a:lvl1pPr>
          </a:lstStyle>
          <a:p>
            <a:pPr>
              <a:defRPr/>
            </a:pPr>
            <a:endParaRPr lang="en-US" dirty="0"/>
          </a:p>
        </p:txBody>
      </p:sp>
      <p:sp>
        <p:nvSpPr>
          <p:cNvPr id="72708"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defTabSz="957144">
              <a:lnSpc>
                <a:spcPct val="100000"/>
              </a:lnSpc>
              <a:spcBef>
                <a:spcPct val="0"/>
              </a:spcBef>
              <a:defRPr sz="1300">
                <a:latin typeface="Arial" charset="0"/>
              </a:defRPr>
            </a:lvl1pPr>
          </a:lstStyle>
          <a:p>
            <a:pPr>
              <a:defRPr/>
            </a:pPr>
            <a:r>
              <a:rPr lang="en-US" dirty="0"/>
              <a:t>1</a:t>
            </a:r>
          </a:p>
        </p:txBody>
      </p:sp>
      <p:sp>
        <p:nvSpPr>
          <p:cNvPr id="34823"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algn="r" defTabSz="957144">
              <a:lnSpc>
                <a:spcPct val="100000"/>
              </a:lnSpc>
              <a:spcBef>
                <a:spcPct val="0"/>
              </a:spcBef>
              <a:defRPr sz="1300">
                <a:latin typeface="Arial" charset="0"/>
              </a:defRPr>
            </a:lvl1pPr>
          </a:lstStyle>
          <a:p>
            <a:pPr>
              <a:defRPr/>
            </a:pPr>
            <a:fld id="{F9FE2BCE-147F-4C05-9622-1701C88BC3EA}" type="slidenum">
              <a:rPr lang="en-US"/>
              <a:pPr>
                <a:defRPr/>
              </a:pPr>
              <a:t>‹#›</a:t>
            </a:fld>
            <a:endParaRPr lang="en-US" dirty="0"/>
          </a:p>
        </p:txBody>
      </p:sp>
    </p:spTree>
    <p:extLst>
      <p:ext uri="{BB962C8B-B14F-4D97-AF65-F5344CB8AC3E}">
        <p14:creationId xmlns:p14="http://schemas.microsoft.com/office/powerpoint/2010/main" val="170929909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likemyteeth.org/fluorid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2.aap.org/oralhealth/PracticeTool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dhcs.ca.gov/services/chdp/Pages/CHDPDentalTraining.aspx"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dhcs.ca.gov/services/chdp/Pages/CHDPDentalTraining.asp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dhcs.ca.gov/services/chdp/Pages/CHDPDentalTraining.aspx"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dhcs.ca.gov/services/chdp/Pages/CountyOffices.aspx"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defTabSz="955675"/>
            <a:fld id="{AF9EBD95-655C-4A54-9666-7EECA1898E49}" type="slidenum">
              <a:rPr lang="en-US" smtClean="0"/>
              <a:pPr defTabSz="955675"/>
              <a:t>1</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ln/>
        </p:spPr>
        <p:txBody>
          <a:bodyPr/>
          <a:lstStyle/>
          <a:p>
            <a:pPr eaLnBrk="1" hangingPunct="1">
              <a:spcBef>
                <a:spcPts val="0"/>
              </a:spcBef>
              <a:spcAft>
                <a:spcPts val="0"/>
              </a:spcAft>
              <a:defRPr/>
            </a:pPr>
            <a:r>
              <a:rPr lang="en-US" b="1" i="1" dirty="0">
                <a:cs typeface="Arial" charset="0"/>
              </a:rPr>
              <a:t>Preparation for this Presentation:</a:t>
            </a:r>
          </a:p>
          <a:p>
            <a:pPr lvl="0">
              <a:buFont typeface="Arial" pitchFamily="34" charset="0"/>
              <a:buChar char="•"/>
            </a:pPr>
            <a:r>
              <a:rPr lang="en-US" dirty="0"/>
              <a:t>Review all slides and links including videos for background information.</a:t>
            </a:r>
          </a:p>
          <a:p>
            <a:pPr lvl="0">
              <a:buFont typeface="Arial" pitchFamily="34" charset="0"/>
              <a:buChar char="•"/>
            </a:pPr>
            <a:r>
              <a:rPr lang="en-US" dirty="0"/>
              <a:t>Consider printing power point (PPT) 3-6 slides per page for each participant.</a:t>
            </a:r>
          </a:p>
          <a:p>
            <a:pPr lvl="0">
              <a:buFont typeface="Arial" pitchFamily="34" charset="0"/>
              <a:buChar char="•"/>
            </a:pPr>
            <a:r>
              <a:rPr lang="en-US" dirty="0"/>
              <a:t>If internet access is available and time permits, open links on slides to show providers during the</a:t>
            </a:r>
            <a:r>
              <a:rPr lang="en-US" baseline="0" dirty="0"/>
              <a:t> presentation</a:t>
            </a:r>
            <a:r>
              <a:rPr lang="en-US" dirty="0"/>
              <a:t>. </a:t>
            </a:r>
          </a:p>
          <a:p>
            <a:pPr eaLnBrk="1" hangingPunct="1">
              <a:spcBef>
                <a:spcPts val="0"/>
              </a:spcBef>
              <a:spcAft>
                <a:spcPts val="0"/>
              </a:spcAft>
              <a:defRPr/>
            </a:pPr>
            <a:endParaRPr lang="en-US" b="1" i="1" dirty="0">
              <a:cs typeface="Arial" charset="0"/>
            </a:endParaRPr>
          </a:p>
          <a:p>
            <a:pPr eaLnBrk="1" hangingPunct="1">
              <a:spcBef>
                <a:spcPts val="600"/>
              </a:spcBef>
              <a:spcAft>
                <a:spcPts val="0"/>
              </a:spcAft>
              <a:defRPr/>
            </a:pPr>
            <a:r>
              <a:rPr lang="en-US" b="1" i="1" dirty="0">
                <a:cs typeface="Arial" charset="0"/>
              </a:rPr>
              <a:t>Speaker Tip:</a:t>
            </a:r>
          </a:p>
          <a:p>
            <a:pPr eaLnBrk="1" hangingPunct="1">
              <a:spcBef>
                <a:spcPts val="600"/>
              </a:spcBef>
              <a:spcAft>
                <a:spcPts val="0"/>
              </a:spcAft>
              <a:buFont typeface="Arial" pitchFamily="34" charset="0"/>
              <a:buChar char="•"/>
              <a:defRPr/>
            </a:pPr>
            <a:r>
              <a:rPr lang="en-US" dirty="0"/>
              <a:t>Describe contents of training packet</a:t>
            </a:r>
            <a:r>
              <a:rPr lang="en-US" sz="1100" dirty="0"/>
              <a:t>.</a:t>
            </a:r>
          </a:p>
          <a:p>
            <a:pPr eaLnBrk="1" hangingPunct="1">
              <a:spcBef>
                <a:spcPts val="0"/>
              </a:spcBef>
              <a:spcAft>
                <a:spcPts val="0"/>
              </a:spcAft>
              <a:defRPr/>
            </a:pPr>
            <a:br>
              <a:rPr lang="en-US" sz="1100" i="1" dirty="0">
                <a:solidFill>
                  <a:srgbClr val="008000"/>
                </a:solidFill>
                <a:cs typeface="Arial" charset="0"/>
              </a:rPr>
            </a:br>
            <a:r>
              <a:rPr lang="en-US" b="1" i="1" dirty="0"/>
              <a:t>Talking Points:</a:t>
            </a:r>
          </a:p>
          <a:p>
            <a:pPr lvl="0">
              <a:spcBef>
                <a:spcPts val="600"/>
              </a:spcBef>
              <a:buFont typeface="Arial" pitchFamily="34" charset="0"/>
              <a:buChar char="•"/>
            </a:pPr>
            <a:r>
              <a:rPr lang="en-US" dirty="0"/>
              <a:t> The information provided in this training is based on the California CHDP Health Assessment Guidelines and Provider Manual, and the most current  AAP oral health policy and is also referenced throughout with studies and reports from organizations such as CDC, California Dental Association, and the Pew Center, among others.</a:t>
            </a:r>
          </a:p>
          <a:p>
            <a:pPr lvl="0">
              <a:buFont typeface="Arial" pitchFamily="34" charset="0"/>
              <a:buChar char="•"/>
            </a:pPr>
            <a:r>
              <a:rPr lang="en-US" dirty="0"/>
              <a:t>At the end of this  presentation there will be short review questions</a:t>
            </a:r>
            <a:r>
              <a:rPr lang="en-US" baseline="0" dirty="0"/>
              <a:t> and a brief evaluation of this training to help us improve it. </a:t>
            </a:r>
            <a:endParaRPr lang="en-US" dirty="0"/>
          </a:p>
          <a:p>
            <a:pPr>
              <a:buFont typeface="Arial" pitchFamily="34" charset="0"/>
              <a:buChar char="•"/>
            </a:pPr>
            <a:r>
              <a:rPr lang="en-US" dirty="0"/>
              <a:t>We encourage you to visit the State CHDP website</a:t>
            </a:r>
            <a:r>
              <a:rPr lang="en-US" baseline="0" dirty="0"/>
              <a:t> </a:t>
            </a:r>
            <a:r>
              <a:rPr lang="en-US" dirty="0"/>
              <a:t>training page (Link on bottom of this slide)  and explore helpful links and references found throughout this presentation.</a:t>
            </a:r>
          </a:p>
          <a:p>
            <a:pPr lvl="0">
              <a:buFont typeface="Arial" pitchFamily="34" charset="0"/>
              <a:buNone/>
            </a:pPr>
            <a:endParaRPr lang="en-US" dirty="0"/>
          </a:p>
          <a:p>
            <a:r>
              <a:rPr lang="en-US" dirty="0"/>
              <a:t> </a:t>
            </a:r>
          </a:p>
          <a:p>
            <a:pPr marL="228600" indent="-228600" eaLnBrk="1" hangingPunct="1">
              <a:spcBef>
                <a:spcPts val="0"/>
              </a:spcBef>
              <a:spcAft>
                <a:spcPts val="1200"/>
              </a:spcAft>
              <a:buFont typeface="Arial" pitchFamily="34" charset="0"/>
              <a:buChar char="•"/>
              <a:defRPr/>
            </a:pPr>
            <a:endParaRPr lang="en-US" dirty="0"/>
          </a:p>
          <a:p>
            <a:pPr>
              <a:defRPr/>
            </a:pPr>
            <a:endParaRPr lang="en-US" b="1" i="1" dirty="0">
              <a:cs typeface="Arial" charset="0"/>
            </a:endParaRPr>
          </a:p>
          <a:p>
            <a:pPr>
              <a:defRPr/>
            </a:pPr>
            <a:endParaRPr lang="en-US" b="1" i="1" dirty="0">
              <a:cs typeface="Arial" charset="0"/>
            </a:endParaRPr>
          </a:p>
          <a:p>
            <a:pPr marL="228600" indent="-228600" eaLnBrk="1" hangingPunct="1">
              <a:spcBef>
                <a:spcPts val="0"/>
              </a:spcBef>
              <a:spcAft>
                <a:spcPts val="1200"/>
              </a:spcAft>
              <a:defRPr/>
            </a:pPr>
            <a:endParaRPr lang="en-US" i="1" dirty="0">
              <a:solidFill>
                <a:srgbClr val="008000"/>
              </a:solidFill>
              <a:cs typeface="Arial" charset="0"/>
            </a:endParaRPr>
          </a:p>
          <a:p>
            <a:pPr eaLnBrk="1" hangingPunct="1">
              <a:defRPr/>
            </a:pPr>
            <a:endParaRPr lang="en-US" dirty="0"/>
          </a:p>
        </p:txBody>
      </p:sp>
      <p:sp>
        <p:nvSpPr>
          <p:cNvPr id="7373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b="1" i="1" dirty="0"/>
              <a:t>Speaker Tips:</a:t>
            </a:r>
          </a:p>
          <a:p>
            <a:pPr>
              <a:buFontTx/>
              <a:buChar char="•"/>
            </a:pPr>
            <a:r>
              <a:rPr lang="en-US" dirty="0"/>
              <a:t>Call your county water resource agency to check  which areas in your community are fluoridated. See  2</a:t>
            </a:r>
            <a:r>
              <a:rPr lang="en-US" baseline="30000" dirty="0"/>
              <a:t>nd</a:t>
            </a:r>
            <a:r>
              <a:rPr lang="en-US" dirty="0"/>
              <a:t> link on next slide for site to check fluoridation status.</a:t>
            </a:r>
          </a:p>
          <a:p>
            <a:pPr>
              <a:buFont typeface="Arial" pitchFamily="34" charset="0"/>
              <a:buChar char="•"/>
            </a:pPr>
            <a:r>
              <a:rPr lang="en-US" dirty="0"/>
              <a:t>For communities which use well water, click on links at bottom of slide for more information. </a:t>
            </a:r>
          </a:p>
          <a:p>
            <a:pPr>
              <a:buFont typeface="Arial" pitchFamily="34" charset="0"/>
              <a:buChar char="•"/>
            </a:pPr>
            <a:r>
              <a:rPr lang="en-US" dirty="0"/>
              <a:t>In case of questions about too much fluoride (</a:t>
            </a:r>
            <a:r>
              <a:rPr lang="en-US" dirty="0" err="1"/>
              <a:t>Fluorosis</a:t>
            </a:r>
            <a:r>
              <a:rPr lang="en-US" dirty="0"/>
              <a:t>):</a:t>
            </a:r>
          </a:p>
          <a:p>
            <a:pPr lvl="1">
              <a:buFont typeface="Arial" pitchFamily="34" charset="0"/>
              <a:buChar char="•"/>
            </a:pPr>
            <a:r>
              <a:rPr lang="en-US" dirty="0" err="1"/>
              <a:t>Fluorosis</a:t>
            </a:r>
            <a:r>
              <a:rPr lang="en-US" dirty="0"/>
              <a:t> is the discoloration of teeth caused by excess ingestion of fluoride.</a:t>
            </a:r>
          </a:p>
          <a:p>
            <a:pPr lvl="1">
              <a:buFont typeface="Arial" pitchFamily="34" charset="0"/>
              <a:buChar char="•"/>
            </a:pPr>
            <a:r>
              <a:rPr lang="en-US" dirty="0" err="1"/>
              <a:t>Fluorosis</a:t>
            </a:r>
            <a:r>
              <a:rPr lang="en-US" dirty="0"/>
              <a:t> is not usually an issue for  the CHDP population. For more information click on 1st link on next page. </a:t>
            </a:r>
          </a:p>
          <a:p>
            <a:r>
              <a:rPr lang="en-US" b="1" i="1" dirty="0"/>
              <a:t>Talking Points:</a:t>
            </a:r>
          </a:p>
          <a:p>
            <a:pPr>
              <a:buFontTx/>
              <a:buChar char="•"/>
            </a:pPr>
            <a:r>
              <a:rPr lang="en-US" dirty="0"/>
              <a:t>Even if a child is taking a systemic fluoride, the use of topical fluorides is  still recommended.</a:t>
            </a:r>
          </a:p>
          <a:p>
            <a:pPr>
              <a:buFontTx/>
              <a:buChar char="•"/>
            </a:pPr>
            <a:r>
              <a:rPr lang="en-US" dirty="0"/>
              <a:t>Make sure that the child is getting only ONE systemic fluoride.</a:t>
            </a:r>
          </a:p>
          <a:p>
            <a:pPr>
              <a:buFontTx/>
              <a:buChar char="•"/>
            </a:pPr>
            <a:r>
              <a:rPr lang="en-US" dirty="0"/>
              <a:t>Fluoride re-mineralizes the enamel of teeth and can inhibit the ability of bacteria to produce acid, by blocking bacterial enzymes. </a:t>
            </a:r>
          </a:p>
          <a:p>
            <a:pPr>
              <a:buFontTx/>
              <a:buChar char="•"/>
            </a:pPr>
            <a:r>
              <a:rPr lang="en-US" dirty="0"/>
              <a:t>Fluoride is an easy and cheap way to prevent and arrest tooth decay.</a:t>
            </a:r>
          </a:p>
          <a:p>
            <a:pPr>
              <a:buFontTx/>
              <a:buChar char="•"/>
            </a:pPr>
            <a:r>
              <a:rPr lang="en-US" dirty="0"/>
              <a:t>Fluoride is needed regularly throughout life to protect teeth against tooth decay. </a:t>
            </a:r>
          </a:p>
          <a:p>
            <a:r>
              <a:rPr lang="en-US" b="1" i="1" dirty="0"/>
              <a:t>Read More:</a:t>
            </a:r>
          </a:p>
          <a:p>
            <a:r>
              <a:rPr lang="en-US" dirty="0">
                <a:hlinkClick r:id="rId3"/>
              </a:rPr>
              <a:t>http://www.ilikemyteeth.org/fluoridation/</a:t>
            </a:r>
            <a:endParaRPr lang="en-US" dirty="0"/>
          </a:p>
          <a:p>
            <a:endParaRPr lang="en-US" dirty="0"/>
          </a:p>
        </p:txBody>
      </p:sp>
      <p:sp>
        <p:nvSpPr>
          <p:cNvPr id="82948" name="Slide Number Placeholder 3"/>
          <p:cNvSpPr>
            <a:spLocks noGrp="1"/>
          </p:cNvSpPr>
          <p:nvPr>
            <p:ph type="sldNum" sz="quarter" idx="5"/>
          </p:nvPr>
        </p:nvSpPr>
        <p:spPr>
          <a:noFill/>
        </p:spPr>
        <p:txBody>
          <a:bodyPr/>
          <a:lstStyle/>
          <a:p>
            <a:pPr defTabSz="955675"/>
            <a:fld id="{0F6EC4F0-2C66-47F2-989F-B20D07462277}" type="slidenum">
              <a:rPr lang="en-US" smtClean="0"/>
              <a:pPr defTabSz="955675"/>
              <a:t>10</a:t>
            </a:fld>
            <a:endParaRPr lang="en-US" dirty="0"/>
          </a:p>
        </p:txBody>
      </p:sp>
      <p:sp>
        <p:nvSpPr>
          <p:cNvPr id="8294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a:spcBef>
                <a:spcPct val="0"/>
              </a:spcBef>
            </a:pPr>
            <a:endParaRPr lang="en-US" dirty="0"/>
          </a:p>
          <a:p>
            <a:pPr lvl="0"/>
            <a:r>
              <a:rPr lang="en-US" b="1" i="1" dirty="0"/>
              <a:t>Talking points:</a:t>
            </a:r>
          </a:p>
          <a:p>
            <a:pPr lvl="0">
              <a:buFont typeface="Arial" pitchFamily="34" charset="0"/>
              <a:buChar char="•"/>
            </a:pPr>
            <a:r>
              <a:rPr lang="en-US" dirty="0"/>
              <a:t>Fluoride supplementation is prescribed to a child in drops or tablets and taken daily age 6 months to 16 years.</a:t>
            </a:r>
          </a:p>
          <a:p>
            <a:pPr lvl="0">
              <a:buFont typeface="Arial" pitchFamily="34" charset="0"/>
              <a:buChar char="•"/>
            </a:pPr>
            <a:r>
              <a:rPr lang="en-US" dirty="0"/>
              <a:t>Water fluoridation optimizes the public water system with a level of 0.7ppm of Fluoride.  If unknown whether local water is fluoridated, check web site on bottom of this slide.</a:t>
            </a:r>
          </a:p>
          <a:p>
            <a:pPr lvl="0">
              <a:buFont typeface="Arial" pitchFamily="34" charset="0"/>
              <a:buChar char="•"/>
            </a:pPr>
            <a:r>
              <a:rPr lang="en-US" dirty="0"/>
              <a:t>If water is fluoridated, then fluoride supplementation should not be prescribed.</a:t>
            </a:r>
          </a:p>
          <a:p>
            <a:pPr lvl="0">
              <a:buFont typeface="Arial" pitchFamily="34" charset="0"/>
              <a:buChar char="•"/>
            </a:pPr>
            <a:r>
              <a:rPr lang="en-US" dirty="0"/>
              <a:t>Filtered tap water and bottled water may not contain fluoride.  Reverse Osmosis filters remove fluoride from tap water.  Charcoal filters such as </a:t>
            </a:r>
            <a:r>
              <a:rPr lang="en-US" i="1" dirty="0"/>
              <a:t>Britta</a:t>
            </a:r>
            <a:r>
              <a:rPr lang="en-US" dirty="0"/>
              <a:t> and </a:t>
            </a:r>
            <a:r>
              <a:rPr lang="en-US" i="1" dirty="0" err="1"/>
              <a:t>Pur</a:t>
            </a:r>
            <a:r>
              <a:rPr lang="en-US" dirty="0"/>
              <a:t> generally do not remove fluoride.</a:t>
            </a:r>
          </a:p>
          <a:p>
            <a:pPr>
              <a:buFontTx/>
              <a:buChar char="•"/>
            </a:pPr>
            <a:endParaRPr lang="en-US" dirty="0"/>
          </a:p>
          <a:p>
            <a:endParaRPr lang="en-US" dirty="0"/>
          </a:p>
          <a:p>
            <a:endParaRPr lang="en-US" dirty="0"/>
          </a:p>
        </p:txBody>
      </p:sp>
      <p:sp>
        <p:nvSpPr>
          <p:cNvPr id="83972" name="Slide Number Placeholder 3"/>
          <p:cNvSpPr>
            <a:spLocks noGrp="1"/>
          </p:cNvSpPr>
          <p:nvPr>
            <p:ph type="sldNum" sz="quarter" idx="5"/>
          </p:nvPr>
        </p:nvSpPr>
        <p:spPr>
          <a:noFill/>
        </p:spPr>
        <p:txBody>
          <a:bodyPr/>
          <a:lstStyle/>
          <a:p>
            <a:pPr defTabSz="955675"/>
            <a:fld id="{E5F7657F-0EDC-45A1-9131-690C80BCFC19}" type="slidenum">
              <a:rPr lang="en-US" smtClean="0"/>
              <a:pPr defTabSz="955675"/>
              <a:t>11</a:t>
            </a:fld>
            <a:endParaRPr lang="en-US" dirty="0"/>
          </a:p>
        </p:txBody>
      </p:sp>
      <p:sp>
        <p:nvSpPr>
          <p:cNvPr id="8397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a:spcAft>
                <a:spcPts val="438"/>
              </a:spcAft>
            </a:pPr>
            <a:endParaRPr lang="en-US" b="1" i="1" dirty="0"/>
          </a:p>
          <a:p>
            <a:pPr>
              <a:spcAft>
                <a:spcPts val="438"/>
              </a:spcAft>
            </a:pPr>
            <a:r>
              <a:rPr lang="en-US" b="1" i="1" dirty="0"/>
              <a:t>Talking Points:</a:t>
            </a:r>
          </a:p>
          <a:p>
            <a:pPr>
              <a:buFont typeface="Arial" pitchFamily="34" charset="0"/>
              <a:buChar char="•"/>
            </a:pPr>
            <a:r>
              <a:rPr lang="en-US" dirty="0"/>
              <a:t>Each of these videos presents a demonstration of  “knee to knee” exam and oral health assessment. </a:t>
            </a:r>
          </a:p>
          <a:p>
            <a:pPr>
              <a:buFont typeface="Arial" pitchFamily="34" charset="0"/>
              <a:buChar char="•"/>
            </a:pPr>
            <a:r>
              <a:rPr lang="en-US" dirty="0"/>
              <a:t>This exam can be also be performed on the exam table. </a:t>
            </a:r>
          </a:p>
        </p:txBody>
      </p:sp>
      <p:sp>
        <p:nvSpPr>
          <p:cNvPr id="84996" name="Slide Number Placeholder 3"/>
          <p:cNvSpPr>
            <a:spLocks noGrp="1"/>
          </p:cNvSpPr>
          <p:nvPr>
            <p:ph type="sldNum" sz="quarter" idx="5"/>
          </p:nvPr>
        </p:nvSpPr>
        <p:spPr>
          <a:noFill/>
        </p:spPr>
        <p:txBody>
          <a:bodyPr/>
          <a:lstStyle/>
          <a:p>
            <a:pPr defTabSz="955675"/>
            <a:fld id="{C5915394-E44A-4C9A-A857-6F4192EB70DF}" type="slidenum">
              <a:rPr lang="en-US" smtClean="0"/>
              <a:pPr defTabSz="955675"/>
              <a:t>12</a:t>
            </a:fld>
            <a:endParaRPr lang="en-US" dirty="0"/>
          </a:p>
        </p:txBody>
      </p:sp>
      <p:sp>
        <p:nvSpPr>
          <p:cNvPr id="8499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dirty="0"/>
          </a:p>
          <a:p>
            <a:r>
              <a:rPr lang="en-US" b="1" i="1" dirty="0"/>
              <a:t>Talking Points:</a:t>
            </a:r>
          </a:p>
          <a:p>
            <a:pPr lvl="0">
              <a:buFont typeface="Arial" pitchFamily="34" charset="0"/>
              <a:buChar char="•"/>
            </a:pPr>
            <a:r>
              <a:rPr lang="en-US" dirty="0"/>
              <a:t>CHDP Health Assessment Guidelines include a dental section with information on oral health topics, anticipatory guidance by age, and other resource links. </a:t>
            </a:r>
          </a:p>
          <a:p>
            <a:pPr lvl="0">
              <a:buFont typeface="Arial" pitchFamily="34" charset="0"/>
              <a:buChar char="•"/>
            </a:pPr>
            <a:r>
              <a:rPr lang="en-US" dirty="0"/>
              <a:t>These guidelines are to be used by providers to help incorporate oral health into their practice.  </a:t>
            </a:r>
          </a:p>
          <a:p>
            <a:r>
              <a:rPr lang="en-US" dirty="0"/>
              <a:t> </a:t>
            </a:r>
          </a:p>
          <a:p>
            <a:endParaRPr lang="en-US" b="1" i="1" dirty="0"/>
          </a:p>
          <a:p>
            <a:endParaRPr lang="en-US" b="1" i="1" dirty="0"/>
          </a:p>
        </p:txBody>
      </p:sp>
      <p:sp>
        <p:nvSpPr>
          <p:cNvPr id="86020" name="Slide Number Placeholder 3"/>
          <p:cNvSpPr>
            <a:spLocks noGrp="1"/>
          </p:cNvSpPr>
          <p:nvPr>
            <p:ph type="sldNum" sz="quarter" idx="5"/>
          </p:nvPr>
        </p:nvSpPr>
        <p:spPr>
          <a:noFill/>
        </p:spPr>
        <p:txBody>
          <a:bodyPr/>
          <a:lstStyle/>
          <a:p>
            <a:pPr defTabSz="955675"/>
            <a:fld id="{A0526B0D-547F-46FE-A540-99442EAF28AD}" type="slidenum">
              <a:rPr lang="en-US" smtClean="0"/>
              <a:pPr defTabSz="955675"/>
              <a:t>13</a:t>
            </a:fld>
            <a:endParaRPr lang="en-US" dirty="0"/>
          </a:p>
        </p:txBody>
      </p:sp>
      <p:sp>
        <p:nvSpPr>
          <p:cNvPr id="86021"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ln/>
        </p:spPr>
        <p:txBody>
          <a:bodyPr/>
          <a:lstStyle/>
          <a:p>
            <a:pPr>
              <a:defRPr/>
            </a:pPr>
            <a:r>
              <a:rPr lang="en-US" b="1" i="1" dirty="0"/>
              <a:t>Speakers Tip:</a:t>
            </a:r>
          </a:p>
          <a:p>
            <a:pPr>
              <a:buFont typeface="Arial" pitchFamily="34" charset="0"/>
              <a:buChar char="•"/>
            </a:pPr>
            <a:r>
              <a:rPr lang="en-US" dirty="0"/>
              <a:t>A “dental home” will be discussed in more detail on slide #36.</a:t>
            </a:r>
          </a:p>
          <a:p>
            <a:r>
              <a:rPr lang="en-US" dirty="0"/>
              <a:t> </a:t>
            </a:r>
          </a:p>
          <a:p>
            <a:pPr>
              <a:defRPr/>
            </a:pPr>
            <a:r>
              <a:rPr lang="en-US" b="1" i="1" dirty="0"/>
              <a:t>Talking Points:</a:t>
            </a:r>
          </a:p>
          <a:p>
            <a:pPr lvl="0">
              <a:buFont typeface="Arial" pitchFamily="34" charset="0"/>
              <a:buChar char="•"/>
            </a:pPr>
            <a:r>
              <a:rPr lang="en-US" dirty="0"/>
              <a:t>A “dental home” is a clinic or office where a child/family receives routine dental care on a regular basis.</a:t>
            </a:r>
          </a:p>
          <a:p>
            <a:pPr lvl="0">
              <a:buFont typeface="Arial" pitchFamily="34" charset="0"/>
              <a:buChar char="•"/>
            </a:pPr>
            <a:r>
              <a:rPr lang="en-US" dirty="0"/>
              <a:t>Toothpaste advertisements often show too much toothpaste applied to the brush.  In reality, you only need a very small amount (adults as well).</a:t>
            </a:r>
          </a:p>
          <a:p>
            <a:pPr lvl="0">
              <a:buFont typeface="Arial" pitchFamily="34" charset="0"/>
              <a:buChar char="•"/>
            </a:pPr>
            <a:r>
              <a:rPr lang="en-US" dirty="0"/>
              <a:t>Sealants are thin resin coatings placed in pits and grooves of chewing surfaces of back teeth to prevent tooth decay.  </a:t>
            </a:r>
          </a:p>
          <a:p>
            <a:pPr lvl="0">
              <a:buFont typeface="Arial" pitchFamily="34" charset="0"/>
              <a:buChar char="•"/>
            </a:pPr>
            <a:r>
              <a:rPr lang="en-US" dirty="0"/>
              <a:t>Sealants generally last 5 -10 years and are applied only by dental professionals. </a:t>
            </a:r>
          </a:p>
          <a:p>
            <a:pPr lvl="0">
              <a:buFont typeface="Arial" pitchFamily="34" charset="0"/>
              <a:buChar char="•"/>
            </a:pPr>
            <a:r>
              <a:rPr lang="en-US" dirty="0"/>
              <a:t>Sealants are a benefit of Denti-Cal, Healthy Families and most dental insurance.</a:t>
            </a:r>
          </a:p>
        </p:txBody>
      </p:sp>
      <p:sp>
        <p:nvSpPr>
          <p:cNvPr id="87044" name="Slide Number Placeholder 3"/>
          <p:cNvSpPr>
            <a:spLocks noGrp="1"/>
          </p:cNvSpPr>
          <p:nvPr>
            <p:ph type="sldNum" sz="quarter" idx="5"/>
          </p:nvPr>
        </p:nvSpPr>
        <p:spPr>
          <a:noFill/>
        </p:spPr>
        <p:txBody>
          <a:bodyPr/>
          <a:lstStyle/>
          <a:p>
            <a:pPr defTabSz="955675"/>
            <a:fld id="{4389D8B4-FD40-4EF2-B883-6702D91D128E}" type="slidenum">
              <a:rPr lang="en-US" smtClean="0"/>
              <a:pPr defTabSz="955675"/>
              <a:t>14</a:t>
            </a:fld>
            <a:endParaRPr lang="en-US" dirty="0"/>
          </a:p>
        </p:txBody>
      </p:sp>
      <p:sp>
        <p:nvSpPr>
          <p:cNvPr id="8704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b="1" i="1" dirty="0"/>
              <a:t>Preparation:</a:t>
            </a:r>
            <a:endParaRPr lang="en-US" dirty="0"/>
          </a:p>
          <a:p>
            <a:pPr>
              <a:buFontTx/>
              <a:buChar char="•"/>
            </a:pPr>
            <a:r>
              <a:rPr lang="en-US" dirty="0"/>
              <a:t>Speaker may want to print a sample brochure to share  with providers.</a:t>
            </a:r>
          </a:p>
          <a:p>
            <a:pPr>
              <a:buFontTx/>
              <a:buChar char="•"/>
            </a:pPr>
            <a:endParaRPr lang="en-US" dirty="0"/>
          </a:p>
          <a:p>
            <a:r>
              <a:rPr lang="en-US" b="1" i="1" dirty="0"/>
              <a:t>Talking Points:</a:t>
            </a:r>
          </a:p>
          <a:p>
            <a:pPr>
              <a:buFontTx/>
              <a:buChar char="•"/>
            </a:pPr>
            <a:r>
              <a:rPr lang="en-US" dirty="0"/>
              <a:t>These  are available  in  multiple languages . </a:t>
            </a:r>
          </a:p>
        </p:txBody>
      </p:sp>
      <p:sp>
        <p:nvSpPr>
          <p:cNvPr id="88068" name="Footer Placeholder 3"/>
          <p:cNvSpPr>
            <a:spLocks noGrp="1"/>
          </p:cNvSpPr>
          <p:nvPr>
            <p:ph type="ftr" sz="quarter" idx="4"/>
          </p:nvPr>
        </p:nvSpPr>
        <p:spPr>
          <a:noFill/>
        </p:spPr>
        <p:txBody>
          <a:bodyPr/>
          <a:lstStyle/>
          <a:p>
            <a:pPr defTabSz="955675"/>
            <a:r>
              <a:rPr lang="en-US" dirty="0"/>
              <a:t>1</a:t>
            </a:r>
          </a:p>
        </p:txBody>
      </p:sp>
      <p:sp>
        <p:nvSpPr>
          <p:cNvPr id="88069" name="Slide Number Placeholder 4"/>
          <p:cNvSpPr>
            <a:spLocks noGrp="1"/>
          </p:cNvSpPr>
          <p:nvPr>
            <p:ph type="sldNum" sz="quarter" idx="5"/>
          </p:nvPr>
        </p:nvSpPr>
        <p:spPr>
          <a:noFill/>
        </p:spPr>
        <p:txBody>
          <a:bodyPr/>
          <a:lstStyle/>
          <a:p>
            <a:pPr defTabSz="955675"/>
            <a:fld id="{7752795D-8EAD-4C1C-BB0B-A2820632ABBD}" type="slidenum">
              <a:rPr lang="en-US" smtClean="0"/>
              <a:pPr defTabSz="955675"/>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b="1" i="1" dirty="0"/>
              <a:t>Talking Points:</a:t>
            </a:r>
          </a:p>
          <a:p>
            <a:pPr lvl="0">
              <a:buFont typeface="Arial" pitchFamily="34" charset="0"/>
              <a:buChar char="•"/>
            </a:pPr>
            <a:r>
              <a:rPr lang="en-US" dirty="0"/>
              <a:t>A dental assessment is not complete until it is properly documented on the PM160 form. </a:t>
            </a:r>
          </a:p>
          <a:p>
            <a:pPr lvl="0">
              <a:buFont typeface="Arial" pitchFamily="34" charset="0"/>
              <a:buChar char="•"/>
            </a:pPr>
            <a:r>
              <a:rPr lang="en-US" dirty="0"/>
              <a:t>EPSDT is Early and Periodic Screening, Diagnosis, and Treatment.</a:t>
            </a:r>
          </a:p>
          <a:p>
            <a:pPr lvl="0">
              <a:buFont typeface="Arial" pitchFamily="34" charset="0"/>
              <a:buChar char="•"/>
            </a:pPr>
            <a:r>
              <a:rPr lang="en-US" dirty="0"/>
              <a:t>Reported data may serve as a base for private and public funding. A FQHC’s encounter rate is linked to the federal mandate to properly document and report.</a:t>
            </a:r>
          </a:p>
          <a:p>
            <a:pPr lvl="0">
              <a:buFont typeface="Arial" pitchFamily="34" charset="0"/>
              <a:buChar char="•"/>
            </a:pPr>
            <a:r>
              <a:rPr lang="en-US" dirty="0"/>
              <a:t> Case management of children with active disease improves overall health outcomes.</a:t>
            </a:r>
          </a:p>
          <a:p>
            <a:r>
              <a:rPr lang="en-US" dirty="0"/>
              <a:t> </a:t>
            </a:r>
          </a:p>
        </p:txBody>
      </p:sp>
      <p:sp>
        <p:nvSpPr>
          <p:cNvPr id="89092" name="Footer Placeholder 3"/>
          <p:cNvSpPr>
            <a:spLocks noGrp="1"/>
          </p:cNvSpPr>
          <p:nvPr>
            <p:ph type="ftr" sz="quarter" idx="4"/>
          </p:nvPr>
        </p:nvSpPr>
        <p:spPr>
          <a:noFill/>
        </p:spPr>
        <p:txBody>
          <a:bodyPr/>
          <a:lstStyle/>
          <a:p>
            <a:pPr defTabSz="955675"/>
            <a:r>
              <a:rPr lang="en-US" dirty="0"/>
              <a:t>1</a:t>
            </a:r>
          </a:p>
        </p:txBody>
      </p:sp>
      <p:sp>
        <p:nvSpPr>
          <p:cNvPr id="89093" name="Slide Number Placeholder 4"/>
          <p:cNvSpPr>
            <a:spLocks noGrp="1"/>
          </p:cNvSpPr>
          <p:nvPr>
            <p:ph type="sldNum" sz="quarter" idx="5"/>
          </p:nvPr>
        </p:nvSpPr>
        <p:spPr>
          <a:noFill/>
        </p:spPr>
        <p:txBody>
          <a:bodyPr/>
          <a:lstStyle/>
          <a:p>
            <a:pPr defTabSz="955675"/>
            <a:fld id="{032CCB68-DBE9-4F3D-8D84-3E7D433F5563}" type="slidenum">
              <a:rPr lang="en-US" smtClean="0"/>
              <a:pPr defTabSz="955675"/>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b="1" i="1" dirty="0"/>
              <a:t>Preparation:</a:t>
            </a:r>
          </a:p>
          <a:p>
            <a:pPr>
              <a:buFont typeface="Arial" pitchFamily="34" charset="0"/>
              <a:buChar char="•"/>
            </a:pPr>
            <a:r>
              <a:rPr lang="en-US" dirty="0"/>
              <a:t>Bring at least one original PM160 form, and copies for participants.</a:t>
            </a:r>
          </a:p>
          <a:p>
            <a:r>
              <a:rPr lang="en-US" dirty="0"/>
              <a:t> </a:t>
            </a:r>
          </a:p>
          <a:p>
            <a:r>
              <a:rPr lang="en-US" b="1" i="1" dirty="0"/>
              <a:t>Talking Points:</a:t>
            </a:r>
          </a:p>
          <a:p>
            <a:pPr lvl="0">
              <a:buFont typeface="Arial" pitchFamily="34" charset="0"/>
              <a:buChar char="•"/>
            </a:pPr>
            <a:r>
              <a:rPr lang="en-US" dirty="0"/>
              <a:t>The four yellow highlighted sections relate to the dental assessment. </a:t>
            </a:r>
          </a:p>
          <a:p>
            <a:pPr lvl="0">
              <a:buFont typeface="Arial" pitchFamily="34" charset="0"/>
              <a:buChar char="•"/>
            </a:pPr>
            <a:r>
              <a:rPr lang="en-US" dirty="0"/>
              <a:t>Provider is </a:t>
            </a:r>
            <a:r>
              <a:rPr lang="en-US" u="sng" dirty="0"/>
              <a:t>required to give copy of PM160 form to parent</a:t>
            </a:r>
            <a:r>
              <a:rPr lang="en-US" dirty="0"/>
              <a:t>.</a:t>
            </a:r>
          </a:p>
          <a:p>
            <a:endParaRPr lang="en-US" dirty="0"/>
          </a:p>
        </p:txBody>
      </p:sp>
      <p:sp>
        <p:nvSpPr>
          <p:cNvPr id="90116" name="Footer Placeholder 3"/>
          <p:cNvSpPr>
            <a:spLocks noGrp="1"/>
          </p:cNvSpPr>
          <p:nvPr>
            <p:ph type="ftr" sz="quarter" idx="4"/>
          </p:nvPr>
        </p:nvSpPr>
        <p:spPr>
          <a:noFill/>
        </p:spPr>
        <p:txBody>
          <a:bodyPr/>
          <a:lstStyle/>
          <a:p>
            <a:pPr defTabSz="955675"/>
            <a:r>
              <a:rPr lang="en-US" dirty="0"/>
              <a:t>1</a:t>
            </a:r>
          </a:p>
        </p:txBody>
      </p:sp>
      <p:sp>
        <p:nvSpPr>
          <p:cNvPr id="90117" name="Slide Number Placeholder 4"/>
          <p:cNvSpPr>
            <a:spLocks noGrp="1"/>
          </p:cNvSpPr>
          <p:nvPr>
            <p:ph type="sldNum" sz="quarter" idx="5"/>
          </p:nvPr>
        </p:nvSpPr>
        <p:spPr>
          <a:noFill/>
        </p:spPr>
        <p:txBody>
          <a:bodyPr/>
          <a:lstStyle/>
          <a:p>
            <a:pPr defTabSz="955675"/>
            <a:fld id="{E2E7D1F8-581B-4D1D-A77F-DC245910CAA6}" type="slidenum">
              <a:rPr lang="en-US" smtClean="0"/>
              <a:pPr defTabSz="955675"/>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b="1" i="1" dirty="0"/>
              <a:t>Speaker Tips:</a:t>
            </a:r>
          </a:p>
          <a:p>
            <a:pPr>
              <a:buFontTx/>
              <a:buChar char="•"/>
            </a:pPr>
            <a:r>
              <a:rPr lang="en-US" dirty="0"/>
              <a:t>Review briefly each specific section of the Dental  Assessment in the following  4 slides.  </a:t>
            </a:r>
          </a:p>
          <a:p>
            <a:endParaRPr lang="en-US" dirty="0"/>
          </a:p>
          <a:p>
            <a:r>
              <a:rPr lang="en-US" b="1" i="1" dirty="0"/>
              <a:t>Talking Points:</a:t>
            </a:r>
            <a:endParaRPr lang="en-US" dirty="0"/>
          </a:p>
          <a:p>
            <a:pPr lvl="0">
              <a:buFont typeface="Arial" pitchFamily="34" charset="0"/>
              <a:buChar char="•"/>
            </a:pPr>
            <a:r>
              <a:rPr lang="en-US" dirty="0"/>
              <a:t>(Ask participants to) Locate the 02 Dental section on their copy of the PM160 form. </a:t>
            </a:r>
          </a:p>
          <a:p>
            <a:pPr lvl="0">
              <a:buFont typeface="Arial" pitchFamily="34" charset="0"/>
              <a:buChar char="•"/>
            </a:pPr>
            <a:r>
              <a:rPr lang="en-US" dirty="0"/>
              <a:t>Column A “No Problem Suspected”  If this box is checked, then provider must also check the “Routine Referral Dental” box located under the .</a:t>
            </a:r>
          </a:p>
          <a:p>
            <a:pPr lvl="0">
              <a:buFont typeface="Arial" pitchFamily="34" charset="0"/>
              <a:buChar char="•"/>
            </a:pPr>
            <a:r>
              <a:rPr lang="en-US" dirty="0"/>
              <a:t>Column B “Refused, Contraindicated, Not Needed”  should never be used for dental, unless parent/child refuses.  Document reason in “Comments/Problems” box.  </a:t>
            </a:r>
          </a:p>
          <a:p>
            <a:pPr lvl="0">
              <a:buFont typeface="Arial" pitchFamily="34" charset="0"/>
              <a:buChar char="•"/>
            </a:pPr>
            <a:r>
              <a:rPr lang="en-US" dirty="0"/>
              <a:t>Column C “Problem Suspected – New” (if not known to family) Use only follow up codes 1-6.</a:t>
            </a:r>
          </a:p>
          <a:p>
            <a:pPr lvl="0">
              <a:buFont typeface="Arial" pitchFamily="34" charset="0"/>
              <a:buChar char="•"/>
            </a:pPr>
            <a:r>
              <a:rPr lang="en-US" dirty="0"/>
              <a:t>Column D “Problem Suspected – Known” (if previously identified and/or family  is aware of the problem) Use only follow up codes 1-6. </a:t>
            </a:r>
          </a:p>
        </p:txBody>
      </p:sp>
      <p:sp>
        <p:nvSpPr>
          <p:cNvPr id="91140" name="Footer Placeholder 3"/>
          <p:cNvSpPr>
            <a:spLocks noGrp="1"/>
          </p:cNvSpPr>
          <p:nvPr>
            <p:ph type="ftr" sz="quarter" idx="4"/>
          </p:nvPr>
        </p:nvSpPr>
        <p:spPr>
          <a:noFill/>
        </p:spPr>
        <p:txBody>
          <a:bodyPr/>
          <a:lstStyle/>
          <a:p>
            <a:pPr defTabSz="955675"/>
            <a:r>
              <a:rPr lang="en-US" dirty="0"/>
              <a:t>1</a:t>
            </a:r>
          </a:p>
        </p:txBody>
      </p:sp>
      <p:sp>
        <p:nvSpPr>
          <p:cNvPr id="91141" name="Slide Number Placeholder 4"/>
          <p:cNvSpPr>
            <a:spLocks noGrp="1"/>
          </p:cNvSpPr>
          <p:nvPr>
            <p:ph type="sldNum" sz="quarter" idx="5"/>
          </p:nvPr>
        </p:nvSpPr>
        <p:spPr>
          <a:noFill/>
        </p:spPr>
        <p:txBody>
          <a:bodyPr/>
          <a:lstStyle/>
          <a:p>
            <a:pPr defTabSz="955675"/>
            <a:fld id="{92FB2A61-F57F-498A-BA7F-CA49566129B8}" type="slidenum">
              <a:rPr lang="en-US" smtClean="0"/>
              <a:pPr defTabSz="955675"/>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b="1" i="1" dirty="0"/>
              <a:t>Speaker Tip:</a:t>
            </a:r>
          </a:p>
          <a:p>
            <a:pPr>
              <a:buFont typeface="Arial" pitchFamily="34" charset="0"/>
              <a:buChar char="•"/>
            </a:pPr>
            <a:r>
              <a:rPr lang="en-US" dirty="0"/>
              <a:t>Stress the importance of adequately documenting problems in the comments section.</a:t>
            </a:r>
          </a:p>
          <a:p>
            <a:endParaRPr lang="en-US" b="1" i="1" dirty="0"/>
          </a:p>
          <a:p>
            <a:r>
              <a:rPr lang="en-US" b="1" i="1" dirty="0"/>
              <a:t>Talking Points:</a:t>
            </a:r>
          </a:p>
          <a:p>
            <a:pPr lvl="0">
              <a:buFont typeface="Arial" pitchFamily="34" charset="0"/>
              <a:buChar char="•"/>
            </a:pPr>
            <a:r>
              <a:rPr lang="en-US" dirty="0"/>
              <a:t>It is essential to document detailed comments to ensure adequate and appropriate care coordination.</a:t>
            </a:r>
          </a:p>
          <a:p>
            <a:pPr lvl="0">
              <a:buFont typeface="Arial" pitchFamily="34" charset="0"/>
              <a:buChar char="•"/>
            </a:pPr>
            <a:r>
              <a:rPr lang="en-US" dirty="0"/>
              <a:t>Write the dental decay classification AND briefly describe the problem in the comments section.  </a:t>
            </a:r>
          </a:p>
          <a:p>
            <a:pPr lvl="0">
              <a:buFont typeface="Arial" pitchFamily="34" charset="0"/>
              <a:buChar char="•"/>
            </a:pPr>
            <a:r>
              <a:rPr lang="en-US" dirty="0"/>
              <a:t>Discussion on classifications will follow on slides #22 - 32.</a:t>
            </a:r>
          </a:p>
          <a:p>
            <a:r>
              <a:rPr lang="en-US" dirty="0"/>
              <a:t> </a:t>
            </a:r>
          </a:p>
        </p:txBody>
      </p:sp>
      <p:sp>
        <p:nvSpPr>
          <p:cNvPr id="92164" name="Footer Placeholder 3"/>
          <p:cNvSpPr>
            <a:spLocks noGrp="1"/>
          </p:cNvSpPr>
          <p:nvPr>
            <p:ph type="ftr" sz="quarter" idx="4"/>
          </p:nvPr>
        </p:nvSpPr>
        <p:spPr>
          <a:noFill/>
        </p:spPr>
        <p:txBody>
          <a:bodyPr/>
          <a:lstStyle/>
          <a:p>
            <a:pPr defTabSz="955675"/>
            <a:r>
              <a:rPr lang="en-US" dirty="0"/>
              <a:t>1</a:t>
            </a:r>
          </a:p>
        </p:txBody>
      </p:sp>
      <p:sp>
        <p:nvSpPr>
          <p:cNvPr id="92165" name="Slide Number Placeholder 4"/>
          <p:cNvSpPr>
            <a:spLocks noGrp="1"/>
          </p:cNvSpPr>
          <p:nvPr>
            <p:ph type="sldNum" sz="quarter" idx="5"/>
          </p:nvPr>
        </p:nvSpPr>
        <p:spPr>
          <a:noFill/>
        </p:spPr>
        <p:txBody>
          <a:bodyPr/>
          <a:lstStyle/>
          <a:p>
            <a:pPr defTabSz="955675"/>
            <a:fld id="{9B1A98F9-B15D-4D4A-865E-6AE1AF369692}" type="slidenum">
              <a:rPr lang="en-US" smtClean="0"/>
              <a:pPr defTabSz="955675"/>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685800" y="4572000"/>
            <a:ext cx="5897563" cy="4310063"/>
          </a:xfrm>
          <a:ln/>
        </p:spPr>
        <p:txBody>
          <a:bodyPr/>
          <a:lstStyle/>
          <a:p>
            <a:pPr eaLnBrk="1" hangingPunct="1">
              <a:spcBef>
                <a:spcPts val="0"/>
              </a:spcBef>
              <a:spcAft>
                <a:spcPts val="1200"/>
              </a:spcAft>
              <a:defRPr/>
            </a:pPr>
            <a:r>
              <a:rPr lang="en-US" b="1" i="1" dirty="0"/>
              <a:t>Talking Points:</a:t>
            </a:r>
            <a:endParaRPr lang="en-US" i="1" dirty="0"/>
          </a:p>
          <a:p>
            <a:pPr eaLnBrk="1" hangingPunct="1">
              <a:spcBef>
                <a:spcPts val="0"/>
              </a:spcBef>
              <a:spcAft>
                <a:spcPts val="0"/>
              </a:spcAft>
              <a:defRPr/>
            </a:pPr>
            <a:r>
              <a:rPr lang="en-US" b="1" i="1" dirty="0"/>
              <a:t>(First bullet)</a:t>
            </a:r>
          </a:p>
          <a:p>
            <a:pPr eaLnBrk="1" hangingPunct="1">
              <a:spcBef>
                <a:spcPts val="0"/>
              </a:spcBef>
              <a:spcAft>
                <a:spcPts val="1200"/>
              </a:spcAft>
              <a:buFont typeface="Arial" pitchFamily="34" charset="0"/>
              <a:buChar char="•"/>
              <a:defRPr/>
            </a:pPr>
            <a:r>
              <a:rPr lang="en-US" dirty="0"/>
              <a:t>All CHDP Children are of low Socio Economic</a:t>
            </a:r>
            <a:r>
              <a:rPr lang="en-US" baseline="0" dirty="0"/>
              <a:t> </a:t>
            </a:r>
            <a:r>
              <a:rPr lang="en-US" dirty="0"/>
              <a:t>Standing (SES) and should be considered “High Risk”.</a:t>
            </a:r>
          </a:p>
          <a:p>
            <a:pPr>
              <a:spcBef>
                <a:spcPts val="0"/>
              </a:spcBef>
              <a:defRPr/>
            </a:pPr>
            <a:r>
              <a:rPr lang="en-US" b="1" i="1" dirty="0">
                <a:cs typeface="Arial" charset="0"/>
              </a:rPr>
              <a:t>(Third bullet)</a:t>
            </a:r>
          </a:p>
          <a:p>
            <a:pPr>
              <a:buFont typeface="Arial" pitchFamily="34" charset="0"/>
              <a:buChar char="•"/>
              <a:defRPr/>
            </a:pPr>
            <a:r>
              <a:rPr lang="en-US" dirty="0">
                <a:cs typeface="Arial" charset="0"/>
              </a:rPr>
              <a:t>In</a:t>
            </a:r>
            <a:r>
              <a:rPr lang="en-US" baseline="0" dirty="0">
                <a:cs typeface="Arial" charset="0"/>
              </a:rPr>
              <a:t> 2008, </a:t>
            </a:r>
            <a:r>
              <a:rPr lang="en-US" dirty="0">
                <a:cs typeface="Arial" charset="0"/>
              </a:rPr>
              <a:t>seven</a:t>
            </a:r>
            <a:r>
              <a:rPr lang="en-US" baseline="0" dirty="0">
                <a:cs typeface="Arial" charset="0"/>
              </a:rPr>
              <a:t> counties in the Bay Area surveyed </a:t>
            </a:r>
            <a:r>
              <a:rPr lang="en-US" dirty="0">
                <a:cs typeface="Arial" charset="0"/>
              </a:rPr>
              <a:t>PM160 forms and found the majority were not filled out completely.</a:t>
            </a:r>
          </a:p>
          <a:p>
            <a:pPr>
              <a:buFont typeface="Arial" pitchFamily="34" charset="0"/>
              <a:buChar char="•"/>
              <a:defRPr/>
            </a:pPr>
            <a:r>
              <a:rPr lang="en-US" dirty="0">
                <a:cs typeface="Arial" charset="0"/>
              </a:rPr>
              <a:t>Key information was not provided; “Dental Assessment” was checked but:</a:t>
            </a:r>
          </a:p>
          <a:p>
            <a:pPr marL="685800" lvl="1" indent="-228600" eaLnBrk="1" hangingPunct="1">
              <a:spcBef>
                <a:spcPts val="0"/>
              </a:spcBef>
              <a:spcAft>
                <a:spcPts val="0"/>
              </a:spcAft>
              <a:buFont typeface="Arial" pitchFamily="34" charset="0"/>
              <a:buChar char="•"/>
              <a:defRPr/>
            </a:pPr>
            <a:r>
              <a:rPr lang="en-US" dirty="0">
                <a:cs typeface="Arial" charset="0"/>
              </a:rPr>
              <a:t>If problem was detected ~ dental referral information and comments section was incomplete or blank.</a:t>
            </a:r>
          </a:p>
          <a:p>
            <a:pPr marL="685800" lvl="1" indent="-228600" eaLnBrk="1" hangingPunct="1">
              <a:spcBef>
                <a:spcPts val="0"/>
              </a:spcBef>
              <a:spcAft>
                <a:spcPts val="0"/>
              </a:spcAft>
              <a:buFont typeface="Arial" pitchFamily="34" charset="0"/>
              <a:buChar char="•"/>
              <a:defRPr/>
            </a:pPr>
            <a:r>
              <a:rPr lang="en-US" dirty="0">
                <a:cs typeface="Arial" charset="0"/>
              </a:rPr>
              <a:t>If no problem was detected  ~ routine dental referral was not checked.</a:t>
            </a:r>
          </a:p>
          <a:p>
            <a:pPr marL="228600" indent="-228600" eaLnBrk="1" hangingPunct="1">
              <a:spcBef>
                <a:spcPts val="0"/>
              </a:spcBef>
              <a:spcAft>
                <a:spcPts val="1200"/>
              </a:spcAft>
              <a:defRPr/>
            </a:pPr>
            <a:endParaRPr lang="en-US" i="1" dirty="0">
              <a:solidFill>
                <a:srgbClr val="008000"/>
              </a:solidFill>
              <a:cs typeface="Arial" charset="0"/>
            </a:endParaRPr>
          </a:p>
        </p:txBody>
      </p:sp>
      <p:sp>
        <p:nvSpPr>
          <p:cNvPr id="74756" name="Slide Number Placeholder 3"/>
          <p:cNvSpPr>
            <a:spLocks noGrp="1"/>
          </p:cNvSpPr>
          <p:nvPr>
            <p:ph type="sldNum" sz="quarter" idx="5"/>
          </p:nvPr>
        </p:nvSpPr>
        <p:spPr>
          <a:noFill/>
        </p:spPr>
        <p:txBody>
          <a:bodyPr/>
          <a:lstStyle/>
          <a:p>
            <a:pPr defTabSz="955675"/>
            <a:fld id="{F942A122-E82C-47ED-A169-264529032B5F}" type="slidenum">
              <a:rPr lang="en-US" smtClean="0"/>
              <a:pPr defTabSz="955675"/>
              <a:t>2</a:t>
            </a:fld>
            <a:endParaRPr lang="en-US" dirty="0"/>
          </a:p>
        </p:txBody>
      </p:sp>
      <p:sp>
        <p:nvSpPr>
          <p:cNvPr id="7475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xfrm>
            <a:off x="685800" y="4495800"/>
            <a:ext cx="5851525" cy="4321175"/>
          </a:xfrm>
          <a:ln/>
        </p:spPr>
        <p:txBody>
          <a:bodyPr/>
          <a:lstStyle/>
          <a:p>
            <a:pPr>
              <a:defRPr/>
            </a:pPr>
            <a:r>
              <a:rPr lang="en-US" b="1" i="1" dirty="0"/>
              <a:t>Preparation:</a:t>
            </a:r>
          </a:p>
          <a:p>
            <a:pPr>
              <a:buFont typeface="Arial" pitchFamily="34" charset="0"/>
              <a:buChar char="•"/>
              <a:defRPr/>
            </a:pPr>
            <a:r>
              <a:rPr lang="en-US" dirty="0"/>
              <a:t>Learn what dental provider resources are available and best used in your county.  Check the Denti-Cal Website for a list of dentists (Slide #62 ).</a:t>
            </a:r>
          </a:p>
          <a:p>
            <a:pPr>
              <a:buFont typeface="Arial" pitchFamily="34" charset="0"/>
              <a:buChar char="•"/>
              <a:defRPr/>
            </a:pPr>
            <a:r>
              <a:rPr lang="en-US" dirty="0"/>
              <a:t>Bring an updated list of dentists in your county/local community to this training. </a:t>
            </a:r>
          </a:p>
          <a:p>
            <a:pPr>
              <a:defRPr/>
            </a:pPr>
            <a:endParaRPr lang="en-US" b="1" i="1" dirty="0"/>
          </a:p>
          <a:p>
            <a:pPr>
              <a:defRPr/>
            </a:pPr>
            <a:r>
              <a:rPr lang="en-US" b="1" i="1" dirty="0"/>
              <a:t>Talking Points:</a:t>
            </a:r>
          </a:p>
          <a:p>
            <a:pPr>
              <a:buFont typeface="Arial" pitchFamily="34" charset="0"/>
              <a:buChar char="•"/>
              <a:defRPr/>
            </a:pPr>
            <a:r>
              <a:rPr lang="en-US" dirty="0"/>
              <a:t>Direct office to ask family if they have a dental home. If not, give them the CHDP dental list, local county helpline or </a:t>
            </a:r>
            <a:r>
              <a:rPr lang="en-US" dirty="0" err="1"/>
              <a:t>Denti</a:t>
            </a:r>
            <a:r>
              <a:rPr lang="en-US" dirty="0"/>
              <a:t>-Cal number.</a:t>
            </a:r>
          </a:p>
          <a:p>
            <a:pPr>
              <a:buFont typeface="Arial" pitchFamily="34" charset="0"/>
              <a:buChar char="•"/>
              <a:defRPr/>
            </a:pPr>
            <a:r>
              <a:rPr lang="en-US" dirty="0">
                <a:solidFill>
                  <a:schemeClr val="bg2">
                    <a:lumMod val="25000"/>
                  </a:schemeClr>
                </a:solidFill>
              </a:rPr>
              <a:t>Provider should enter the name and telephone number of the dental provider in the designated REFFERRED TO area, so that family can make an appointment, or local  CHDP staff can help coordinate care and ensure timely dental care. </a:t>
            </a:r>
            <a:endParaRPr lang="en-US" dirty="0"/>
          </a:p>
        </p:txBody>
      </p:sp>
      <p:sp>
        <p:nvSpPr>
          <p:cNvPr id="93188" name="Footer Placeholder 3"/>
          <p:cNvSpPr>
            <a:spLocks noGrp="1"/>
          </p:cNvSpPr>
          <p:nvPr>
            <p:ph type="ftr" sz="quarter" idx="4"/>
          </p:nvPr>
        </p:nvSpPr>
        <p:spPr>
          <a:noFill/>
        </p:spPr>
        <p:txBody>
          <a:bodyPr/>
          <a:lstStyle/>
          <a:p>
            <a:pPr defTabSz="955675"/>
            <a:r>
              <a:rPr lang="en-US" dirty="0"/>
              <a:t>1</a:t>
            </a:r>
          </a:p>
        </p:txBody>
      </p:sp>
      <p:sp>
        <p:nvSpPr>
          <p:cNvPr id="93189" name="Slide Number Placeholder 4"/>
          <p:cNvSpPr>
            <a:spLocks noGrp="1"/>
          </p:cNvSpPr>
          <p:nvPr>
            <p:ph type="sldNum" sz="quarter" idx="5"/>
          </p:nvPr>
        </p:nvSpPr>
        <p:spPr>
          <a:noFill/>
        </p:spPr>
        <p:txBody>
          <a:bodyPr/>
          <a:lstStyle/>
          <a:p>
            <a:pPr defTabSz="955675"/>
            <a:fld id="{9C96FD8A-B93D-4205-8833-AF324C8365B0}" type="slidenum">
              <a:rPr lang="en-US" smtClean="0"/>
              <a:pPr defTabSz="955675"/>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ln/>
        </p:spPr>
        <p:txBody>
          <a:bodyPr/>
          <a:lstStyle/>
          <a:p>
            <a:pPr>
              <a:defRPr/>
            </a:pPr>
            <a:r>
              <a:rPr lang="en-US" b="1" i="1" dirty="0"/>
              <a:t>Talking Points:</a:t>
            </a:r>
          </a:p>
          <a:p>
            <a:pPr>
              <a:buFont typeface="Arial" pitchFamily="34" charset="0"/>
              <a:buChar char="•"/>
              <a:defRPr/>
            </a:pPr>
            <a:r>
              <a:rPr lang="en-US" dirty="0">
                <a:solidFill>
                  <a:schemeClr val="bg2">
                    <a:lumMod val="25000"/>
                  </a:schemeClr>
                </a:solidFill>
                <a:cs typeface="Arial" charset="0"/>
              </a:rPr>
              <a:t>If no dental problem is found during the assessment, check column A or B and enter a check mark (√) in the routine dental referral box, (where the red arrow is pointing). </a:t>
            </a:r>
          </a:p>
          <a:p>
            <a:pPr>
              <a:buFont typeface="Arial" pitchFamily="34" charset="0"/>
              <a:buChar char="•"/>
              <a:defRPr/>
            </a:pPr>
            <a:r>
              <a:rPr lang="en-US" dirty="0">
                <a:solidFill>
                  <a:schemeClr val="bg2">
                    <a:lumMod val="25000"/>
                  </a:schemeClr>
                </a:solidFill>
                <a:cs typeface="Arial" charset="0"/>
              </a:rPr>
              <a:t>Ask parent if their child has been to the dentist in the past 6 months, if not  tell the family to take them to their dentist. Provide  the family  with a list of dentists in their zip code, or telephone  “help-line” number in their local area, if they don’t have a dentist. </a:t>
            </a:r>
          </a:p>
          <a:p>
            <a:pPr>
              <a:defRPr/>
            </a:pPr>
            <a:r>
              <a:rPr lang="en-US" dirty="0">
                <a:solidFill>
                  <a:schemeClr val="bg2">
                    <a:lumMod val="25000"/>
                  </a:schemeClr>
                </a:solidFill>
                <a:cs typeface="Arial" charset="0"/>
              </a:rPr>
              <a:t> </a:t>
            </a:r>
          </a:p>
        </p:txBody>
      </p:sp>
      <p:sp>
        <p:nvSpPr>
          <p:cNvPr id="94212" name="Footer Placeholder 3"/>
          <p:cNvSpPr>
            <a:spLocks noGrp="1"/>
          </p:cNvSpPr>
          <p:nvPr>
            <p:ph type="ftr" sz="quarter" idx="4"/>
          </p:nvPr>
        </p:nvSpPr>
        <p:spPr>
          <a:noFill/>
        </p:spPr>
        <p:txBody>
          <a:bodyPr/>
          <a:lstStyle/>
          <a:p>
            <a:pPr defTabSz="955675"/>
            <a:r>
              <a:rPr lang="en-US" dirty="0"/>
              <a:t>1</a:t>
            </a:r>
          </a:p>
        </p:txBody>
      </p:sp>
      <p:sp>
        <p:nvSpPr>
          <p:cNvPr id="94213" name="Slide Number Placeholder 4"/>
          <p:cNvSpPr>
            <a:spLocks noGrp="1"/>
          </p:cNvSpPr>
          <p:nvPr>
            <p:ph type="sldNum" sz="quarter" idx="5"/>
          </p:nvPr>
        </p:nvSpPr>
        <p:spPr>
          <a:noFill/>
        </p:spPr>
        <p:txBody>
          <a:bodyPr/>
          <a:lstStyle/>
          <a:p>
            <a:pPr defTabSz="955675"/>
            <a:fld id="{46919980-B0BF-44B4-A6A9-EA6A91625849}" type="slidenum">
              <a:rPr lang="en-US" smtClean="0"/>
              <a:pPr defTabSz="955675"/>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xfrm>
            <a:off x="731838" y="4594225"/>
            <a:ext cx="5851525" cy="4321175"/>
          </a:xfrm>
          <a:noFill/>
          <a:ln/>
        </p:spPr>
        <p:txBody>
          <a:bodyPr/>
          <a:lstStyle/>
          <a:p>
            <a:endParaRPr lang="en-US" b="1" i="1" dirty="0"/>
          </a:p>
          <a:p>
            <a:r>
              <a:rPr lang="en-US" b="1" i="1" dirty="0"/>
              <a:t>Talking Points:</a:t>
            </a:r>
          </a:p>
          <a:p>
            <a:pPr>
              <a:buFont typeface="Arial" pitchFamily="34" charset="0"/>
              <a:buChar char="•"/>
            </a:pPr>
            <a:r>
              <a:rPr lang="en-US" dirty="0"/>
              <a:t>(Evaluate the amount of oral health knowledge of attendees.)  Ask how familiar  they are with dental conditions?</a:t>
            </a:r>
          </a:p>
          <a:p>
            <a:pPr>
              <a:buFontTx/>
              <a:buChar char="•"/>
            </a:pPr>
            <a:r>
              <a:rPr lang="en-US" dirty="0"/>
              <a:t> There are four dental classifications of treatment needs ranging from </a:t>
            </a:r>
            <a:r>
              <a:rPr lang="en-US" i="1" dirty="0"/>
              <a:t>no visible problems </a:t>
            </a:r>
            <a:r>
              <a:rPr lang="en-US" dirty="0"/>
              <a:t>to </a:t>
            </a:r>
            <a:r>
              <a:rPr lang="en-US" i="1" dirty="0"/>
              <a:t>emergency care</a:t>
            </a:r>
            <a:r>
              <a:rPr lang="en-US" dirty="0"/>
              <a:t>. </a:t>
            </a:r>
          </a:p>
          <a:p>
            <a:pPr>
              <a:buFontTx/>
              <a:buChar char="•"/>
            </a:pPr>
            <a:r>
              <a:rPr lang="en-US" dirty="0"/>
              <a:t>During the Dental Assessment the Provider should: </a:t>
            </a:r>
          </a:p>
          <a:p>
            <a:pPr lvl="1">
              <a:buFontTx/>
              <a:buChar char="•"/>
            </a:pPr>
            <a:r>
              <a:rPr lang="en-US" dirty="0"/>
              <a:t>Use a tongue depressor and/or gloved fingers for better visibility.</a:t>
            </a:r>
          </a:p>
          <a:p>
            <a:pPr lvl="1">
              <a:buFontTx/>
              <a:buChar char="•"/>
            </a:pPr>
            <a:r>
              <a:rPr lang="en-US" dirty="0"/>
              <a:t>Lift the upper  lip and pull down the lower lip away from the teeth to see the entire gum area.</a:t>
            </a:r>
          </a:p>
          <a:p>
            <a:pPr lvl="1">
              <a:buFontTx/>
              <a:buChar char="•"/>
            </a:pPr>
            <a:r>
              <a:rPr lang="en-US" dirty="0"/>
              <a:t>Look at upper and lower teeth, inside  (lingual) and  outside (facial) and biting surfaces of all teeth and gums.</a:t>
            </a:r>
          </a:p>
        </p:txBody>
      </p:sp>
      <p:sp>
        <p:nvSpPr>
          <p:cNvPr id="95236" name="Footer Placeholder 3"/>
          <p:cNvSpPr>
            <a:spLocks noGrp="1"/>
          </p:cNvSpPr>
          <p:nvPr>
            <p:ph type="ftr" sz="quarter" idx="4"/>
          </p:nvPr>
        </p:nvSpPr>
        <p:spPr>
          <a:noFill/>
        </p:spPr>
        <p:txBody>
          <a:bodyPr/>
          <a:lstStyle/>
          <a:p>
            <a:pPr defTabSz="955675"/>
            <a:r>
              <a:rPr lang="en-US" dirty="0"/>
              <a:t>1</a:t>
            </a:r>
          </a:p>
        </p:txBody>
      </p:sp>
      <p:sp>
        <p:nvSpPr>
          <p:cNvPr id="95237" name="Slide Number Placeholder 4"/>
          <p:cNvSpPr>
            <a:spLocks noGrp="1"/>
          </p:cNvSpPr>
          <p:nvPr>
            <p:ph type="sldNum" sz="quarter" idx="5"/>
          </p:nvPr>
        </p:nvSpPr>
        <p:spPr>
          <a:noFill/>
        </p:spPr>
        <p:txBody>
          <a:bodyPr/>
          <a:lstStyle/>
          <a:p>
            <a:pPr defTabSz="955675"/>
            <a:fld id="{986197DA-D8F0-4928-8F9C-ED95320B67CD}" type="slidenum">
              <a:rPr lang="en-US" smtClean="0"/>
              <a:pPr defTabSz="955675"/>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b="1" i="1" dirty="0"/>
              <a:t>Speaker Tips:</a:t>
            </a:r>
          </a:p>
          <a:p>
            <a:pPr>
              <a:buFont typeface="Arial" pitchFamily="34" charset="0"/>
              <a:buChar char="•"/>
            </a:pPr>
            <a:r>
              <a:rPr lang="en-US" dirty="0"/>
              <a:t>Direct providers to look at PM160 sample form in the areas highlighted. </a:t>
            </a:r>
          </a:p>
          <a:p>
            <a:endParaRPr lang="en-US" b="1" i="1" dirty="0"/>
          </a:p>
          <a:p>
            <a:r>
              <a:rPr lang="en-US" b="1" i="1" dirty="0"/>
              <a:t>Talking Points:</a:t>
            </a:r>
          </a:p>
          <a:p>
            <a:pPr>
              <a:buFont typeface="Arial" pitchFamily="34" charset="0"/>
              <a:buChar char="•"/>
            </a:pPr>
            <a:r>
              <a:rPr lang="en-US" dirty="0"/>
              <a:t>  For class I, even though no problem is suspected, remember to always check routine dental  referral  box, and advise parents to take their child to a dentist every six months.  </a:t>
            </a:r>
          </a:p>
        </p:txBody>
      </p:sp>
      <p:sp>
        <p:nvSpPr>
          <p:cNvPr id="96260" name="Footer Placeholder 3"/>
          <p:cNvSpPr>
            <a:spLocks noGrp="1"/>
          </p:cNvSpPr>
          <p:nvPr>
            <p:ph type="ftr" sz="quarter" idx="4"/>
          </p:nvPr>
        </p:nvSpPr>
        <p:spPr>
          <a:noFill/>
        </p:spPr>
        <p:txBody>
          <a:bodyPr/>
          <a:lstStyle/>
          <a:p>
            <a:pPr defTabSz="955675"/>
            <a:r>
              <a:rPr lang="en-US" dirty="0"/>
              <a:t>1</a:t>
            </a:r>
          </a:p>
        </p:txBody>
      </p:sp>
      <p:sp>
        <p:nvSpPr>
          <p:cNvPr id="96261" name="Slide Number Placeholder 4"/>
          <p:cNvSpPr>
            <a:spLocks noGrp="1"/>
          </p:cNvSpPr>
          <p:nvPr>
            <p:ph type="sldNum" sz="quarter" idx="5"/>
          </p:nvPr>
        </p:nvSpPr>
        <p:spPr>
          <a:noFill/>
        </p:spPr>
        <p:txBody>
          <a:bodyPr/>
          <a:lstStyle/>
          <a:p>
            <a:pPr defTabSz="955675"/>
            <a:fld id="{7BC5EB58-713D-4F6D-BE9A-55FEC499C82D}" type="slidenum">
              <a:rPr lang="en-US" smtClean="0"/>
              <a:pPr defTabSz="955675"/>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b="1" i="1" dirty="0"/>
              <a:t>Talking Points:</a:t>
            </a:r>
          </a:p>
          <a:p>
            <a:pPr>
              <a:buFontTx/>
              <a:buChar char="•"/>
            </a:pPr>
            <a:r>
              <a:rPr lang="en-US" dirty="0"/>
              <a:t> Class II conditions can easily be missed if not examined closely. If there is any uncertainty, classify as a II. All of these conditions will progress if left untreated. </a:t>
            </a:r>
          </a:p>
          <a:p>
            <a:pPr>
              <a:buFontTx/>
              <a:buChar char="•"/>
            </a:pPr>
            <a:r>
              <a:rPr lang="en-US" dirty="0"/>
              <a:t>Early decalcification may look like a white line on the tooth, next to the gums. This is an early stage of decay, but if treated promptly, can be reversed and/or stopped. Refer to a dentist. </a:t>
            </a:r>
          </a:p>
        </p:txBody>
      </p:sp>
      <p:sp>
        <p:nvSpPr>
          <p:cNvPr id="97284" name="Footer Placeholder 3"/>
          <p:cNvSpPr>
            <a:spLocks noGrp="1"/>
          </p:cNvSpPr>
          <p:nvPr>
            <p:ph type="ftr" sz="quarter" idx="4"/>
          </p:nvPr>
        </p:nvSpPr>
        <p:spPr>
          <a:noFill/>
        </p:spPr>
        <p:txBody>
          <a:bodyPr/>
          <a:lstStyle/>
          <a:p>
            <a:pPr defTabSz="955675"/>
            <a:r>
              <a:rPr lang="en-US" dirty="0"/>
              <a:t>1</a:t>
            </a:r>
          </a:p>
        </p:txBody>
      </p:sp>
      <p:sp>
        <p:nvSpPr>
          <p:cNvPr id="97285" name="Slide Number Placeholder 4"/>
          <p:cNvSpPr>
            <a:spLocks noGrp="1"/>
          </p:cNvSpPr>
          <p:nvPr>
            <p:ph type="sldNum" sz="quarter" idx="5"/>
          </p:nvPr>
        </p:nvSpPr>
        <p:spPr>
          <a:noFill/>
        </p:spPr>
        <p:txBody>
          <a:bodyPr/>
          <a:lstStyle/>
          <a:p>
            <a:pPr defTabSz="955675"/>
            <a:fld id="{5679E1F6-2E5F-4E5B-A09D-ED42F71C77B6}" type="slidenum">
              <a:rPr lang="en-US" smtClean="0"/>
              <a:pPr defTabSz="955675"/>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b="1" i="1" dirty="0"/>
              <a:t>Speaker Tips:</a:t>
            </a:r>
          </a:p>
          <a:p>
            <a:pPr>
              <a:buFont typeface="Arial" pitchFamily="34" charset="0"/>
              <a:buChar char="•"/>
            </a:pPr>
            <a:r>
              <a:rPr lang="en-US" dirty="0"/>
              <a:t>Review the key bullets on slide, directing participants’ attention to highlighted areas. </a:t>
            </a:r>
          </a:p>
          <a:p>
            <a:endParaRPr lang="en-US" b="1" i="1" dirty="0"/>
          </a:p>
          <a:p>
            <a:r>
              <a:rPr lang="en-US" b="1" i="1" dirty="0"/>
              <a:t>Talking Points:</a:t>
            </a:r>
          </a:p>
          <a:p>
            <a:pPr>
              <a:buFont typeface="Arial" pitchFamily="34" charset="0"/>
              <a:buChar char="•"/>
            </a:pPr>
            <a:r>
              <a:rPr lang="en-US" dirty="0"/>
              <a:t>As shown in the comments/problems section, this is the minimum that should be written.</a:t>
            </a:r>
          </a:p>
          <a:p>
            <a:pPr>
              <a:buFont typeface="Arial" pitchFamily="34" charset="0"/>
              <a:buChar char="•"/>
            </a:pPr>
            <a:r>
              <a:rPr lang="en-US" dirty="0"/>
              <a:t> If possible be more descriptive and this will help with care coordination. For example: “white line decay ”, “inflamed gums”  or  “dark pits/grooves on teeth” would be something else that could be written. </a:t>
            </a:r>
          </a:p>
          <a:p>
            <a:endParaRPr lang="en-US" dirty="0"/>
          </a:p>
        </p:txBody>
      </p:sp>
      <p:sp>
        <p:nvSpPr>
          <p:cNvPr id="98308" name="Footer Placeholder 3"/>
          <p:cNvSpPr>
            <a:spLocks noGrp="1"/>
          </p:cNvSpPr>
          <p:nvPr>
            <p:ph type="ftr" sz="quarter" idx="4"/>
          </p:nvPr>
        </p:nvSpPr>
        <p:spPr>
          <a:noFill/>
        </p:spPr>
        <p:txBody>
          <a:bodyPr/>
          <a:lstStyle/>
          <a:p>
            <a:pPr defTabSz="955675"/>
            <a:r>
              <a:rPr lang="en-US" dirty="0"/>
              <a:t>1</a:t>
            </a:r>
          </a:p>
        </p:txBody>
      </p:sp>
      <p:sp>
        <p:nvSpPr>
          <p:cNvPr id="98309" name="Slide Number Placeholder 4"/>
          <p:cNvSpPr>
            <a:spLocks noGrp="1"/>
          </p:cNvSpPr>
          <p:nvPr>
            <p:ph type="sldNum" sz="quarter" idx="5"/>
          </p:nvPr>
        </p:nvSpPr>
        <p:spPr>
          <a:noFill/>
        </p:spPr>
        <p:txBody>
          <a:bodyPr/>
          <a:lstStyle/>
          <a:p>
            <a:pPr defTabSz="955675"/>
            <a:fld id="{A40A773E-3621-4393-B314-CEE0CFF27CC5}" type="slidenum">
              <a:rPr lang="en-US" smtClean="0"/>
              <a:pPr defTabSz="955675"/>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xfrm>
            <a:off x="731838" y="4419600"/>
            <a:ext cx="5851525" cy="4321175"/>
          </a:xfrm>
          <a:noFill/>
          <a:ln/>
        </p:spPr>
        <p:txBody>
          <a:bodyPr/>
          <a:lstStyle/>
          <a:p>
            <a:r>
              <a:rPr lang="en-US" b="1" i="1" dirty="0"/>
              <a:t>Talking Points:</a:t>
            </a:r>
          </a:p>
          <a:p>
            <a:pPr marL="228600" indent="-228600">
              <a:buFont typeface="Arial" pitchFamily="34" charset="0"/>
              <a:buChar char="•"/>
            </a:pPr>
            <a:r>
              <a:rPr lang="en-US" dirty="0"/>
              <a:t>If any of these conditions are found, complete column C or D and describe problem in the comments box</a:t>
            </a:r>
            <a:r>
              <a:rPr lang="en-US" b="1" i="1" dirty="0"/>
              <a:t>.</a:t>
            </a:r>
          </a:p>
          <a:p>
            <a:pPr marL="228600" indent="-228600">
              <a:buFont typeface="Arial" pitchFamily="34" charset="0"/>
              <a:buChar char="•"/>
            </a:pPr>
            <a:r>
              <a:rPr lang="en-US" dirty="0"/>
              <a:t>If there is an abscess, decay may not always be visible on the tooth, be sure to pull lip/cheek back to look for evidence of an abscess (swelling of gum, or  pimple/”fistula”). </a:t>
            </a:r>
          </a:p>
          <a:p>
            <a:pPr marL="228600" indent="-228600">
              <a:buFont typeface="Arial" pitchFamily="34" charset="0"/>
              <a:buChar char="•"/>
            </a:pPr>
            <a:r>
              <a:rPr lang="en-US" dirty="0"/>
              <a:t>Document and refer.</a:t>
            </a:r>
          </a:p>
          <a:p>
            <a:endParaRPr lang="en-US" dirty="0"/>
          </a:p>
        </p:txBody>
      </p:sp>
      <p:sp>
        <p:nvSpPr>
          <p:cNvPr id="99332" name="Footer Placeholder 3"/>
          <p:cNvSpPr>
            <a:spLocks noGrp="1"/>
          </p:cNvSpPr>
          <p:nvPr>
            <p:ph type="ftr" sz="quarter" idx="4"/>
          </p:nvPr>
        </p:nvSpPr>
        <p:spPr>
          <a:noFill/>
        </p:spPr>
        <p:txBody>
          <a:bodyPr/>
          <a:lstStyle/>
          <a:p>
            <a:pPr defTabSz="955675"/>
            <a:r>
              <a:rPr lang="en-US" dirty="0"/>
              <a:t>1</a:t>
            </a:r>
          </a:p>
        </p:txBody>
      </p:sp>
      <p:sp>
        <p:nvSpPr>
          <p:cNvPr id="99333" name="Slide Number Placeholder 4"/>
          <p:cNvSpPr>
            <a:spLocks noGrp="1"/>
          </p:cNvSpPr>
          <p:nvPr>
            <p:ph type="sldNum" sz="quarter" idx="5"/>
          </p:nvPr>
        </p:nvSpPr>
        <p:spPr>
          <a:noFill/>
        </p:spPr>
        <p:txBody>
          <a:bodyPr/>
          <a:lstStyle/>
          <a:p>
            <a:pPr defTabSz="955675"/>
            <a:fld id="{CD4FFD50-0590-45F2-A671-64F03837DCA4}" type="slidenum">
              <a:rPr lang="en-US" smtClean="0"/>
              <a:pPr defTabSz="955675"/>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b="1" i="1" dirty="0"/>
              <a:t>Speaker Tips:</a:t>
            </a:r>
          </a:p>
          <a:p>
            <a:pPr>
              <a:buFont typeface="Arial" pitchFamily="34" charset="0"/>
              <a:buChar char="•"/>
            </a:pPr>
            <a:r>
              <a:rPr lang="en-US" dirty="0"/>
              <a:t>Review the key bullets on slide directing participants’ attention to highlighted areas.</a:t>
            </a:r>
            <a:endParaRPr lang="en-US" b="1" i="1" dirty="0"/>
          </a:p>
          <a:p>
            <a:endParaRPr lang="en-US" b="1" i="1" dirty="0"/>
          </a:p>
          <a:p>
            <a:r>
              <a:rPr lang="en-US" b="1" i="1" dirty="0"/>
              <a:t>Talking Points:</a:t>
            </a:r>
          </a:p>
          <a:p>
            <a:pPr>
              <a:buFontTx/>
              <a:buChar char="•"/>
            </a:pPr>
            <a:r>
              <a:rPr lang="en-US" dirty="0"/>
              <a:t>Ask providers:  “What should you write in the comments box for a Class III?” </a:t>
            </a:r>
          </a:p>
          <a:p>
            <a:pPr>
              <a:buFont typeface="Arial" pitchFamily="34" charset="0"/>
              <a:buChar char="•"/>
            </a:pPr>
            <a:r>
              <a:rPr lang="en-US" dirty="0"/>
              <a:t> Answer:  </a:t>
            </a:r>
          </a:p>
          <a:p>
            <a:pPr lvl="1">
              <a:buFont typeface="Arial" pitchFamily="34" charset="0"/>
              <a:buChar char="•"/>
            </a:pPr>
            <a:r>
              <a:rPr lang="en-US" dirty="0"/>
              <a:t> Always write 02  - This indicates the area of concern  is “Dental”.</a:t>
            </a:r>
          </a:p>
          <a:p>
            <a:pPr lvl="1">
              <a:buFont typeface="Arial" pitchFamily="34" charset="0"/>
              <a:buChar char="•"/>
            </a:pPr>
            <a:r>
              <a:rPr lang="en-US" dirty="0"/>
              <a:t>Classification:   Class III</a:t>
            </a:r>
          </a:p>
          <a:p>
            <a:pPr lvl="1">
              <a:buFont typeface="Arial" pitchFamily="34" charset="0"/>
              <a:buChar char="•"/>
            </a:pPr>
            <a:r>
              <a:rPr lang="en-US" dirty="0"/>
              <a:t>Findings:  Specific problem, i.e., Early Childhood Caries (ECC )</a:t>
            </a:r>
          </a:p>
          <a:p>
            <a:pPr lvl="1">
              <a:buFont typeface="Arial" pitchFamily="34" charset="0"/>
              <a:buChar char="•"/>
            </a:pPr>
            <a:r>
              <a:rPr lang="en-US" dirty="0"/>
              <a:t>Follow-up code:   Referrals will noted as a (5) </a:t>
            </a:r>
          </a:p>
        </p:txBody>
      </p:sp>
      <p:sp>
        <p:nvSpPr>
          <p:cNvPr id="100356" name="Footer Placeholder 3"/>
          <p:cNvSpPr>
            <a:spLocks noGrp="1"/>
          </p:cNvSpPr>
          <p:nvPr>
            <p:ph type="ftr" sz="quarter" idx="4"/>
          </p:nvPr>
        </p:nvSpPr>
        <p:spPr>
          <a:noFill/>
        </p:spPr>
        <p:txBody>
          <a:bodyPr/>
          <a:lstStyle/>
          <a:p>
            <a:pPr defTabSz="955675"/>
            <a:r>
              <a:rPr lang="en-US" dirty="0"/>
              <a:t>1</a:t>
            </a:r>
          </a:p>
        </p:txBody>
      </p:sp>
      <p:sp>
        <p:nvSpPr>
          <p:cNvPr id="100357" name="Slide Number Placeholder 4"/>
          <p:cNvSpPr>
            <a:spLocks noGrp="1"/>
          </p:cNvSpPr>
          <p:nvPr>
            <p:ph type="sldNum" sz="quarter" idx="5"/>
          </p:nvPr>
        </p:nvSpPr>
        <p:spPr>
          <a:noFill/>
        </p:spPr>
        <p:txBody>
          <a:bodyPr/>
          <a:lstStyle/>
          <a:p>
            <a:pPr defTabSz="955675"/>
            <a:fld id="{2E60742D-3504-47F0-B06C-48AA15C00831}" type="slidenum">
              <a:rPr lang="en-US" smtClean="0"/>
              <a:pPr defTabSz="955675"/>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b="1" i="1" dirty="0"/>
              <a:t>Preparation:</a:t>
            </a:r>
          </a:p>
          <a:p>
            <a:pPr>
              <a:buFont typeface="Arial" pitchFamily="34" charset="0"/>
              <a:buChar char="•"/>
            </a:pPr>
            <a:r>
              <a:rPr lang="en-US" dirty="0"/>
              <a:t>Have at least one copy available of the Orthodontic Guide (found on slide #29) to show participants.</a:t>
            </a:r>
          </a:p>
          <a:p>
            <a:endParaRPr lang="en-US" b="1" i="1" dirty="0"/>
          </a:p>
          <a:p>
            <a:r>
              <a:rPr lang="en-US" b="1" i="1" dirty="0"/>
              <a:t>Talking Points:</a:t>
            </a:r>
          </a:p>
          <a:p>
            <a:pPr>
              <a:buFontTx/>
              <a:buChar char="•"/>
            </a:pPr>
            <a:r>
              <a:rPr lang="en-US" dirty="0"/>
              <a:t>Orthodontic coverage through California Children’s Services (CCS) and Medi-Cal  is not for cosmetic conditions. Teeth must be </a:t>
            </a:r>
            <a:r>
              <a:rPr lang="en-US" u="sng" dirty="0"/>
              <a:t>severely</a:t>
            </a:r>
            <a:r>
              <a:rPr lang="en-US" dirty="0"/>
              <a:t> twisted, overlapped, protruded or misaligned causing </a:t>
            </a:r>
            <a:r>
              <a:rPr lang="en-US" u="sng" dirty="0"/>
              <a:t>functional  problems</a:t>
            </a:r>
            <a:r>
              <a:rPr lang="en-US" dirty="0"/>
              <a:t>.  </a:t>
            </a:r>
          </a:p>
          <a:p>
            <a:pPr>
              <a:buFont typeface="Arial" pitchFamily="34" charset="0"/>
              <a:buChar char="•"/>
            </a:pPr>
            <a:r>
              <a:rPr lang="en-US" dirty="0"/>
              <a:t> Cleft palate and craniofacial anomalies, severe abnormalities of the mouth, jaw and/or teeth, may result from trauma, genetics or other gross facial pathology. </a:t>
            </a:r>
          </a:p>
          <a:p>
            <a:pPr>
              <a:buFont typeface="Arial" pitchFamily="34" charset="0"/>
              <a:buChar char="•"/>
            </a:pPr>
            <a:r>
              <a:rPr lang="en-US" dirty="0"/>
              <a:t>These conditions which require further specialized treatment may be eligible for CCS coverage in your county. </a:t>
            </a:r>
          </a:p>
        </p:txBody>
      </p:sp>
      <p:sp>
        <p:nvSpPr>
          <p:cNvPr id="101380" name="Footer Placeholder 3"/>
          <p:cNvSpPr>
            <a:spLocks noGrp="1"/>
          </p:cNvSpPr>
          <p:nvPr>
            <p:ph type="ftr" sz="quarter" idx="4"/>
          </p:nvPr>
        </p:nvSpPr>
        <p:spPr>
          <a:noFill/>
        </p:spPr>
        <p:txBody>
          <a:bodyPr/>
          <a:lstStyle/>
          <a:p>
            <a:pPr defTabSz="955675"/>
            <a:r>
              <a:rPr lang="en-US" dirty="0"/>
              <a:t>1</a:t>
            </a:r>
          </a:p>
        </p:txBody>
      </p:sp>
      <p:sp>
        <p:nvSpPr>
          <p:cNvPr id="101381" name="Slide Number Placeholder 4"/>
          <p:cNvSpPr>
            <a:spLocks noGrp="1"/>
          </p:cNvSpPr>
          <p:nvPr>
            <p:ph type="sldNum" sz="quarter" idx="5"/>
          </p:nvPr>
        </p:nvSpPr>
        <p:spPr>
          <a:noFill/>
        </p:spPr>
        <p:txBody>
          <a:bodyPr/>
          <a:lstStyle/>
          <a:p>
            <a:pPr defTabSz="955675"/>
            <a:fld id="{40913FE2-10D3-4B33-A331-457B27510F28}" type="slidenum">
              <a:rPr lang="en-US" smtClean="0"/>
              <a:pPr defTabSz="955675"/>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b="1" i="1" dirty="0"/>
              <a:t>Preparation:</a:t>
            </a:r>
            <a:r>
              <a:rPr lang="en-US" dirty="0"/>
              <a:t> </a:t>
            </a:r>
          </a:p>
          <a:p>
            <a:pPr>
              <a:buFont typeface="Arial" pitchFamily="34" charset="0"/>
              <a:buChar char="•"/>
            </a:pPr>
            <a:r>
              <a:rPr lang="en-US" dirty="0"/>
              <a:t>Print double sided and laminate (or put in clear document protector) sample(s) of guide  to show providers. </a:t>
            </a:r>
            <a:endParaRPr lang="en-US" b="1" i="1" dirty="0"/>
          </a:p>
          <a:p>
            <a:endParaRPr lang="en-US" b="1" i="1" dirty="0"/>
          </a:p>
          <a:p>
            <a:r>
              <a:rPr lang="en-US" b="1" i="1" dirty="0"/>
              <a:t>Talking Points:</a:t>
            </a:r>
          </a:p>
          <a:p>
            <a:pPr>
              <a:buFontTx/>
              <a:buChar char="•"/>
            </a:pPr>
            <a:r>
              <a:rPr lang="en-US" dirty="0"/>
              <a:t>(Advise providers to) Print this guide and place in a document protector or laminate for their exam rooms. </a:t>
            </a:r>
          </a:p>
          <a:p>
            <a:pPr>
              <a:buFontTx/>
              <a:buChar char="•"/>
            </a:pPr>
            <a:r>
              <a:rPr lang="en-US" dirty="0"/>
              <a:t>This can be used as a reference and a visual tool to educate parents/caregivers.</a:t>
            </a:r>
          </a:p>
          <a:p>
            <a:pPr>
              <a:buFontTx/>
              <a:buChar char="•"/>
            </a:pPr>
            <a:r>
              <a:rPr lang="en-US" dirty="0"/>
              <a:t>Familiarize yourself with this guide which has examples of severe conditions that should be referred. </a:t>
            </a:r>
          </a:p>
          <a:p>
            <a:pPr>
              <a:buFontTx/>
              <a:buChar char="•"/>
            </a:pPr>
            <a:endParaRPr lang="en-US" dirty="0"/>
          </a:p>
          <a:p>
            <a:endParaRPr lang="en-US" dirty="0"/>
          </a:p>
        </p:txBody>
      </p:sp>
      <p:sp>
        <p:nvSpPr>
          <p:cNvPr id="102404" name="Footer Placeholder 3"/>
          <p:cNvSpPr>
            <a:spLocks noGrp="1"/>
          </p:cNvSpPr>
          <p:nvPr>
            <p:ph type="ftr" sz="quarter" idx="4"/>
          </p:nvPr>
        </p:nvSpPr>
        <p:spPr>
          <a:noFill/>
        </p:spPr>
        <p:txBody>
          <a:bodyPr/>
          <a:lstStyle/>
          <a:p>
            <a:pPr defTabSz="955675"/>
            <a:r>
              <a:rPr lang="en-US" dirty="0"/>
              <a:t>1</a:t>
            </a:r>
          </a:p>
        </p:txBody>
      </p:sp>
      <p:sp>
        <p:nvSpPr>
          <p:cNvPr id="102405" name="Slide Number Placeholder 4"/>
          <p:cNvSpPr>
            <a:spLocks noGrp="1"/>
          </p:cNvSpPr>
          <p:nvPr>
            <p:ph type="sldNum" sz="quarter" idx="5"/>
          </p:nvPr>
        </p:nvSpPr>
        <p:spPr>
          <a:noFill/>
        </p:spPr>
        <p:txBody>
          <a:bodyPr/>
          <a:lstStyle/>
          <a:p>
            <a:pPr defTabSz="955675"/>
            <a:fld id="{B408219F-1EC5-44C5-B466-C4A07C776CC6}" type="slidenum">
              <a:rPr lang="en-US" smtClean="0"/>
              <a:pPr defTabSz="955675"/>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257300" y="819150"/>
            <a:ext cx="4802188" cy="3600450"/>
          </a:xfrm>
          <a:ln/>
        </p:spPr>
      </p:sp>
      <p:sp>
        <p:nvSpPr>
          <p:cNvPr id="75779" name="Notes Placeholder 2"/>
          <p:cNvSpPr>
            <a:spLocks noGrp="1"/>
          </p:cNvSpPr>
          <p:nvPr>
            <p:ph type="body" idx="1"/>
          </p:nvPr>
        </p:nvSpPr>
        <p:spPr>
          <a:noFill/>
          <a:ln/>
        </p:spPr>
        <p:txBody>
          <a:bodyPr/>
          <a:lstStyle/>
          <a:p>
            <a:r>
              <a:rPr lang="en-US" b="1" i="1" dirty="0"/>
              <a:t>Talking Points:</a:t>
            </a:r>
          </a:p>
          <a:p>
            <a:pPr>
              <a:buFont typeface="Arial" pitchFamily="34" charset="0"/>
              <a:buChar char="•"/>
            </a:pPr>
            <a:r>
              <a:rPr lang="en-US" dirty="0"/>
              <a:t>American Academy of Pediatrics  (AAP) considers oral health an important part of a child’s overall health. They</a:t>
            </a:r>
            <a:r>
              <a:rPr lang="en-US" baseline="0" dirty="0"/>
              <a:t> </a:t>
            </a:r>
            <a:r>
              <a:rPr lang="en-US" dirty="0"/>
              <a:t>have</a:t>
            </a:r>
            <a:r>
              <a:rPr lang="en-US" baseline="0" dirty="0"/>
              <a:t> </a:t>
            </a:r>
            <a:r>
              <a:rPr lang="en-US" dirty="0"/>
              <a:t>a</a:t>
            </a:r>
            <a:r>
              <a:rPr lang="en-US" baseline="0" dirty="0"/>
              <a:t> </a:t>
            </a:r>
            <a:r>
              <a:rPr lang="en-US" dirty="0"/>
              <a:t>dedicated webpage,</a:t>
            </a:r>
            <a:r>
              <a:rPr lang="en-US" baseline="0" dirty="0"/>
              <a:t> </a:t>
            </a:r>
            <a:r>
              <a:rPr lang="en-US" dirty="0"/>
              <a:t>trainings and policy statements  addressing children’s oral health. </a:t>
            </a:r>
          </a:p>
        </p:txBody>
      </p:sp>
      <p:sp>
        <p:nvSpPr>
          <p:cNvPr id="75780" name="Slide Number Placeholder 3"/>
          <p:cNvSpPr>
            <a:spLocks noGrp="1"/>
          </p:cNvSpPr>
          <p:nvPr>
            <p:ph type="sldNum" sz="quarter" idx="5"/>
          </p:nvPr>
        </p:nvSpPr>
        <p:spPr>
          <a:noFill/>
        </p:spPr>
        <p:txBody>
          <a:bodyPr/>
          <a:lstStyle/>
          <a:p>
            <a:pPr defTabSz="955675"/>
            <a:fld id="{6C13A71C-3D7C-4284-B638-C750DA3A3876}" type="slidenum">
              <a:rPr lang="en-US" smtClean="0"/>
              <a:pPr defTabSz="955675"/>
              <a:t>3</a:t>
            </a:fld>
            <a:endParaRPr lang="en-US" dirty="0"/>
          </a:p>
        </p:txBody>
      </p:sp>
      <p:sp>
        <p:nvSpPr>
          <p:cNvPr id="75781"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609600"/>
            <a:ext cx="4802188" cy="3600450"/>
          </a:xfrm>
          <a:ln/>
        </p:spPr>
      </p:sp>
      <p:sp>
        <p:nvSpPr>
          <p:cNvPr id="103427" name="Notes Placeholder 2"/>
          <p:cNvSpPr>
            <a:spLocks noGrp="1"/>
          </p:cNvSpPr>
          <p:nvPr>
            <p:ph type="body" idx="1"/>
          </p:nvPr>
        </p:nvSpPr>
        <p:spPr>
          <a:ln/>
        </p:spPr>
        <p:txBody>
          <a:bodyPr/>
          <a:lstStyle/>
          <a:p>
            <a:pPr>
              <a:defRPr/>
            </a:pPr>
            <a:r>
              <a:rPr lang="en-US" b="1" i="1" dirty="0"/>
              <a:t>Talking Points:</a:t>
            </a:r>
          </a:p>
          <a:p>
            <a:pPr marL="228600" indent="-228600">
              <a:buFont typeface="Arial" pitchFamily="34" charset="0"/>
              <a:buChar char="•"/>
              <a:defRPr/>
            </a:pPr>
            <a:r>
              <a:rPr lang="en-US" dirty="0"/>
              <a:t>Document on PM160  as instructed on the slide.</a:t>
            </a:r>
          </a:p>
          <a:p>
            <a:pPr>
              <a:buFont typeface="Arial" pitchFamily="34" charset="0"/>
              <a:buChar char="•"/>
              <a:defRPr/>
            </a:pPr>
            <a:r>
              <a:rPr lang="en-US" dirty="0"/>
              <a:t>    In addition to filling out the PM160 form, providers should refer:</a:t>
            </a:r>
          </a:p>
          <a:p>
            <a:pPr marL="685800" lvl="1" indent="-228600">
              <a:buFont typeface="+mj-lt"/>
              <a:buAutoNum type="arabicPeriod"/>
              <a:defRPr/>
            </a:pPr>
            <a:r>
              <a:rPr lang="en-US" dirty="0"/>
              <a:t>For possible craniofacial anomalies contact  local county CCS (link on guide) </a:t>
            </a:r>
          </a:p>
          <a:p>
            <a:pPr marL="685800" lvl="1" indent="-228600">
              <a:buFont typeface="+mj-lt"/>
              <a:buAutoNum type="arabicPeriod"/>
              <a:defRPr/>
            </a:pPr>
            <a:r>
              <a:rPr lang="en-US" dirty="0"/>
              <a:t>For severe handicapping malocclusion:</a:t>
            </a:r>
          </a:p>
          <a:p>
            <a:pPr marL="1143000" lvl="2" indent="-228600">
              <a:buFont typeface="Arial" pitchFamily="34" charset="0"/>
              <a:buChar char="•"/>
              <a:defRPr/>
            </a:pPr>
            <a:r>
              <a:rPr lang="en-US" dirty="0"/>
              <a:t>If child has Full Scope Medi-Cal,  refer to Denti-Cal (1-800-322-6384). </a:t>
            </a:r>
          </a:p>
          <a:p>
            <a:pPr marL="1143000" lvl="2" indent="-228600">
              <a:buFont typeface="Arial" pitchFamily="34" charset="0"/>
              <a:buChar char="•"/>
              <a:defRPr/>
            </a:pPr>
            <a:r>
              <a:rPr lang="en-US" dirty="0"/>
              <a:t>For others: such as: Healthy Families, Healthy Kids, Share of Cost /Emergency Only </a:t>
            </a:r>
            <a:r>
              <a:rPr lang="en-US" dirty="0" err="1"/>
              <a:t>Medi</a:t>
            </a:r>
            <a:r>
              <a:rPr lang="en-US" dirty="0"/>
              <a:t>-Cal, and other low income children, contact local county CCS (link found on slide # 29).</a:t>
            </a:r>
          </a:p>
          <a:p>
            <a:pPr marL="228600" indent="-228600">
              <a:buFont typeface="Arial" pitchFamily="34" charset="0"/>
              <a:buChar char="•"/>
              <a:defRPr/>
            </a:pPr>
            <a:endParaRPr lang="en-US" dirty="0"/>
          </a:p>
          <a:p>
            <a:pPr marL="228600" indent="-228600">
              <a:buFont typeface="Arial" pitchFamily="34" charset="0"/>
              <a:buChar char="•"/>
              <a:defRPr/>
            </a:pPr>
            <a:endParaRPr lang="en-US" b="1" i="1" dirty="0"/>
          </a:p>
          <a:p>
            <a:pPr>
              <a:defRPr/>
            </a:pPr>
            <a:endParaRPr lang="en-US" b="1" i="1" dirty="0"/>
          </a:p>
          <a:p>
            <a:pPr>
              <a:defRPr/>
            </a:pPr>
            <a:endParaRPr lang="en-US" dirty="0"/>
          </a:p>
        </p:txBody>
      </p:sp>
      <p:sp>
        <p:nvSpPr>
          <p:cNvPr id="103428" name="Footer Placeholder 3"/>
          <p:cNvSpPr>
            <a:spLocks noGrp="1"/>
          </p:cNvSpPr>
          <p:nvPr>
            <p:ph type="ftr" sz="quarter" idx="4"/>
          </p:nvPr>
        </p:nvSpPr>
        <p:spPr>
          <a:noFill/>
        </p:spPr>
        <p:txBody>
          <a:bodyPr/>
          <a:lstStyle/>
          <a:p>
            <a:pPr defTabSz="955675"/>
            <a:r>
              <a:rPr lang="en-US" dirty="0"/>
              <a:t>1</a:t>
            </a:r>
          </a:p>
        </p:txBody>
      </p:sp>
      <p:sp>
        <p:nvSpPr>
          <p:cNvPr id="103429" name="Slide Number Placeholder 4"/>
          <p:cNvSpPr>
            <a:spLocks noGrp="1"/>
          </p:cNvSpPr>
          <p:nvPr>
            <p:ph type="sldNum" sz="quarter" idx="5"/>
          </p:nvPr>
        </p:nvSpPr>
        <p:spPr>
          <a:noFill/>
        </p:spPr>
        <p:txBody>
          <a:bodyPr/>
          <a:lstStyle/>
          <a:p>
            <a:pPr defTabSz="955675"/>
            <a:fld id="{1DA37E64-B6FE-4E0B-A186-B3C55A0DF123}" type="slidenum">
              <a:rPr lang="en-US" smtClean="0"/>
              <a:pPr defTabSz="955675"/>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xfrm>
            <a:off x="731838" y="4560888"/>
            <a:ext cx="5851525" cy="4506912"/>
          </a:xfrm>
          <a:noFill/>
          <a:ln/>
        </p:spPr>
        <p:txBody>
          <a:bodyPr/>
          <a:lstStyle/>
          <a:p>
            <a:r>
              <a:rPr lang="en-US" b="1" i="1" dirty="0"/>
              <a:t>Preparation:</a:t>
            </a:r>
          </a:p>
          <a:p>
            <a:pPr>
              <a:buFont typeface="Arial" pitchFamily="34" charset="0"/>
              <a:buChar char="•"/>
            </a:pPr>
            <a:r>
              <a:rPr lang="en-US" dirty="0"/>
              <a:t>Speaker  should review  link for “Acute Dental Emergencies in Emergency Medicine” at bottom of slide. </a:t>
            </a:r>
          </a:p>
          <a:p>
            <a:pPr>
              <a:lnSpc>
                <a:spcPct val="150000"/>
              </a:lnSpc>
            </a:pPr>
            <a:r>
              <a:rPr lang="en-US" b="1" i="1" dirty="0"/>
              <a:t>Talking Points:</a:t>
            </a:r>
          </a:p>
          <a:p>
            <a:pPr>
              <a:buFont typeface="Arial" pitchFamily="34" charset="0"/>
              <a:buChar char="•"/>
            </a:pPr>
            <a:r>
              <a:rPr lang="en-US" dirty="0"/>
              <a:t>Child needs to be seen by a dentist immediately in all cases.</a:t>
            </a:r>
            <a:endParaRPr lang="en-US" i="1" dirty="0"/>
          </a:p>
          <a:p>
            <a:pPr lvl="1">
              <a:buFont typeface="Arial" pitchFamily="34" charset="0"/>
              <a:buChar char="•"/>
            </a:pPr>
            <a:r>
              <a:rPr lang="en-US" b="1" i="1" dirty="0"/>
              <a:t>Top photo:  </a:t>
            </a:r>
            <a:r>
              <a:rPr lang="en-US" dirty="0"/>
              <a:t>Tooth is fractured and may involve the  “nerve” of the tooth.</a:t>
            </a:r>
          </a:p>
          <a:p>
            <a:pPr lvl="1">
              <a:buFont typeface="Arial" pitchFamily="34" charset="0"/>
              <a:buChar char="•"/>
            </a:pPr>
            <a:r>
              <a:rPr lang="en-US" b="1" i="1" dirty="0"/>
              <a:t>Bottom left photo:   </a:t>
            </a:r>
            <a:r>
              <a:rPr lang="en-US" dirty="0"/>
              <a:t>Tooth may have been shoved up into gums or knocked out (avulsed).</a:t>
            </a:r>
          </a:p>
          <a:p>
            <a:pPr lvl="1">
              <a:buFont typeface="Arial" pitchFamily="34" charset="0"/>
              <a:buChar char="•"/>
            </a:pPr>
            <a:r>
              <a:rPr lang="en-US" b="1" i="1" dirty="0"/>
              <a:t>Right hand photo:  </a:t>
            </a:r>
            <a:r>
              <a:rPr lang="en-US" dirty="0"/>
              <a:t>Before oral assessment,  look at the whole face to check facial symmetry and swelling (which could be subtle),  as this may indicate infection/abscess. </a:t>
            </a:r>
          </a:p>
          <a:p>
            <a:pPr lvl="2">
              <a:buFontTx/>
              <a:buChar char="•"/>
            </a:pPr>
            <a:r>
              <a:rPr lang="en-US" dirty="0"/>
              <a:t> Assess need for antibiotics. </a:t>
            </a:r>
          </a:p>
          <a:p>
            <a:pPr lvl="2">
              <a:buFontTx/>
              <a:buChar char="•"/>
            </a:pPr>
            <a:r>
              <a:rPr lang="en-US" dirty="0"/>
              <a:t> For oral infections,  if antibiotics are prescribed, emphasize to parents that antibiotics alone may not remove underlying dental cause and infection can recur.</a:t>
            </a:r>
          </a:p>
          <a:p>
            <a:pPr lvl="2">
              <a:buFontTx/>
              <a:buChar char="•"/>
            </a:pPr>
            <a:r>
              <a:rPr lang="en-US" dirty="0"/>
              <a:t>Child needs to see dentist immediately.</a:t>
            </a:r>
          </a:p>
          <a:p>
            <a:endParaRPr lang="en-US" dirty="0"/>
          </a:p>
        </p:txBody>
      </p:sp>
      <p:sp>
        <p:nvSpPr>
          <p:cNvPr id="104452" name="Slide Number Placeholder 3"/>
          <p:cNvSpPr>
            <a:spLocks noGrp="1"/>
          </p:cNvSpPr>
          <p:nvPr>
            <p:ph type="sldNum" sz="quarter" idx="5"/>
          </p:nvPr>
        </p:nvSpPr>
        <p:spPr>
          <a:noFill/>
        </p:spPr>
        <p:txBody>
          <a:bodyPr/>
          <a:lstStyle/>
          <a:p>
            <a:pPr defTabSz="955675"/>
            <a:fld id="{2D710B94-A356-419C-82F8-28C2AA268AA8}" type="slidenum">
              <a:rPr lang="en-US" smtClean="0"/>
              <a:pPr defTabSz="955675"/>
              <a:t>31</a:t>
            </a:fld>
            <a:endParaRPr lang="en-US" dirty="0"/>
          </a:p>
        </p:txBody>
      </p:sp>
      <p:sp>
        <p:nvSpPr>
          <p:cNvPr id="10445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a:defRPr/>
            </a:pPr>
            <a:r>
              <a:rPr lang="en-US" b="1" i="1" dirty="0"/>
              <a:t>Speaker Tips:</a:t>
            </a:r>
          </a:p>
          <a:p>
            <a:pPr>
              <a:buFont typeface="Arial" pitchFamily="34" charset="0"/>
              <a:buChar char="•"/>
              <a:defRPr/>
            </a:pPr>
            <a:r>
              <a:rPr lang="en-US" dirty="0"/>
              <a:t>Review the key bullets on slide directing  participants’ attention to highlighted areas.</a:t>
            </a:r>
          </a:p>
          <a:p>
            <a:pPr>
              <a:defRPr/>
            </a:pPr>
            <a:endParaRPr lang="en-US" b="1" i="1" dirty="0"/>
          </a:p>
          <a:p>
            <a:pPr>
              <a:defRPr/>
            </a:pPr>
            <a:r>
              <a:rPr lang="en-US" b="1" i="1" dirty="0"/>
              <a:t>Talking Points:</a:t>
            </a:r>
          </a:p>
          <a:p>
            <a:pPr>
              <a:buFont typeface="Arial" pitchFamily="34" charset="0"/>
              <a:buChar char="•"/>
              <a:defRPr/>
            </a:pPr>
            <a:r>
              <a:rPr lang="en-US" dirty="0"/>
              <a:t>Include a description of the emergency on PM160 form: i.e., broken tooth, location of swelling, avulsed tooth, etc. </a:t>
            </a:r>
          </a:p>
          <a:p>
            <a:pPr>
              <a:buFont typeface="Arial" pitchFamily="34" charset="0"/>
              <a:buChar char="•"/>
              <a:defRPr/>
            </a:pPr>
            <a:r>
              <a:rPr lang="en-US" dirty="0"/>
              <a:t>In addition to documenting on the PM 160:</a:t>
            </a:r>
          </a:p>
          <a:p>
            <a:pPr marL="685800" lvl="1" indent="-228600">
              <a:buFont typeface="+mj-lt"/>
              <a:buAutoNum type="arabicPeriod"/>
              <a:defRPr/>
            </a:pPr>
            <a:r>
              <a:rPr lang="en-US" dirty="0"/>
              <a:t>It is the provider’s duty to make sure the parent understands that this is an emergency, and requires immediate attention by a dentist to treat the underlying cause.</a:t>
            </a:r>
          </a:p>
          <a:p>
            <a:pPr marL="685800" lvl="1" indent="-228600">
              <a:buFont typeface="+mj-lt"/>
              <a:buAutoNum type="arabicPeriod"/>
              <a:defRPr/>
            </a:pPr>
            <a:r>
              <a:rPr lang="en-US" dirty="0"/>
              <a:t>Stress that: Oral infections can lead quickly to serious systemic complications. </a:t>
            </a:r>
          </a:p>
          <a:p>
            <a:pPr marL="685800" lvl="1" indent="-228600">
              <a:buFont typeface="+mj-lt"/>
              <a:buAutoNum type="arabicPeriod"/>
              <a:defRPr/>
            </a:pPr>
            <a:r>
              <a:rPr lang="en-US" dirty="0"/>
              <a:t>Assist the family to schedule a dental appointment. </a:t>
            </a:r>
          </a:p>
          <a:p>
            <a:pPr marL="685800" lvl="1" indent="-228600">
              <a:buFont typeface="+mj-lt"/>
              <a:buAutoNum type="arabicPeriod"/>
            </a:pPr>
            <a:r>
              <a:rPr lang="en-US" dirty="0"/>
              <a:t>It is advised that your medical office follow up with parents. </a:t>
            </a:r>
          </a:p>
          <a:p>
            <a:endParaRPr lang="en-US" dirty="0"/>
          </a:p>
        </p:txBody>
      </p:sp>
      <p:sp>
        <p:nvSpPr>
          <p:cNvPr id="105476" name="Footer Placeholder 3"/>
          <p:cNvSpPr>
            <a:spLocks noGrp="1"/>
          </p:cNvSpPr>
          <p:nvPr>
            <p:ph type="ftr" sz="quarter" idx="4"/>
          </p:nvPr>
        </p:nvSpPr>
        <p:spPr>
          <a:noFill/>
        </p:spPr>
        <p:txBody>
          <a:bodyPr/>
          <a:lstStyle/>
          <a:p>
            <a:pPr defTabSz="955675"/>
            <a:r>
              <a:rPr lang="en-US" dirty="0"/>
              <a:t>1</a:t>
            </a:r>
          </a:p>
        </p:txBody>
      </p:sp>
      <p:sp>
        <p:nvSpPr>
          <p:cNvPr id="105477" name="Slide Number Placeholder 4"/>
          <p:cNvSpPr>
            <a:spLocks noGrp="1"/>
          </p:cNvSpPr>
          <p:nvPr>
            <p:ph type="sldNum" sz="quarter" idx="5"/>
          </p:nvPr>
        </p:nvSpPr>
        <p:spPr>
          <a:noFill/>
        </p:spPr>
        <p:txBody>
          <a:bodyPr/>
          <a:lstStyle/>
          <a:p>
            <a:pPr defTabSz="955675"/>
            <a:fld id="{BD610E66-281C-454E-9E70-A2F881B0B54D}" type="slidenum">
              <a:rPr lang="en-US" smtClean="0"/>
              <a:pPr defTabSz="955675"/>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219200" y="533400"/>
            <a:ext cx="4802188" cy="3600450"/>
          </a:xfrm>
          <a:ln/>
        </p:spPr>
      </p:sp>
      <p:sp>
        <p:nvSpPr>
          <p:cNvPr id="106499"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Print double sided and laminate (or put in clear document protector) sample(s) of guide  to show providers. </a:t>
            </a:r>
            <a:endParaRPr lang="en-US" b="1" i="1" dirty="0"/>
          </a:p>
          <a:p>
            <a:pPr>
              <a:defRPr/>
            </a:pPr>
            <a:endParaRPr lang="en-US" b="1" i="1" dirty="0"/>
          </a:p>
          <a:p>
            <a:pPr>
              <a:defRPr/>
            </a:pPr>
            <a:r>
              <a:rPr lang="en-US" b="1" i="1" dirty="0"/>
              <a:t>Talking Points:</a:t>
            </a:r>
          </a:p>
          <a:p>
            <a:pPr>
              <a:buFontTx/>
              <a:buChar char="•"/>
            </a:pPr>
            <a:r>
              <a:rPr lang="en-US" dirty="0"/>
              <a:t>(Advise providers) Print this guide and place in a document protector or laminate for your exam room. </a:t>
            </a:r>
          </a:p>
          <a:p>
            <a:pPr>
              <a:spcBef>
                <a:spcPts val="0"/>
              </a:spcBef>
              <a:buFontTx/>
              <a:buChar char="•"/>
            </a:pPr>
            <a:r>
              <a:rPr lang="en-US" dirty="0"/>
              <a:t>This can be used as a reference and a visual tool to educate parents/caregivers.</a:t>
            </a:r>
          </a:p>
          <a:p>
            <a:pPr>
              <a:spcBef>
                <a:spcPts val="0"/>
              </a:spcBef>
              <a:buFontTx/>
              <a:buChar char="•"/>
            </a:pPr>
            <a:r>
              <a:rPr lang="en-US" dirty="0"/>
              <a:t>This guide includes:</a:t>
            </a:r>
          </a:p>
          <a:p>
            <a:pPr lvl="1">
              <a:buFont typeface="Arial" pitchFamily="34" charset="0"/>
              <a:buChar char="•"/>
              <a:defRPr/>
            </a:pPr>
            <a:r>
              <a:rPr lang="en-US" dirty="0"/>
              <a:t>Periodicity schedule for dental referral</a:t>
            </a:r>
          </a:p>
          <a:p>
            <a:pPr lvl="1">
              <a:buFont typeface="Arial" pitchFamily="34" charset="0"/>
              <a:buChar char="•"/>
              <a:defRPr/>
            </a:pPr>
            <a:r>
              <a:rPr lang="en-US" dirty="0"/>
              <a:t>How to document on the PM160 reporting form</a:t>
            </a:r>
          </a:p>
          <a:p>
            <a:pPr lvl="1">
              <a:buFont typeface="Arial" pitchFamily="34" charset="0"/>
              <a:buChar char="•"/>
              <a:defRPr/>
            </a:pPr>
            <a:r>
              <a:rPr lang="en-US" dirty="0"/>
              <a:t>Provides visual reference for the classifications of dental needs</a:t>
            </a:r>
          </a:p>
          <a:p>
            <a:pPr>
              <a:defRPr/>
            </a:pPr>
            <a:endParaRPr lang="en-US" b="1" i="1" dirty="0"/>
          </a:p>
        </p:txBody>
      </p:sp>
      <p:sp>
        <p:nvSpPr>
          <p:cNvPr id="106500" name="Footer Placeholder 3"/>
          <p:cNvSpPr>
            <a:spLocks noGrp="1"/>
          </p:cNvSpPr>
          <p:nvPr>
            <p:ph type="ftr" sz="quarter" idx="4"/>
          </p:nvPr>
        </p:nvSpPr>
        <p:spPr>
          <a:noFill/>
        </p:spPr>
        <p:txBody>
          <a:bodyPr/>
          <a:lstStyle/>
          <a:p>
            <a:pPr defTabSz="955675"/>
            <a:r>
              <a:rPr lang="en-US" dirty="0"/>
              <a:t>1</a:t>
            </a:r>
          </a:p>
        </p:txBody>
      </p:sp>
      <p:sp>
        <p:nvSpPr>
          <p:cNvPr id="106501" name="Slide Number Placeholder 4"/>
          <p:cNvSpPr>
            <a:spLocks noGrp="1"/>
          </p:cNvSpPr>
          <p:nvPr>
            <p:ph type="sldNum" sz="quarter" idx="5"/>
          </p:nvPr>
        </p:nvSpPr>
        <p:spPr>
          <a:noFill/>
        </p:spPr>
        <p:txBody>
          <a:bodyPr/>
          <a:lstStyle/>
          <a:p>
            <a:pPr defTabSz="955675"/>
            <a:fld id="{94F6700E-DDEF-4BD2-9855-CEED8ED659CA}" type="slidenum">
              <a:rPr lang="en-US" smtClean="0"/>
              <a:pPr defTabSz="955675"/>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a:defRPr/>
            </a:pPr>
            <a:r>
              <a:rPr lang="en-US" b="1" i="1" dirty="0"/>
              <a:t>Talking Points:</a:t>
            </a:r>
          </a:p>
          <a:p>
            <a:pPr>
              <a:buFont typeface="Arial" pitchFamily="34" charset="0"/>
              <a:buChar char="•"/>
              <a:defRPr/>
            </a:pPr>
            <a:r>
              <a:rPr lang="en-US" dirty="0"/>
              <a:t>You have learned the first 3 steps for a CHDP dental assessment: </a:t>
            </a:r>
          </a:p>
          <a:p>
            <a:pPr lvl="1">
              <a:buFont typeface="Arial" pitchFamily="34" charset="0"/>
              <a:buChar char="•"/>
              <a:defRPr/>
            </a:pPr>
            <a:r>
              <a:rPr lang="en-US" dirty="0"/>
              <a:t>Risk Assessment</a:t>
            </a:r>
          </a:p>
          <a:p>
            <a:pPr lvl="1">
              <a:buFont typeface="Arial" pitchFamily="34" charset="0"/>
              <a:buChar char="•"/>
              <a:defRPr/>
            </a:pPr>
            <a:r>
              <a:rPr lang="en-US" dirty="0"/>
              <a:t>Oral Assessment</a:t>
            </a:r>
          </a:p>
          <a:p>
            <a:pPr lvl="1">
              <a:buFont typeface="Arial" pitchFamily="34" charset="0"/>
              <a:buChar char="•"/>
              <a:defRPr/>
            </a:pPr>
            <a:r>
              <a:rPr lang="en-US" dirty="0"/>
              <a:t>Documenting on PM 160 reporting form</a:t>
            </a:r>
          </a:p>
          <a:p>
            <a:pPr>
              <a:buFont typeface="Arial" pitchFamily="34" charset="0"/>
              <a:buChar char="•"/>
              <a:defRPr/>
            </a:pPr>
            <a:r>
              <a:rPr lang="en-US" dirty="0"/>
              <a:t> To complete the dental assessment you must include Step 4 ~ the dental referral.</a:t>
            </a:r>
          </a:p>
          <a:p>
            <a:pPr lvl="1">
              <a:buFont typeface="Arial" pitchFamily="34" charset="0"/>
              <a:buChar char="•"/>
              <a:defRPr/>
            </a:pPr>
            <a:r>
              <a:rPr lang="en-US" dirty="0"/>
              <a:t>At a minimum, an annual referral is required.</a:t>
            </a:r>
          </a:p>
          <a:p>
            <a:pPr lvl="1">
              <a:buFont typeface="Arial" pitchFamily="34" charset="0"/>
              <a:buChar char="•"/>
              <a:defRPr/>
            </a:pPr>
            <a:r>
              <a:rPr lang="en-US" dirty="0"/>
              <a:t> CHDP children are considered moderate to high risk and should be referred every six months.</a:t>
            </a:r>
          </a:p>
          <a:p>
            <a:pPr lvl="1">
              <a:buFont typeface="Arial" pitchFamily="34" charset="0"/>
              <a:buChar char="•"/>
              <a:defRPr/>
            </a:pPr>
            <a:r>
              <a:rPr lang="en-US" dirty="0"/>
              <a:t>Children with special needs:</a:t>
            </a:r>
          </a:p>
          <a:p>
            <a:pPr lvl="2">
              <a:buFont typeface="Arial" pitchFamily="34" charset="0"/>
              <a:buChar char="•"/>
              <a:defRPr/>
            </a:pPr>
            <a:r>
              <a:rPr lang="en-US" dirty="0"/>
              <a:t> May require more frequent dental visits due to increased risk of gum disease and dental decay.  Problems include: high carbohydrate diet, lack of dexterity, cooperation challenges, medication side effects (dry mouth, swollen gums).</a:t>
            </a:r>
          </a:p>
          <a:p>
            <a:pPr lvl="2">
              <a:buFont typeface="Arial" pitchFamily="34" charset="0"/>
              <a:buChar char="•"/>
              <a:defRPr/>
            </a:pPr>
            <a:r>
              <a:rPr lang="en-US" dirty="0"/>
              <a:t> Families should be encouraged to discuss their child’s dental care with their dentist.</a:t>
            </a:r>
          </a:p>
          <a:p>
            <a:pPr lvl="2">
              <a:buFont typeface="Arial" pitchFamily="34" charset="0"/>
              <a:buChar char="•"/>
              <a:defRPr/>
            </a:pPr>
            <a:r>
              <a:rPr lang="en-US" dirty="0"/>
              <a:t> Medical providers may need to collaborate with dentists, regarding child’s medical condition. </a:t>
            </a:r>
          </a:p>
          <a:p>
            <a:pPr>
              <a:defRPr/>
            </a:pPr>
            <a:endParaRPr lang="en-US" dirty="0"/>
          </a:p>
          <a:p>
            <a:pPr>
              <a:defRPr/>
            </a:pPr>
            <a:endParaRPr lang="en-US" dirty="0"/>
          </a:p>
        </p:txBody>
      </p:sp>
      <p:sp>
        <p:nvSpPr>
          <p:cNvPr id="107524" name="Footer Placeholder 3"/>
          <p:cNvSpPr>
            <a:spLocks noGrp="1"/>
          </p:cNvSpPr>
          <p:nvPr>
            <p:ph type="ftr" sz="quarter" idx="4"/>
          </p:nvPr>
        </p:nvSpPr>
        <p:spPr>
          <a:noFill/>
        </p:spPr>
        <p:txBody>
          <a:bodyPr/>
          <a:lstStyle/>
          <a:p>
            <a:pPr defTabSz="955675"/>
            <a:r>
              <a:rPr lang="en-US" dirty="0"/>
              <a:t>1</a:t>
            </a:r>
          </a:p>
        </p:txBody>
      </p:sp>
      <p:sp>
        <p:nvSpPr>
          <p:cNvPr id="107525" name="Slide Number Placeholder 4"/>
          <p:cNvSpPr>
            <a:spLocks noGrp="1"/>
          </p:cNvSpPr>
          <p:nvPr>
            <p:ph type="sldNum" sz="quarter" idx="5"/>
          </p:nvPr>
        </p:nvSpPr>
        <p:spPr>
          <a:xfrm>
            <a:off x="4143375" y="9196387"/>
            <a:ext cx="3170238" cy="481013"/>
          </a:xfrm>
          <a:noFill/>
        </p:spPr>
        <p:txBody>
          <a:bodyPr/>
          <a:lstStyle/>
          <a:p>
            <a:pPr defTabSz="955675"/>
            <a:fld id="{0771C942-F27C-4BBD-AD0A-82D19607F5EB}" type="slidenum">
              <a:rPr lang="en-US" smtClean="0"/>
              <a:pPr defTabSz="955675"/>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Review the dental periodicity schedule and links before presentation.   </a:t>
            </a:r>
            <a:endParaRPr lang="en-US" b="1" i="1" dirty="0"/>
          </a:p>
          <a:p>
            <a:pPr>
              <a:defRPr/>
            </a:pPr>
            <a:endParaRPr lang="en-US" dirty="0"/>
          </a:p>
          <a:p>
            <a:pPr>
              <a:defRPr/>
            </a:pPr>
            <a:r>
              <a:rPr lang="en-US" b="1" i="1" dirty="0"/>
              <a:t>Talking Points:</a:t>
            </a:r>
          </a:p>
          <a:p>
            <a:pPr>
              <a:buFont typeface="Arial" pitchFamily="34" charset="0"/>
              <a:buChar char="•"/>
              <a:defRPr/>
            </a:pPr>
            <a:r>
              <a:rPr lang="en-US" dirty="0"/>
              <a:t>The website links have great information, including:</a:t>
            </a:r>
          </a:p>
          <a:p>
            <a:pPr lvl="1">
              <a:buFont typeface="Arial" pitchFamily="34" charset="0"/>
              <a:buChar char="•"/>
              <a:defRPr/>
            </a:pPr>
            <a:r>
              <a:rPr lang="en-US" dirty="0"/>
              <a:t>AAP Policy recommending “Dental Home” by age one.</a:t>
            </a:r>
          </a:p>
          <a:p>
            <a:pPr lvl="1">
              <a:buFont typeface="Arial" pitchFamily="34" charset="0"/>
              <a:buChar char="•"/>
              <a:defRPr/>
            </a:pPr>
            <a:r>
              <a:rPr lang="en-US" dirty="0"/>
              <a:t>Denti-Cal – Finding a local dental provider, and other information.</a:t>
            </a:r>
          </a:p>
          <a:p>
            <a:pPr lvl="1">
              <a:buFont typeface="Arial" pitchFamily="34" charset="0"/>
              <a:buChar char="•"/>
              <a:defRPr/>
            </a:pPr>
            <a:r>
              <a:rPr lang="en-US" dirty="0"/>
              <a:t>Be advised that most CHDP children are considered at high risk, and should be referred to a dentist every six months. </a:t>
            </a:r>
          </a:p>
          <a:p>
            <a:pPr>
              <a:buFont typeface="Arial" pitchFamily="34" charset="0"/>
              <a:buChar char="•"/>
              <a:defRPr/>
            </a:pPr>
            <a:r>
              <a:rPr lang="en-US" dirty="0"/>
              <a:t> A dental referral once a year is the absolute minimum requirement .</a:t>
            </a:r>
          </a:p>
          <a:p>
            <a:pPr>
              <a:buFont typeface="Arial" pitchFamily="34" charset="0"/>
              <a:buChar char="•"/>
              <a:defRPr/>
            </a:pPr>
            <a:r>
              <a:rPr lang="en-US" dirty="0"/>
              <a:t>Be sure to check the routine dental referral box on the PM16O reporting form.</a:t>
            </a:r>
          </a:p>
          <a:p>
            <a:pPr>
              <a:defRPr/>
            </a:pPr>
            <a:endParaRPr lang="en-US" b="1" i="1" dirty="0"/>
          </a:p>
        </p:txBody>
      </p:sp>
      <p:sp>
        <p:nvSpPr>
          <p:cNvPr id="108548" name="Footer Placeholder 3"/>
          <p:cNvSpPr>
            <a:spLocks noGrp="1"/>
          </p:cNvSpPr>
          <p:nvPr>
            <p:ph type="ftr" sz="quarter" idx="4"/>
          </p:nvPr>
        </p:nvSpPr>
        <p:spPr>
          <a:noFill/>
        </p:spPr>
        <p:txBody>
          <a:bodyPr/>
          <a:lstStyle/>
          <a:p>
            <a:pPr defTabSz="955675"/>
            <a:r>
              <a:rPr lang="en-US" dirty="0"/>
              <a:t>1</a:t>
            </a:r>
          </a:p>
        </p:txBody>
      </p:sp>
      <p:sp>
        <p:nvSpPr>
          <p:cNvPr id="108549" name="Slide Number Placeholder 4"/>
          <p:cNvSpPr>
            <a:spLocks noGrp="1"/>
          </p:cNvSpPr>
          <p:nvPr>
            <p:ph type="sldNum" sz="quarter" idx="5"/>
          </p:nvPr>
        </p:nvSpPr>
        <p:spPr>
          <a:noFill/>
        </p:spPr>
        <p:txBody>
          <a:bodyPr/>
          <a:lstStyle/>
          <a:p>
            <a:pPr defTabSz="955675"/>
            <a:fld id="{73E90627-2E62-4C73-A63A-617A60B89915}" type="slidenum">
              <a:rPr lang="en-US" smtClean="0"/>
              <a:pPr defTabSz="955675"/>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Bring copy or multiple copies of </a:t>
            </a:r>
            <a:r>
              <a:rPr lang="en-US" i="1" dirty="0"/>
              <a:t>Every Child Needs a Dental Home </a:t>
            </a:r>
            <a:r>
              <a:rPr lang="en-US" dirty="0"/>
              <a:t>Brochure (multiple languages available). </a:t>
            </a:r>
          </a:p>
          <a:p>
            <a:pPr>
              <a:buFont typeface="Arial" pitchFamily="34" charset="0"/>
              <a:buChar char="•"/>
              <a:defRPr/>
            </a:pPr>
            <a:r>
              <a:rPr lang="en-US" dirty="0"/>
              <a:t>Review AAP Dental Home Policy website link.</a:t>
            </a:r>
          </a:p>
          <a:p>
            <a:pPr>
              <a:defRPr/>
            </a:pPr>
            <a:endParaRPr lang="en-US" dirty="0"/>
          </a:p>
          <a:p>
            <a:pPr>
              <a:defRPr/>
            </a:pPr>
            <a:r>
              <a:rPr lang="en-US" b="1" i="1" dirty="0"/>
              <a:t>Talking Points:</a:t>
            </a:r>
          </a:p>
          <a:p>
            <a:pPr>
              <a:buFont typeface="Arial" pitchFamily="34" charset="0"/>
              <a:buChar char="•"/>
            </a:pPr>
            <a:r>
              <a:rPr lang="en-US" dirty="0"/>
              <a:t> Advise parents not to wait until “something hurts”  to find a dentist. </a:t>
            </a:r>
          </a:p>
          <a:p>
            <a:pPr>
              <a:buFont typeface="Arial" pitchFamily="34" charset="0"/>
              <a:buChar char="•"/>
            </a:pPr>
            <a:r>
              <a:rPr lang="en-US" dirty="0"/>
              <a:t>Best practices show that the current recommendation for referring a child to the dentist by age one reduces pain, suffering and risk of dental infection, and improves overall health outcomes. </a:t>
            </a:r>
          </a:p>
          <a:p>
            <a:pPr>
              <a:buFont typeface="Arial" pitchFamily="34" charset="0"/>
              <a:buChar char="•"/>
            </a:pPr>
            <a:r>
              <a:rPr lang="en-US" dirty="0"/>
              <a:t>Many parents are not aware of the importance of taking their child early for preventive dental care.  It is more effective when this message is conveyed by their physician. </a:t>
            </a:r>
          </a:p>
        </p:txBody>
      </p:sp>
      <p:sp>
        <p:nvSpPr>
          <p:cNvPr id="109572" name="Footer Placeholder 3"/>
          <p:cNvSpPr>
            <a:spLocks noGrp="1"/>
          </p:cNvSpPr>
          <p:nvPr>
            <p:ph type="ftr" sz="quarter" idx="4"/>
          </p:nvPr>
        </p:nvSpPr>
        <p:spPr>
          <a:noFill/>
        </p:spPr>
        <p:txBody>
          <a:bodyPr/>
          <a:lstStyle/>
          <a:p>
            <a:pPr defTabSz="955675"/>
            <a:r>
              <a:rPr lang="en-US" dirty="0"/>
              <a:t>1</a:t>
            </a:r>
          </a:p>
        </p:txBody>
      </p:sp>
      <p:sp>
        <p:nvSpPr>
          <p:cNvPr id="109573" name="Slide Number Placeholder 4"/>
          <p:cNvSpPr>
            <a:spLocks noGrp="1"/>
          </p:cNvSpPr>
          <p:nvPr>
            <p:ph type="sldNum" sz="quarter" idx="5"/>
          </p:nvPr>
        </p:nvSpPr>
        <p:spPr>
          <a:noFill/>
        </p:spPr>
        <p:txBody>
          <a:bodyPr/>
          <a:lstStyle/>
          <a:p>
            <a:pPr defTabSz="955675"/>
            <a:fld id="{CC516ABB-8C25-4EFA-B5E3-400763071D03}" type="slidenum">
              <a:rPr lang="en-US" smtClean="0"/>
              <a:pPr defTabSz="955675"/>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447800" y="533400"/>
            <a:ext cx="4802188" cy="3600450"/>
          </a:xfrm>
          <a:ln/>
        </p:spPr>
      </p:sp>
      <p:sp>
        <p:nvSpPr>
          <p:cNvPr id="110595"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Bring sample(s) of the form to show providers.</a:t>
            </a:r>
          </a:p>
          <a:p>
            <a:pPr>
              <a:buFont typeface="Arial" pitchFamily="34" charset="0"/>
              <a:buChar char="•"/>
              <a:defRPr/>
            </a:pPr>
            <a:r>
              <a:rPr lang="en-US" dirty="0"/>
              <a:t>Learn  what dental provider resources are available and best used in your county.  Check the Denti-Cal Website for a list of dentists (Slide #62).</a:t>
            </a:r>
          </a:p>
          <a:p>
            <a:pPr>
              <a:buFont typeface="Arial" pitchFamily="34" charset="0"/>
              <a:buChar char="•"/>
              <a:defRPr/>
            </a:pPr>
            <a:r>
              <a:rPr lang="en-US" dirty="0"/>
              <a:t>Bring an updated list of dentists in your county/local community. </a:t>
            </a:r>
          </a:p>
          <a:p>
            <a:pPr>
              <a:defRPr/>
            </a:pPr>
            <a:endParaRPr lang="en-US" b="1" i="1" dirty="0"/>
          </a:p>
          <a:p>
            <a:pPr>
              <a:defRPr/>
            </a:pPr>
            <a:r>
              <a:rPr lang="en-US" b="1" i="1" dirty="0"/>
              <a:t>Talking Points:</a:t>
            </a:r>
          </a:p>
          <a:p>
            <a:pPr>
              <a:buFont typeface="Arial" pitchFamily="34" charset="0"/>
              <a:buChar char="•"/>
              <a:defRPr/>
            </a:pPr>
            <a:r>
              <a:rPr lang="en-US" dirty="0"/>
              <a:t>This optional form may be used for communication between the physician and dentist. </a:t>
            </a:r>
          </a:p>
          <a:p>
            <a:pPr>
              <a:buFont typeface="Arial" pitchFamily="34" charset="0"/>
              <a:buChar char="•"/>
              <a:defRPr/>
            </a:pPr>
            <a:r>
              <a:rPr lang="en-US" dirty="0"/>
              <a:t>Notation of special health care needs or precautions may be beneficial for dental treatment planning</a:t>
            </a:r>
            <a:r>
              <a:rPr lang="en-US" b="1" i="1" dirty="0"/>
              <a:t>. </a:t>
            </a:r>
          </a:p>
          <a:p>
            <a:pPr>
              <a:buFont typeface="Arial" pitchFamily="34" charset="0"/>
              <a:buChar char="•"/>
              <a:defRPr/>
            </a:pPr>
            <a:r>
              <a:rPr lang="en-US" dirty="0"/>
              <a:t>In addition to the PM160 form that the family receives, this form may provide more detailed communication with the dental provider. </a:t>
            </a:r>
          </a:p>
        </p:txBody>
      </p:sp>
      <p:sp>
        <p:nvSpPr>
          <p:cNvPr id="110596" name="Footer Placeholder 3"/>
          <p:cNvSpPr>
            <a:spLocks noGrp="1"/>
          </p:cNvSpPr>
          <p:nvPr>
            <p:ph type="ftr" sz="quarter" idx="4"/>
          </p:nvPr>
        </p:nvSpPr>
        <p:spPr>
          <a:noFill/>
        </p:spPr>
        <p:txBody>
          <a:bodyPr/>
          <a:lstStyle/>
          <a:p>
            <a:pPr defTabSz="955675"/>
            <a:r>
              <a:rPr lang="en-US" dirty="0"/>
              <a:t>1</a:t>
            </a:r>
          </a:p>
        </p:txBody>
      </p:sp>
      <p:sp>
        <p:nvSpPr>
          <p:cNvPr id="110597" name="Slide Number Placeholder 4"/>
          <p:cNvSpPr>
            <a:spLocks noGrp="1"/>
          </p:cNvSpPr>
          <p:nvPr>
            <p:ph type="sldNum" sz="quarter" idx="5"/>
          </p:nvPr>
        </p:nvSpPr>
        <p:spPr>
          <a:noFill/>
        </p:spPr>
        <p:txBody>
          <a:bodyPr/>
          <a:lstStyle/>
          <a:p>
            <a:pPr defTabSz="955675"/>
            <a:fld id="{7F82C070-F77F-45C9-A394-326DE4C0D16B}" type="slidenum">
              <a:rPr lang="en-US" smtClean="0"/>
              <a:pPr defTabSz="955675"/>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Review fluoride varnish  application videos (Slide  #44).</a:t>
            </a:r>
          </a:p>
          <a:p>
            <a:pPr>
              <a:defRPr/>
            </a:pPr>
            <a:endParaRPr lang="en-US" b="1" i="1" dirty="0"/>
          </a:p>
          <a:p>
            <a:pPr>
              <a:defRPr/>
            </a:pPr>
            <a:r>
              <a:rPr lang="en-US" b="1" i="1" dirty="0"/>
              <a:t>Speaker Tip:</a:t>
            </a:r>
          </a:p>
          <a:p>
            <a:pPr>
              <a:buFont typeface="Arial" pitchFamily="34" charset="0"/>
              <a:buChar char="•"/>
              <a:defRPr/>
            </a:pPr>
            <a:r>
              <a:rPr lang="en-US" dirty="0"/>
              <a:t>Slides #38-46 can be used as a “stand-alone” fluoride varnish presentation if videos are presented along  with the slides. </a:t>
            </a:r>
          </a:p>
          <a:p>
            <a:pPr>
              <a:defRPr/>
            </a:pPr>
            <a:endParaRPr lang="en-US" b="1" i="1" dirty="0"/>
          </a:p>
          <a:p>
            <a:pPr>
              <a:defRPr/>
            </a:pPr>
            <a:r>
              <a:rPr lang="en-US" b="1" i="1" dirty="0"/>
              <a:t>Talking Points:</a:t>
            </a:r>
          </a:p>
          <a:p>
            <a:pPr>
              <a:buFont typeface="Arial" pitchFamily="34" charset="0"/>
              <a:buChar char="•"/>
              <a:defRPr/>
            </a:pPr>
            <a:r>
              <a:rPr lang="en-US" dirty="0"/>
              <a:t>Medi-Cal providers can be reimbursed up to 3 times/year for fluoride varnish applications.  These applications are in addition to what is provided in a dental office.</a:t>
            </a:r>
          </a:p>
          <a:p>
            <a:pPr>
              <a:buFont typeface="Arial" pitchFamily="34" charset="0"/>
              <a:buChar char="•"/>
              <a:defRPr/>
            </a:pPr>
            <a:r>
              <a:rPr lang="en-US" dirty="0"/>
              <a:t>Medi-Cal providers now have a responsibility to offer this preventive measure to aid in reducing the incidence of early childhood caries!</a:t>
            </a:r>
          </a:p>
          <a:p>
            <a:pPr>
              <a:buFont typeface="Arial" pitchFamily="34" charset="0"/>
              <a:buChar char="•"/>
              <a:defRPr/>
            </a:pPr>
            <a:endParaRPr lang="en-US" dirty="0"/>
          </a:p>
          <a:p>
            <a:pPr>
              <a:buFont typeface="Arial" pitchFamily="34" charset="0"/>
              <a:buChar char="•"/>
              <a:defRPr/>
            </a:pPr>
            <a:endParaRPr lang="en-US" dirty="0"/>
          </a:p>
          <a:p>
            <a:pPr>
              <a:defRPr/>
            </a:pPr>
            <a:endParaRPr lang="en-US" b="1" i="1" dirty="0"/>
          </a:p>
          <a:p>
            <a:endParaRPr lang="en-US" dirty="0"/>
          </a:p>
        </p:txBody>
      </p:sp>
      <p:sp>
        <p:nvSpPr>
          <p:cNvPr id="111620" name="Footer Placeholder 3"/>
          <p:cNvSpPr>
            <a:spLocks noGrp="1"/>
          </p:cNvSpPr>
          <p:nvPr>
            <p:ph type="ftr" sz="quarter" idx="4"/>
          </p:nvPr>
        </p:nvSpPr>
        <p:spPr>
          <a:noFill/>
        </p:spPr>
        <p:txBody>
          <a:bodyPr/>
          <a:lstStyle/>
          <a:p>
            <a:pPr defTabSz="955675"/>
            <a:r>
              <a:rPr lang="en-US" dirty="0"/>
              <a:t>1</a:t>
            </a:r>
          </a:p>
        </p:txBody>
      </p:sp>
      <p:sp>
        <p:nvSpPr>
          <p:cNvPr id="111621" name="Slide Number Placeholder 4"/>
          <p:cNvSpPr>
            <a:spLocks noGrp="1"/>
          </p:cNvSpPr>
          <p:nvPr>
            <p:ph type="sldNum" sz="quarter" idx="5"/>
          </p:nvPr>
        </p:nvSpPr>
        <p:spPr>
          <a:noFill/>
        </p:spPr>
        <p:txBody>
          <a:bodyPr/>
          <a:lstStyle/>
          <a:p>
            <a:pPr defTabSz="955675"/>
            <a:fld id="{858F301E-CB27-4C0E-B692-513BCA27DEC0}" type="slidenum">
              <a:rPr lang="en-US" smtClean="0"/>
              <a:pPr defTabSz="955675"/>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a:defRPr/>
            </a:pPr>
            <a:r>
              <a:rPr lang="en-US" b="1" i="1" dirty="0"/>
              <a:t>Talking Points:</a:t>
            </a:r>
          </a:p>
          <a:p>
            <a:pPr>
              <a:buFont typeface="Arial" pitchFamily="34" charset="0"/>
              <a:buChar char="•"/>
              <a:defRPr/>
            </a:pPr>
            <a:r>
              <a:rPr lang="en-US" dirty="0"/>
              <a:t>This is a Medi-Cal  benefit  for children age 0 through age 5. </a:t>
            </a:r>
          </a:p>
          <a:p>
            <a:pPr>
              <a:buFont typeface="Arial" pitchFamily="34" charset="0"/>
              <a:buChar char="•"/>
              <a:defRPr/>
            </a:pPr>
            <a:r>
              <a:rPr lang="en-US" dirty="0"/>
              <a:t>This service is covered by Medi-Cal. Billing will be discussed later.</a:t>
            </a:r>
          </a:p>
          <a:p>
            <a:pPr>
              <a:defRPr/>
            </a:pPr>
            <a:endParaRPr lang="en-US" dirty="0"/>
          </a:p>
        </p:txBody>
      </p:sp>
      <p:sp>
        <p:nvSpPr>
          <p:cNvPr id="112644" name="Footer Placeholder 3"/>
          <p:cNvSpPr>
            <a:spLocks noGrp="1"/>
          </p:cNvSpPr>
          <p:nvPr>
            <p:ph type="ftr" sz="quarter" idx="4"/>
          </p:nvPr>
        </p:nvSpPr>
        <p:spPr>
          <a:noFill/>
        </p:spPr>
        <p:txBody>
          <a:bodyPr/>
          <a:lstStyle/>
          <a:p>
            <a:pPr defTabSz="955675"/>
            <a:r>
              <a:rPr lang="en-US" dirty="0"/>
              <a:t>1</a:t>
            </a:r>
          </a:p>
        </p:txBody>
      </p:sp>
      <p:sp>
        <p:nvSpPr>
          <p:cNvPr id="112645" name="Slide Number Placeholder 4"/>
          <p:cNvSpPr>
            <a:spLocks noGrp="1"/>
          </p:cNvSpPr>
          <p:nvPr>
            <p:ph type="sldNum" sz="quarter" idx="5"/>
          </p:nvPr>
        </p:nvSpPr>
        <p:spPr>
          <a:noFill/>
        </p:spPr>
        <p:txBody>
          <a:bodyPr/>
          <a:lstStyle/>
          <a:p>
            <a:pPr defTabSz="955675"/>
            <a:fld id="{38B31230-4DD1-4706-A6A4-50819DC99408}" type="slidenum">
              <a:rPr lang="en-US" smtClean="0"/>
              <a:pPr defTabSz="955675"/>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p:spPr>
        <p:txBody>
          <a:bodyPr/>
          <a:lstStyle/>
          <a:p>
            <a:pPr eaLnBrk="1" hangingPunct="1">
              <a:spcBef>
                <a:spcPts val="0"/>
              </a:spcBef>
              <a:spcAft>
                <a:spcPts val="0"/>
              </a:spcAft>
              <a:defRPr/>
            </a:pPr>
            <a:r>
              <a:rPr lang="en-US" b="1" i="1" dirty="0"/>
              <a:t>Talking Points:</a:t>
            </a:r>
          </a:p>
          <a:p>
            <a:pPr lvl="0">
              <a:buFont typeface="Arial" pitchFamily="34" charset="0"/>
              <a:buChar char="•"/>
            </a:pPr>
            <a:r>
              <a:rPr lang="en-US" dirty="0"/>
              <a:t>By the end of this training session, you will be able to…</a:t>
            </a:r>
          </a:p>
          <a:p>
            <a:pPr lvl="1"/>
            <a:r>
              <a:rPr lang="en-US" dirty="0"/>
              <a:t>  (Review slide bullets with providers)</a:t>
            </a:r>
          </a:p>
          <a:p>
            <a:pPr lvl="0">
              <a:buFont typeface="Arial" pitchFamily="34" charset="0"/>
              <a:buChar char="•"/>
            </a:pPr>
            <a:r>
              <a:rPr lang="en-US" dirty="0"/>
              <a:t>Health care providers are the gateway to oral health, as they have multiple opportunities to influence the need for early dental care.  For example, in the first twelve months of life the CHDP child receives 6 well child exams.</a:t>
            </a:r>
          </a:p>
        </p:txBody>
      </p:sp>
      <p:sp>
        <p:nvSpPr>
          <p:cNvPr id="76804" name="Slide Number Placeholder 3"/>
          <p:cNvSpPr>
            <a:spLocks noGrp="1"/>
          </p:cNvSpPr>
          <p:nvPr>
            <p:ph type="sldNum" sz="quarter" idx="5"/>
          </p:nvPr>
        </p:nvSpPr>
        <p:spPr>
          <a:xfrm>
            <a:off x="4143375" y="9196387"/>
            <a:ext cx="3170238" cy="481013"/>
          </a:xfrm>
          <a:noFill/>
        </p:spPr>
        <p:txBody>
          <a:bodyPr/>
          <a:lstStyle/>
          <a:p>
            <a:pPr defTabSz="955675"/>
            <a:fld id="{020A6C13-A042-47F9-A89E-AD76735DD0EF}" type="slidenum">
              <a:rPr lang="en-US" smtClean="0"/>
              <a:pPr defTabSz="955675"/>
              <a:t>4</a:t>
            </a:fld>
            <a:endParaRPr lang="en-US" dirty="0"/>
          </a:p>
        </p:txBody>
      </p:sp>
      <p:sp>
        <p:nvSpPr>
          <p:cNvPr id="7680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noFill/>
        </p:spPr>
        <p:txBody>
          <a:bodyPr>
            <a:normAutofit/>
          </a:bodyPr>
          <a:lstStyle/>
          <a:p>
            <a:pPr>
              <a:defRPr/>
            </a:pPr>
            <a:r>
              <a:rPr lang="en-US" b="1" i="1" dirty="0"/>
              <a:t>Speaker Tips:  </a:t>
            </a:r>
          </a:p>
          <a:p>
            <a:pPr>
              <a:buFont typeface="Arial" pitchFamily="34" charset="0"/>
              <a:buChar char="•"/>
              <a:defRPr/>
            </a:pPr>
            <a:r>
              <a:rPr lang="en-US" dirty="0"/>
              <a:t>Review Pew Center website.</a:t>
            </a:r>
          </a:p>
          <a:p>
            <a:pPr>
              <a:buFont typeface="Arial" pitchFamily="34" charset="0"/>
              <a:buChar char="•"/>
              <a:defRPr/>
            </a:pPr>
            <a:endParaRPr lang="en-US" dirty="0"/>
          </a:p>
          <a:p>
            <a:pPr>
              <a:defRPr/>
            </a:pPr>
            <a:r>
              <a:rPr lang="en-US" b="1" i="1" dirty="0"/>
              <a:t>Talking Points:   </a:t>
            </a:r>
          </a:p>
          <a:p>
            <a:pPr>
              <a:buFont typeface="Arial" pitchFamily="34" charset="0"/>
              <a:buChar char="•"/>
              <a:defRPr/>
            </a:pPr>
            <a:r>
              <a:rPr lang="en-US" dirty="0"/>
              <a:t>We need to applaud the fact that fluoride varnish has been accepted as a Medicaid benefit throughout most of the nation.</a:t>
            </a:r>
          </a:p>
          <a:p>
            <a:pPr>
              <a:buFont typeface="Arial" pitchFamily="34" charset="0"/>
              <a:buChar char="•"/>
              <a:defRPr/>
            </a:pPr>
            <a:r>
              <a:rPr lang="en-US" dirty="0"/>
              <a:t>The decision to reimburse for fluoride varnish reflects research showing the efficacy of additional applications to reduce dental decay in high risk children.</a:t>
            </a:r>
          </a:p>
          <a:p>
            <a:pPr>
              <a:buFont typeface="Arial" pitchFamily="34" charset="0"/>
              <a:buChar char="•"/>
              <a:defRPr/>
            </a:pPr>
            <a:r>
              <a:rPr lang="en-US" dirty="0"/>
              <a:t>Medi-Cal providers should either apply fluoride varnish </a:t>
            </a:r>
            <a:r>
              <a:rPr lang="en-US" u="sng" dirty="0"/>
              <a:t>or</a:t>
            </a:r>
            <a:r>
              <a:rPr lang="en-US" dirty="0"/>
              <a:t>  refer to another  </a:t>
            </a:r>
            <a:r>
              <a:rPr lang="en-US" dirty="0" err="1"/>
              <a:t>Medi</a:t>
            </a:r>
            <a:r>
              <a:rPr lang="en-US" dirty="0"/>
              <a:t>-Cal office who does offer this service.</a:t>
            </a:r>
          </a:p>
          <a:p>
            <a:pPr>
              <a:buFont typeface="Arial" pitchFamily="34" charset="0"/>
              <a:buChar char="•"/>
              <a:defRPr/>
            </a:pPr>
            <a:endParaRPr lang="en-US" dirty="0">
              <a:solidFill>
                <a:srgbClr val="FF0000"/>
              </a:solidFill>
            </a:endParaRP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defTabSz="955675"/>
            <a:fld id="{4ABD1148-FA78-45EA-AFDA-AE3CAFB4F180}" type="slidenum">
              <a:rPr lang="en-US" smtClean="0"/>
              <a:pPr defTabSz="955675"/>
              <a:t>41</a:t>
            </a:fld>
            <a:endParaRPr lang="en-US" dirty="0"/>
          </a:p>
        </p:txBody>
      </p:sp>
      <p:sp>
        <p:nvSpPr>
          <p:cNvPr id="113667" name="Rectangle 2"/>
          <p:cNvSpPr>
            <a:spLocks noGrp="1" noRot="1" noChangeAspect="1" noChangeArrowheads="1" noTextEdit="1"/>
          </p:cNvSpPr>
          <p:nvPr>
            <p:ph type="sldImg"/>
          </p:nvPr>
        </p:nvSpPr>
        <p:spPr>
          <a:xfrm>
            <a:off x="1257300" y="720725"/>
            <a:ext cx="4802188" cy="3600450"/>
          </a:xfrm>
          <a:ln/>
        </p:spPr>
      </p:sp>
      <p:sp>
        <p:nvSpPr>
          <p:cNvPr id="113668" name="Rectangle 3"/>
          <p:cNvSpPr>
            <a:spLocks noGrp="1" noChangeArrowheads="1"/>
          </p:cNvSpPr>
          <p:nvPr>
            <p:ph type="body" idx="1"/>
          </p:nvPr>
        </p:nvSpPr>
        <p:spPr>
          <a:xfrm>
            <a:off x="685800" y="4595813"/>
            <a:ext cx="5897563" cy="4319587"/>
          </a:xfrm>
          <a:noFill/>
          <a:ln/>
        </p:spPr>
        <p:txBody>
          <a:bodyPr/>
          <a:lstStyle/>
          <a:p>
            <a:pPr>
              <a:defRPr/>
            </a:pPr>
            <a:r>
              <a:rPr lang="en-US" b="1" i="1" dirty="0"/>
              <a:t>Preparation: </a:t>
            </a:r>
          </a:p>
          <a:p>
            <a:pPr>
              <a:buFont typeface="Arial" pitchFamily="34" charset="0"/>
              <a:buChar char="•"/>
              <a:defRPr/>
            </a:pPr>
            <a:r>
              <a:rPr lang="en-US" dirty="0"/>
              <a:t>If possible bring a sample of fluoride varnish to display and/or samples to share.</a:t>
            </a:r>
          </a:p>
          <a:p>
            <a:pPr>
              <a:defRPr/>
            </a:pPr>
            <a:endParaRPr lang="en-US" b="1" i="1" dirty="0"/>
          </a:p>
          <a:p>
            <a:r>
              <a:rPr lang="en-US" b="1" i="1" dirty="0"/>
              <a:t>Talking Points:</a:t>
            </a:r>
          </a:p>
          <a:p>
            <a:pPr>
              <a:buFont typeface="Arial" pitchFamily="34" charset="0"/>
              <a:buChar char="•"/>
            </a:pPr>
            <a:r>
              <a:rPr lang="en-US" dirty="0"/>
              <a:t>Fluoride varnish is a topical fluoride treatment that prevents new cavities from forming and helps reverse early caries by depositing fluoride onto the tooth to make it stronger.</a:t>
            </a:r>
          </a:p>
          <a:p>
            <a:pPr>
              <a:buFont typeface="Arial" pitchFamily="34" charset="0"/>
              <a:buChar char="•"/>
            </a:pPr>
            <a:r>
              <a:rPr lang="en-US" dirty="0"/>
              <a:t>Even if the child has had a fluoride application at the dental office the day before, this does not contraindicate another fluoride varnish application in the medical office.</a:t>
            </a:r>
          </a:p>
          <a:p>
            <a:pPr>
              <a:buFont typeface="Arial" pitchFamily="34" charset="0"/>
              <a:buChar char="•"/>
            </a:pPr>
            <a:r>
              <a:rPr lang="en-US" dirty="0"/>
              <a:t>For additional information on fluoride varnish we encourage you to do further research.  AAP Oral Health Practice Tools: </a:t>
            </a:r>
            <a:r>
              <a:rPr lang="en-US" dirty="0">
                <a:hlinkClick r:id="rId3"/>
              </a:rPr>
              <a:t>h</a:t>
            </a:r>
            <a:r>
              <a:rPr lang="en-US" sz="1100" dirty="0">
                <a:hlinkClick r:id="rId3"/>
              </a:rPr>
              <a:t>ttp://www2.aap.org/oralhealth/PracticeTools.html</a:t>
            </a:r>
            <a:endParaRPr lang="en-US" sz="1100" dirty="0"/>
          </a:p>
          <a:p>
            <a:pPr>
              <a:buFont typeface="Arial" pitchFamily="34" charset="0"/>
              <a:buChar char="•"/>
            </a:pPr>
            <a:endParaRPr lang="en-US" sz="1100" dirty="0"/>
          </a:p>
          <a:p>
            <a:pPr eaLnBrk="1" hangingPunct="1"/>
            <a:br>
              <a:rPr lang="en-US" dirty="0"/>
            </a:br>
            <a:endParaRPr lang="en-US" dirty="0"/>
          </a:p>
        </p:txBody>
      </p:sp>
      <p:sp>
        <p:nvSpPr>
          <p:cNvPr id="11366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defTabSz="955675"/>
            <a:fld id="{D27FF212-A664-4FA0-84C1-E33A58B9932D}" type="slidenum">
              <a:rPr lang="en-US" smtClean="0"/>
              <a:pPr defTabSz="955675"/>
              <a:t>42</a:t>
            </a:fld>
            <a:endParaRPr lang="en-US" dirty="0"/>
          </a:p>
        </p:txBody>
      </p:sp>
      <p:sp>
        <p:nvSpPr>
          <p:cNvPr id="114691" name="Rectangle 2"/>
          <p:cNvSpPr>
            <a:spLocks noGrp="1" noRot="1" noChangeAspect="1" noChangeArrowheads="1" noTextEdit="1"/>
          </p:cNvSpPr>
          <p:nvPr>
            <p:ph type="sldImg"/>
          </p:nvPr>
        </p:nvSpPr>
        <p:spPr>
          <a:xfrm>
            <a:off x="1257300" y="720725"/>
            <a:ext cx="4802188" cy="3600450"/>
          </a:xfrm>
          <a:ln/>
        </p:spPr>
      </p:sp>
      <p:sp>
        <p:nvSpPr>
          <p:cNvPr id="114692" name="Rectangle 3"/>
          <p:cNvSpPr>
            <a:spLocks noGrp="1" noChangeArrowheads="1"/>
          </p:cNvSpPr>
          <p:nvPr>
            <p:ph type="body" idx="1"/>
          </p:nvPr>
        </p:nvSpPr>
        <p:spPr>
          <a:xfrm>
            <a:off x="731838" y="4560888"/>
            <a:ext cx="5851525" cy="4319587"/>
          </a:xfrm>
          <a:noFill/>
          <a:ln/>
        </p:spPr>
        <p:txBody>
          <a:bodyPr/>
          <a:lstStyle/>
          <a:p>
            <a:r>
              <a:rPr lang="en-US" b="1" i="1" dirty="0"/>
              <a:t>Talking Points:</a:t>
            </a:r>
          </a:p>
          <a:p>
            <a:pPr>
              <a:buFont typeface="Arial" pitchFamily="34" charset="0"/>
              <a:buChar char="•"/>
            </a:pPr>
            <a:r>
              <a:rPr lang="en-US" dirty="0"/>
              <a:t>To apply fluoride varnish:</a:t>
            </a:r>
          </a:p>
          <a:p>
            <a:pPr marL="685800" lvl="1" indent="-228600">
              <a:buFont typeface="+mj-lt"/>
              <a:buAutoNum type="arabicPeriod"/>
            </a:pPr>
            <a:r>
              <a:rPr lang="en-US" dirty="0"/>
              <a:t>Apply in sections or quadrants.</a:t>
            </a:r>
          </a:p>
          <a:p>
            <a:pPr marL="685800" lvl="1" indent="-228600">
              <a:buFont typeface="+mj-lt"/>
              <a:buAutoNum type="arabicPeriod"/>
            </a:pPr>
            <a:r>
              <a:rPr lang="en-US" dirty="0"/>
              <a:t>Dry teeth with gauze.</a:t>
            </a:r>
          </a:p>
          <a:p>
            <a:pPr marL="685800" lvl="1" indent="-228600">
              <a:buFont typeface="+mj-lt"/>
              <a:buAutoNum type="arabicPeriod"/>
            </a:pPr>
            <a:r>
              <a:rPr lang="en-US" dirty="0"/>
              <a:t>Paint fluoride varnish on all tooth surfaces.</a:t>
            </a:r>
          </a:p>
          <a:p>
            <a:pPr marL="685800" lvl="1" indent="-228600">
              <a:buFont typeface="+mj-lt"/>
              <a:buAutoNum type="arabicPeriod"/>
            </a:pPr>
            <a:r>
              <a:rPr lang="en-US" dirty="0"/>
              <a:t>If child closes the mouth before varnish is applied to all sections, be sure to re-dry new section before applying varnish.</a:t>
            </a:r>
          </a:p>
          <a:p>
            <a:pPr>
              <a:buFont typeface="Arial" pitchFamily="34" charset="0"/>
              <a:buChar char="•"/>
            </a:pPr>
            <a:r>
              <a:rPr lang="en-US" dirty="0"/>
              <a:t>Varnish immediately sets in contact with saliva. </a:t>
            </a:r>
          </a:p>
          <a:p>
            <a:pPr>
              <a:buFont typeface="Arial" pitchFamily="34" charset="0"/>
              <a:buChar char="•"/>
            </a:pPr>
            <a:r>
              <a:rPr lang="en-US" dirty="0"/>
              <a:t>Fluoride varnish is available in different flavors, and can be clear, white or yellow.</a:t>
            </a:r>
          </a:p>
          <a:p>
            <a:endParaRPr lang="en-US" dirty="0"/>
          </a:p>
          <a:p>
            <a:endParaRPr lang="en-US" dirty="0"/>
          </a:p>
        </p:txBody>
      </p:sp>
      <p:sp>
        <p:nvSpPr>
          <p:cNvPr id="11469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897563" cy="4310063"/>
          </a:xfrm>
          <a:solidFill>
            <a:schemeClr val="bg1"/>
          </a:solidFill>
        </p:spPr>
        <p:txBody>
          <a:bodyPr>
            <a:normAutofit/>
          </a:bodyPr>
          <a:lstStyle/>
          <a:p>
            <a:r>
              <a:rPr lang="en-US" dirty="0"/>
              <a:t> </a:t>
            </a:r>
            <a:r>
              <a:rPr lang="en-US" b="1" i="1" dirty="0"/>
              <a:t>Preparation Tips: </a:t>
            </a:r>
          </a:p>
          <a:p>
            <a:pPr>
              <a:buFont typeface="Arial" pitchFamily="34" charset="0"/>
              <a:buChar char="•"/>
            </a:pPr>
            <a:r>
              <a:rPr lang="en-US" dirty="0"/>
              <a:t>Review and/or print documents at links noted at bottom of slide.</a:t>
            </a:r>
          </a:p>
          <a:p>
            <a:r>
              <a:rPr lang="en-US" dirty="0"/>
              <a:t> </a:t>
            </a:r>
          </a:p>
          <a:p>
            <a:r>
              <a:rPr lang="en-US" b="1" i="1" dirty="0"/>
              <a:t>Talking Points:</a:t>
            </a:r>
          </a:p>
          <a:p>
            <a:pPr>
              <a:buFont typeface="Arial" pitchFamily="34" charset="0"/>
              <a:buChar char="•"/>
            </a:pPr>
            <a:r>
              <a:rPr lang="en-US" dirty="0"/>
              <a:t>Because of the high efficacy of fluoride varnish and the widespread frequency of Early Childhood Caries (ECC) in low income children, fluoride varnish is now being applied in alternative settings, including medical offices and community settings. </a:t>
            </a:r>
          </a:p>
          <a:p>
            <a:pPr>
              <a:buFont typeface="Arial" pitchFamily="34" charset="0"/>
              <a:buChar char="•"/>
            </a:pPr>
            <a:endParaRPr lang="en-US" dirty="0"/>
          </a:p>
          <a:p>
            <a:pPr>
              <a:buFont typeface="Arial" pitchFamily="34" charset="0"/>
              <a:buChar char="•"/>
            </a:pPr>
            <a:r>
              <a:rPr lang="en-US" dirty="0"/>
              <a:t>As of 2010, a new CA law allows trained individuals to apply fluoride varnish in a public health setting under a dentist’s or physician’s prescription based on either an individual or a population level (e.g., a blanket prescription for all children attending public health events).</a:t>
            </a:r>
          </a:p>
          <a:p>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Preparation:</a:t>
            </a:r>
          </a:p>
          <a:p>
            <a:pPr>
              <a:buFont typeface="Arial" pitchFamily="34" charset="0"/>
              <a:buChar char="•"/>
            </a:pPr>
            <a:r>
              <a:rPr lang="en-US" dirty="0"/>
              <a:t>Review Training Modules</a:t>
            </a:r>
          </a:p>
          <a:p>
            <a:pPr>
              <a:buFont typeface="Arial" pitchFamily="34" charset="0"/>
              <a:buChar char="•"/>
            </a:pPr>
            <a:endParaRPr lang="en-US" dirty="0"/>
          </a:p>
          <a:p>
            <a:r>
              <a:rPr lang="en-US" b="1" i="1" dirty="0"/>
              <a:t>Speaker’s Tip</a:t>
            </a:r>
            <a:r>
              <a:rPr lang="en-US" dirty="0"/>
              <a:t>:</a:t>
            </a:r>
          </a:p>
          <a:p>
            <a:pPr>
              <a:buFont typeface="Arial" pitchFamily="34" charset="0"/>
              <a:buChar char="•"/>
            </a:pPr>
            <a:r>
              <a:rPr lang="en-US" dirty="0"/>
              <a:t>If presenting the fluoride varnish section of the PPT as a separate training, be sure to show at least one of the videos to participants.</a:t>
            </a:r>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Preparation:</a:t>
            </a:r>
          </a:p>
          <a:p>
            <a:pPr>
              <a:buFont typeface="Arial" pitchFamily="34" charset="0"/>
              <a:buChar char="•"/>
            </a:pPr>
            <a:r>
              <a:rPr lang="en-US" dirty="0"/>
              <a:t>Print copy of brochure, or similar handouts to show and share.  </a:t>
            </a:r>
          </a:p>
          <a:p>
            <a:endParaRPr lang="en-US" b="1" i="1" dirty="0"/>
          </a:p>
          <a:p>
            <a:r>
              <a:rPr lang="en-US" b="1" i="1" dirty="0"/>
              <a:t>Speaker Tip: </a:t>
            </a:r>
          </a:p>
          <a:p>
            <a:pPr>
              <a:buFont typeface="Arial" pitchFamily="34" charset="0"/>
              <a:buChar char="•"/>
            </a:pPr>
            <a:r>
              <a:rPr lang="en-US" dirty="0"/>
              <a:t>This information is what the provider will share with the parent. </a:t>
            </a:r>
          </a:p>
          <a:p>
            <a:pPr>
              <a:buFont typeface="Arial" pitchFamily="34" charset="0"/>
              <a:buChar char="•"/>
            </a:pPr>
            <a:endParaRPr lang="en-US" dirty="0"/>
          </a:p>
          <a:p>
            <a:r>
              <a:rPr lang="en-US" b="1" i="1" dirty="0"/>
              <a:t>Talking Tips:</a:t>
            </a:r>
          </a:p>
          <a:p>
            <a:pPr>
              <a:buFont typeface="Arial" pitchFamily="34" charset="0"/>
              <a:buChar char="•"/>
            </a:pPr>
            <a:r>
              <a:rPr lang="en-US" dirty="0"/>
              <a:t>After providing the fluoride varnish be sure to give parents post application instructions</a:t>
            </a:r>
          </a:p>
          <a:p>
            <a:pPr>
              <a:buFont typeface="Arial" pitchFamily="34" charset="0"/>
              <a:buChar char="•"/>
            </a:pPr>
            <a:r>
              <a:rPr lang="en-US" dirty="0"/>
              <a:t>This brochure contains key information at a low literacy level and is available in multiple languages.</a:t>
            </a:r>
          </a:p>
          <a:p>
            <a:pPr>
              <a:buFont typeface="Arial" pitchFamily="34" charset="0"/>
              <a:buChar char="•"/>
            </a:pPr>
            <a:r>
              <a:rPr lang="en-US" dirty="0"/>
              <a:t>Or you may want to use the tear-off instructions provided by the manufacturer (included in boxes of fluoride varnish).</a:t>
            </a:r>
          </a:p>
          <a:p>
            <a:pPr>
              <a:buFont typeface="Arial" pitchFamily="34" charset="0"/>
              <a:buChar char="•"/>
            </a:pPr>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Review website on slide.	</a:t>
            </a:r>
          </a:p>
          <a:p>
            <a:endParaRPr lang="en-US" b="1" i="1" dirty="0"/>
          </a:p>
          <a:p>
            <a:r>
              <a:rPr lang="en-US" b="1" i="1" dirty="0"/>
              <a:t>Talking Points: </a:t>
            </a:r>
          </a:p>
          <a:p>
            <a:pPr>
              <a:buFont typeface="Arial" pitchFamily="34" charset="0"/>
              <a:buChar char="•"/>
            </a:pPr>
            <a:r>
              <a:rPr lang="en-US" dirty="0"/>
              <a:t>Fluoride varnish is a Medi-Cal benefit and billed directly to Medi-Cal, </a:t>
            </a:r>
            <a:r>
              <a:rPr lang="en-US" b="1" u="sng" dirty="0"/>
              <a:t>NOT</a:t>
            </a:r>
            <a:r>
              <a:rPr lang="en-US" dirty="0"/>
              <a:t> CHDP.</a:t>
            </a:r>
          </a:p>
          <a:p>
            <a:pPr>
              <a:buFont typeface="Arial" pitchFamily="34" charset="0"/>
              <a:buChar char="•"/>
            </a:pPr>
            <a:r>
              <a:rPr lang="en-US" dirty="0"/>
              <a:t>Children being seen through Gateway are covered through Fee for Service (FFS) Medi-Cal.</a:t>
            </a:r>
          </a:p>
          <a:p>
            <a:pPr>
              <a:buFont typeface="Arial" pitchFamily="34" charset="0"/>
              <a:buChar char="•"/>
            </a:pPr>
            <a:r>
              <a:rPr lang="en-US" dirty="0"/>
              <a:t>The Medi-Cal FFS reimbursement is $18.00 per application. </a:t>
            </a:r>
          </a:p>
          <a:p>
            <a:pPr>
              <a:buFont typeface="Arial" pitchFamily="34" charset="0"/>
              <a:buChar char="•"/>
            </a:pPr>
            <a:r>
              <a:rPr lang="en-US" dirty="0"/>
              <a:t>If you have questions about Managed Care reimbursement, contact the plan.</a:t>
            </a:r>
          </a:p>
          <a:p>
            <a:pPr>
              <a:buFont typeface="Arial" pitchFamily="34" charset="0"/>
              <a:buChar char="•"/>
            </a:pPr>
            <a:r>
              <a:rPr lang="en-US" dirty="0"/>
              <a:t>For Federally Qualified Health Centers (FQHCs), fluoride varnish is not a stand alone encounter. There is no separate reimbursement for fluoride varnish; it should be provided at initial and follow-up visits.</a:t>
            </a:r>
          </a:p>
          <a:p>
            <a:endParaRPr lang="en-US" dirty="0"/>
          </a:p>
        </p:txBody>
      </p:sp>
      <p:sp>
        <p:nvSpPr>
          <p:cNvPr id="115716" name="Slide Number Placeholder 3"/>
          <p:cNvSpPr>
            <a:spLocks noGrp="1"/>
          </p:cNvSpPr>
          <p:nvPr>
            <p:ph type="sldNum" sz="quarter" idx="5"/>
          </p:nvPr>
        </p:nvSpPr>
        <p:spPr>
          <a:noFill/>
        </p:spPr>
        <p:txBody>
          <a:bodyPr/>
          <a:lstStyle/>
          <a:p>
            <a:pPr defTabSz="955675"/>
            <a:fld id="{98DA8BE5-5465-4F11-A510-99B93ED5E744}" type="slidenum">
              <a:rPr lang="en-US" smtClean="0"/>
              <a:pPr defTabSz="955675"/>
              <a:t>46</a:t>
            </a:fld>
            <a:endParaRPr lang="en-US" dirty="0"/>
          </a:p>
        </p:txBody>
      </p:sp>
      <p:sp>
        <p:nvSpPr>
          <p:cNvPr id="11571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42950"/>
            <a:ext cx="4802188" cy="3600450"/>
          </a:xfrm>
        </p:spPr>
      </p:sp>
      <p:sp>
        <p:nvSpPr>
          <p:cNvPr id="3" name="Notes Placeholder 2"/>
          <p:cNvSpPr>
            <a:spLocks noGrp="1"/>
          </p:cNvSpPr>
          <p:nvPr>
            <p:ph type="body" idx="1"/>
          </p:nvPr>
        </p:nvSpPr>
        <p:spPr/>
        <p:txBody>
          <a:bodyPr>
            <a:normAutofit/>
          </a:bodyPr>
          <a:lstStyle/>
          <a:p>
            <a:r>
              <a:rPr lang="en-US" b="1" i="1" dirty="0"/>
              <a:t>Speaker Tip</a:t>
            </a:r>
            <a:r>
              <a:rPr lang="en-US" dirty="0"/>
              <a:t>:  </a:t>
            </a:r>
          </a:p>
          <a:p>
            <a:pPr>
              <a:buFont typeface="Arial" pitchFamily="34" charset="0"/>
              <a:buChar char="•"/>
            </a:pPr>
            <a:r>
              <a:rPr lang="en-US" dirty="0"/>
              <a:t>Review bullets with providers and</a:t>
            </a:r>
            <a:r>
              <a:rPr lang="en-US" baseline="0" dirty="0"/>
              <a:t> </a:t>
            </a:r>
            <a:r>
              <a:rPr lang="en-US" dirty="0"/>
              <a:t>ask for any questions.</a:t>
            </a:r>
          </a:p>
          <a:p>
            <a:endParaRPr lang="en-US" b="1" i="1" dirty="0"/>
          </a:p>
          <a:p>
            <a:r>
              <a:rPr lang="en-US" b="1" i="1" dirty="0"/>
              <a:t>Talking Points:</a:t>
            </a:r>
          </a:p>
          <a:p>
            <a:pPr>
              <a:buFont typeface="Arial" pitchFamily="34" charset="0"/>
              <a:buChar char="•"/>
            </a:pPr>
            <a:r>
              <a:rPr lang="en-US" i="1" dirty="0"/>
              <a:t> </a:t>
            </a:r>
            <a:r>
              <a:rPr lang="en-US" dirty="0"/>
              <a:t>This summarizes</a:t>
            </a:r>
            <a:r>
              <a:rPr lang="en-US" baseline="0" dirty="0"/>
              <a:t> </a:t>
            </a:r>
            <a:r>
              <a:rPr lang="en-US" dirty="0"/>
              <a:t>the main points we want you to incorporate into your daily practice. </a:t>
            </a:r>
          </a:p>
          <a:p>
            <a:pPr>
              <a:buFont typeface="Arial" pitchFamily="34" charset="0"/>
              <a:buChar char="•"/>
            </a:pPr>
            <a:r>
              <a:rPr lang="en-US" dirty="0"/>
              <a:t> All CHDP children are considered at high risk for dental decay and should be referred to a dentist every six months. </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42950"/>
            <a:ext cx="4802188" cy="3600450"/>
          </a:xfrm>
        </p:spPr>
      </p:sp>
      <p:sp>
        <p:nvSpPr>
          <p:cNvPr id="3" name="Notes Placeholder 2"/>
          <p:cNvSpPr>
            <a:spLocks noGrp="1"/>
          </p:cNvSpPr>
          <p:nvPr>
            <p:ph type="body" idx="1"/>
          </p:nvPr>
        </p:nvSpPr>
        <p:spPr/>
        <p:txBody>
          <a:bodyPr>
            <a:normAutofit/>
          </a:bodyPr>
          <a:lstStyle/>
          <a:p>
            <a:r>
              <a:rPr lang="en-US" b="1" i="1" dirty="0"/>
              <a:t>Talking Points: </a:t>
            </a:r>
          </a:p>
          <a:p>
            <a:pPr>
              <a:buFont typeface="Arial" pitchFamily="34" charset="0"/>
              <a:buChar char="•"/>
            </a:pPr>
            <a:r>
              <a:rPr lang="en-US" dirty="0"/>
              <a:t>This website (link at bottom) has the contact information for the local/county CHDP offices. </a:t>
            </a:r>
          </a:p>
          <a:p>
            <a:pPr>
              <a:buFont typeface="Arial" pitchFamily="34" charset="0"/>
              <a:buChar char="•"/>
            </a:pPr>
            <a:r>
              <a:rPr lang="en-US" dirty="0"/>
              <a:t>Physicians and medical staff are essential partners and your help is needed! </a:t>
            </a:r>
          </a:p>
          <a:p>
            <a:pPr>
              <a:buFont typeface="Arial" pitchFamily="34" charset="0"/>
              <a:buChar char="•"/>
            </a:pPr>
            <a:r>
              <a:rPr lang="en-US" dirty="0"/>
              <a:t>Remember, we can’t have overall health without oral health.</a:t>
            </a:r>
          </a:p>
          <a:p>
            <a:r>
              <a:rPr lang="en-US" dirty="0"/>
              <a:t> </a:t>
            </a:r>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i="1" dirty="0"/>
              <a:t> </a:t>
            </a:r>
            <a:r>
              <a:rPr lang="en-US" dirty="0"/>
              <a:t>Be  sure this link is noted on written materials given to providers:</a:t>
            </a:r>
          </a:p>
          <a:p>
            <a:r>
              <a:rPr lang="en-US" u="sng" dirty="0">
                <a:hlinkClick r:id="rId3"/>
              </a:rPr>
              <a:t>http://www.dhcs.ca.gov/services/chdp/Pages/CHDPDentalTraining.aspx</a:t>
            </a:r>
          </a:p>
          <a:p>
            <a:pPr>
              <a:buFont typeface="Arial" pitchFamily="34" charset="0"/>
              <a:buChar char="•"/>
            </a:pPr>
            <a:r>
              <a:rPr lang="en-US" dirty="0"/>
              <a:t> This link is also located on the training packet label.</a:t>
            </a:r>
          </a:p>
          <a:p>
            <a:endParaRPr lang="en-US" b="1" i="1" dirty="0"/>
          </a:p>
          <a:p>
            <a:r>
              <a:rPr lang="en-US" b="1" i="1" dirty="0"/>
              <a:t>Talking Points: </a:t>
            </a:r>
          </a:p>
          <a:p>
            <a:pPr>
              <a:buFont typeface="Arial" pitchFamily="34" charset="0"/>
              <a:buChar char="•"/>
            </a:pPr>
            <a:r>
              <a:rPr lang="en-US" dirty="0"/>
              <a:t>The next section consists of review questions, followed by  a slide with useful brochures and guides you can print for your office.</a:t>
            </a:r>
          </a:p>
          <a:p>
            <a:pPr>
              <a:buFont typeface="Arial" pitchFamily="34" charset="0"/>
              <a:buChar char="•"/>
            </a:pPr>
            <a:r>
              <a:rPr lang="en-US" dirty="0"/>
              <a:t>At the very end of this presentation we would appreciate you taking a few minutes to complete a short evaluation of this training.</a:t>
            </a:r>
          </a:p>
        </p:txBody>
      </p:sp>
      <p:sp>
        <p:nvSpPr>
          <p:cNvPr id="116740" name="Footer Placeholder 3"/>
          <p:cNvSpPr>
            <a:spLocks noGrp="1"/>
          </p:cNvSpPr>
          <p:nvPr>
            <p:ph type="ftr" sz="quarter" idx="4"/>
          </p:nvPr>
        </p:nvSpPr>
        <p:spPr>
          <a:noFill/>
        </p:spPr>
        <p:txBody>
          <a:bodyPr/>
          <a:lstStyle/>
          <a:p>
            <a:pPr defTabSz="955675"/>
            <a:r>
              <a:rPr lang="en-US" dirty="0"/>
              <a:t>1</a:t>
            </a:r>
          </a:p>
        </p:txBody>
      </p:sp>
      <p:sp>
        <p:nvSpPr>
          <p:cNvPr id="116741" name="Slide Number Placeholder 4"/>
          <p:cNvSpPr>
            <a:spLocks noGrp="1"/>
          </p:cNvSpPr>
          <p:nvPr>
            <p:ph type="sldNum" sz="quarter" idx="5"/>
          </p:nvPr>
        </p:nvSpPr>
        <p:spPr>
          <a:noFill/>
        </p:spPr>
        <p:txBody>
          <a:bodyPr/>
          <a:lstStyle/>
          <a:p>
            <a:pPr defTabSz="955675"/>
            <a:fld id="{2A80E3BD-41FF-445C-9C50-B657370B1814}" type="slidenum">
              <a:rPr lang="en-US" smtClean="0"/>
              <a:pPr defTabSz="955675"/>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p:spPr>
        <p:txBody>
          <a:bodyPr/>
          <a:lstStyle/>
          <a:p>
            <a:pPr>
              <a:defRPr/>
            </a:pPr>
            <a:endParaRPr lang="en-US" dirty="0"/>
          </a:p>
        </p:txBody>
      </p:sp>
      <p:sp>
        <p:nvSpPr>
          <p:cNvPr id="77828" name="Slide Number Placeholder 3"/>
          <p:cNvSpPr>
            <a:spLocks noGrp="1"/>
          </p:cNvSpPr>
          <p:nvPr>
            <p:ph type="sldNum" sz="quarter" idx="5"/>
          </p:nvPr>
        </p:nvSpPr>
        <p:spPr>
          <a:noFill/>
        </p:spPr>
        <p:txBody>
          <a:bodyPr/>
          <a:lstStyle/>
          <a:p>
            <a:pPr defTabSz="955675"/>
            <a:fld id="{32565CF5-051D-4A24-9181-9E29ECA23DF8}" type="slidenum">
              <a:rPr lang="en-US" smtClean="0"/>
              <a:pPr defTabSz="955675"/>
              <a:t>5</a:t>
            </a:fld>
            <a:endParaRPr lang="en-US" dirty="0"/>
          </a:p>
        </p:txBody>
      </p:sp>
      <p:sp>
        <p:nvSpPr>
          <p:cNvPr id="7782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Review and print </a:t>
            </a:r>
            <a:r>
              <a:rPr lang="en-US" i="1" dirty="0"/>
              <a:t>Review Questions </a:t>
            </a:r>
            <a:r>
              <a:rPr lang="en-US" dirty="0"/>
              <a:t>located at the bottom of the CHDP Dental Training Home Page under Local CHDP Training Documents (Printable).</a:t>
            </a:r>
          </a:p>
          <a:p>
            <a:pPr>
              <a:buFont typeface="Arial" pitchFamily="34" charset="0"/>
              <a:buChar char="•"/>
            </a:pPr>
            <a:r>
              <a:rPr lang="en-US" dirty="0"/>
              <a:t>Have a copy of the test for each participant.</a:t>
            </a:r>
            <a:endParaRPr lang="en-US" b="1" i="1" dirty="0"/>
          </a:p>
          <a:p>
            <a:endParaRPr lang="en-US" b="1" i="1" dirty="0"/>
          </a:p>
          <a:p>
            <a:r>
              <a:rPr lang="en-US" b="1" i="1" dirty="0"/>
              <a:t>Speaker Tips</a:t>
            </a:r>
            <a:r>
              <a:rPr lang="en-US" dirty="0"/>
              <a:t>:</a:t>
            </a:r>
          </a:p>
          <a:p>
            <a:pPr>
              <a:buFont typeface="Arial" pitchFamily="34" charset="0"/>
              <a:buChar char="•"/>
            </a:pPr>
            <a:r>
              <a:rPr lang="en-US" dirty="0"/>
              <a:t>Hand out the </a:t>
            </a:r>
            <a:r>
              <a:rPr lang="en-US" i="1" dirty="0"/>
              <a:t>Review Questions </a:t>
            </a:r>
            <a:r>
              <a:rPr lang="en-US" dirty="0"/>
              <a:t>to each training participant.</a:t>
            </a:r>
          </a:p>
          <a:p>
            <a:pPr>
              <a:buFont typeface="Arial" pitchFamily="34" charset="0"/>
              <a:buChar char="•"/>
            </a:pPr>
            <a:r>
              <a:rPr lang="en-US" dirty="0"/>
              <a:t>Trainer can direct participants to either:</a:t>
            </a:r>
          </a:p>
          <a:p>
            <a:pPr marL="685800" lvl="1" indent="-228600">
              <a:buAutoNum type="arabicPeriod"/>
            </a:pPr>
            <a:r>
              <a:rPr lang="en-US" dirty="0"/>
              <a:t>Work individually</a:t>
            </a:r>
          </a:p>
          <a:p>
            <a:pPr marL="1143000" lvl="2" indent="-228600">
              <a:buFont typeface="Arial" pitchFamily="34" charset="0"/>
              <a:buChar char="•"/>
            </a:pPr>
            <a:r>
              <a:rPr lang="en-US" dirty="0"/>
              <a:t>Read all the questions and write the answers on the pages as directed.</a:t>
            </a:r>
          </a:p>
          <a:p>
            <a:pPr marL="1143000" lvl="2" indent="-228600">
              <a:buFont typeface="Arial" pitchFamily="34" charset="0"/>
              <a:buChar char="•"/>
            </a:pPr>
            <a:r>
              <a:rPr lang="en-US" dirty="0"/>
              <a:t>Then, as a group, go through the slide answers together.</a:t>
            </a:r>
          </a:p>
          <a:p>
            <a:pPr marL="685800" lvl="1" indent="-228600"/>
            <a:r>
              <a:rPr lang="en-US" dirty="0"/>
              <a:t>Or </a:t>
            </a:r>
          </a:p>
          <a:p>
            <a:pPr marL="685800" lvl="1" indent="-228600">
              <a:buAutoNum type="arabicPeriod" startAt="2"/>
            </a:pPr>
            <a:r>
              <a:rPr lang="en-US" dirty="0"/>
              <a:t>Work together</a:t>
            </a:r>
          </a:p>
          <a:p>
            <a:pPr marL="1143000" lvl="2" indent="-228600">
              <a:buFont typeface="Arial" pitchFamily="34" charset="0"/>
              <a:buChar char="•"/>
            </a:pPr>
            <a:r>
              <a:rPr lang="en-US" dirty="0"/>
              <a:t>Read each question one at a time, and participants can write the answer and discuss as a group activity. </a:t>
            </a:r>
          </a:p>
        </p:txBody>
      </p:sp>
      <p:sp>
        <p:nvSpPr>
          <p:cNvPr id="117764" name="Slide Number Placeholder 3"/>
          <p:cNvSpPr>
            <a:spLocks noGrp="1"/>
          </p:cNvSpPr>
          <p:nvPr>
            <p:ph type="sldNum" sz="quarter" idx="5"/>
          </p:nvPr>
        </p:nvSpPr>
        <p:spPr>
          <a:noFill/>
        </p:spPr>
        <p:txBody>
          <a:bodyPr/>
          <a:lstStyle/>
          <a:p>
            <a:pPr defTabSz="955675"/>
            <a:fld id="{7B10B09D-1030-4B6D-A995-CB1BB725BB32}" type="slidenum">
              <a:rPr lang="en-US" smtClean="0"/>
              <a:pPr defTabSz="955675"/>
              <a:t>50</a:t>
            </a:fld>
            <a:endParaRPr lang="en-US" dirty="0"/>
          </a:p>
        </p:txBody>
      </p:sp>
      <p:sp>
        <p:nvSpPr>
          <p:cNvPr id="11776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Speaker Tip:</a:t>
            </a:r>
          </a:p>
          <a:p>
            <a:pPr>
              <a:buFont typeface="Arial" pitchFamily="34" charset="0"/>
              <a:buChar char="•"/>
            </a:pPr>
            <a:r>
              <a:rPr lang="en-US" dirty="0"/>
              <a:t>Read questions and answers aloud.</a:t>
            </a:r>
          </a:p>
          <a:p>
            <a:endParaRPr lang="en-US" dirty="0"/>
          </a:p>
          <a:p>
            <a:r>
              <a:rPr lang="en-US" b="1" i="1" dirty="0"/>
              <a:t>Talking Points:  </a:t>
            </a:r>
          </a:p>
          <a:p>
            <a:pPr>
              <a:buFont typeface="Arial" pitchFamily="34" charset="0"/>
              <a:buChar char="•"/>
            </a:pPr>
            <a:r>
              <a:rPr lang="en-US" dirty="0"/>
              <a:t> (Question #3) Photos represent no visible decay or gum inflammation - Class I.   Only the routine dental referral box would be checked. </a:t>
            </a:r>
          </a:p>
          <a:p>
            <a:pPr>
              <a:buFont typeface="Arial" pitchFamily="34" charset="0"/>
              <a:buChar char="•"/>
            </a:pPr>
            <a:r>
              <a:rPr lang="en-US" dirty="0"/>
              <a:t>Class I does not require documentation in the “comments” section.</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b="1" i="1" dirty="0"/>
              <a:t>Speaker Tip:</a:t>
            </a:r>
          </a:p>
          <a:p>
            <a:r>
              <a:rPr lang="en-US" dirty="0"/>
              <a:t>Read  the explanation under each photo out loud to the providers. </a:t>
            </a:r>
          </a:p>
          <a:p>
            <a:endParaRPr lang="en-US" dirty="0"/>
          </a:p>
          <a:p>
            <a:r>
              <a:rPr lang="en-US" b="1" i="1" dirty="0"/>
              <a:t>Talking Points:</a:t>
            </a:r>
          </a:p>
          <a:p>
            <a:pPr>
              <a:buFont typeface="Arial" pitchFamily="34" charset="0"/>
              <a:buChar char="•"/>
            </a:pPr>
            <a:r>
              <a:rPr lang="en-US" dirty="0"/>
              <a:t>As shown in the “comments” box, this is the minimum you should write.  The more details you can share, will help CHDP staff provide follow-up care coordination.</a:t>
            </a:r>
          </a:p>
          <a:p>
            <a:pPr>
              <a:buFont typeface="Arial" pitchFamily="34" charset="0"/>
              <a:buChar char="•"/>
            </a:pPr>
            <a:r>
              <a:rPr lang="en-US" dirty="0"/>
              <a:t>These conditions are serious and can progress rapidly to an emergency, be sure to advise parent to make a dental appointment today.  </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a:p>
            <a:r>
              <a:rPr lang="en-US" b="1" i="1" dirty="0"/>
              <a:t>Speaker Tip:</a:t>
            </a:r>
          </a:p>
          <a:p>
            <a:r>
              <a:rPr lang="en-US" dirty="0"/>
              <a:t>Read  the explanation under each photo out loud to the providers. </a:t>
            </a:r>
          </a:p>
          <a:p>
            <a:endParaRPr lang="en-US" b="1" i="1" dirty="0"/>
          </a:p>
          <a:p>
            <a:r>
              <a:rPr lang="en-US" b="1" i="1" dirty="0"/>
              <a:t>Talking Point:</a:t>
            </a:r>
          </a:p>
          <a:p>
            <a:pPr>
              <a:buFont typeface="Arial" pitchFamily="34" charset="0"/>
              <a:buChar char="•"/>
            </a:pPr>
            <a:r>
              <a:rPr lang="en-US" dirty="0"/>
              <a:t>As shown in the “comments” box, this is the minimum you should write.  The more details you can share, will help CHDP staff provide follow-up.</a:t>
            </a:r>
          </a:p>
          <a:p>
            <a:pPr>
              <a:buFont typeface="Arial" pitchFamily="34" charset="0"/>
              <a:buChar char="•"/>
            </a:pPr>
            <a:r>
              <a:rPr lang="en-US" dirty="0"/>
              <a:t>Class II conditions can easily be missed and will progress if left untreated.  Advise parents to make a dental appointment soon. </a:t>
            </a:r>
          </a:p>
          <a:p>
            <a:pPr>
              <a:buFont typeface="Arial" pitchFamily="34" charset="0"/>
              <a:buChar char="•"/>
            </a:pPr>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a:p>
        </p:txBody>
      </p:sp>
      <p:sp>
        <p:nvSpPr>
          <p:cNvPr id="118788" name="Slide Number Placeholder 3"/>
          <p:cNvSpPr>
            <a:spLocks noGrp="1"/>
          </p:cNvSpPr>
          <p:nvPr>
            <p:ph type="sldNum" sz="quarter" idx="5"/>
          </p:nvPr>
        </p:nvSpPr>
        <p:spPr>
          <a:noFill/>
        </p:spPr>
        <p:txBody>
          <a:bodyPr/>
          <a:lstStyle/>
          <a:p>
            <a:pPr defTabSz="955675"/>
            <a:fld id="{C0C850F3-EC92-4A4C-82D5-2AF14912DFCB}" type="slidenum">
              <a:rPr lang="en-US" smtClean="0"/>
              <a:pPr defTabSz="955675"/>
              <a:t>56</a:t>
            </a:fld>
            <a:endParaRPr lang="en-US" dirty="0"/>
          </a:p>
        </p:txBody>
      </p:sp>
      <p:sp>
        <p:nvSpPr>
          <p:cNvPr id="11878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Speaker Tip:</a:t>
            </a:r>
          </a:p>
          <a:p>
            <a:r>
              <a:rPr lang="en-US" dirty="0"/>
              <a:t>Read  the explanation under each photo out loud to the providers. </a:t>
            </a:r>
          </a:p>
          <a:p>
            <a:endParaRPr lang="en-US" b="1" i="1" dirty="0"/>
          </a:p>
          <a:p>
            <a:r>
              <a:rPr lang="en-US" b="1" i="1" dirty="0"/>
              <a:t>Talking Points:</a:t>
            </a:r>
          </a:p>
          <a:p>
            <a:pPr>
              <a:buFont typeface="Arial" pitchFamily="34" charset="0"/>
              <a:buChar char="•"/>
            </a:pPr>
            <a:r>
              <a:rPr lang="en-US" dirty="0"/>
              <a:t>Emphasize  to parents that this is an emergency condition and needs to be seen by a dentist immediately.</a:t>
            </a:r>
          </a:p>
          <a:p>
            <a:pPr>
              <a:buFont typeface="Arial" pitchFamily="34" charset="0"/>
              <a:buChar char="•"/>
            </a:pPr>
            <a:r>
              <a:rPr lang="en-US" dirty="0"/>
              <a:t>Assist family to make a dental appointment before leaving your office. </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Print copies of the Dental Training Home Page to give to participants.</a:t>
            </a:r>
          </a:p>
          <a:p>
            <a:r>
              <a:rPr lang="en-US" dirty="0">
                <a:hlinkClick r:id="rId3"/>
              </a:rPr>
              <a:t>www.dhcs.ca.gov/services/chdp/Pages/CHDPDentalTraining.aspx</a:t>
            </a:r>
            <a:endParaRPr lang="en-US" dirty="0"/>
          </a:p>
          <a:p>
            <a:endParaRPr lang="en-US" dirty="0"/>
          </a:p>
          <a:p>
            <a:r>
              <a:rPr lang="en-US" b="1" i="1" dirty="0"/>
              <a:t>Speaker Tips: </a:t>
            </a:r>
          </a:p>
          <a:p>
            <a:pPr>
              <a:buFont typeface="Arial" pitchFamily="34" charset="0"/>
              <a:buChar char="•"/>
            </a:pPr>
            <a:r>
              <a:rPr lang="en-US" dirty="0"/>
              <a:t> Use the copy of the Home Page to explain to providers that they can access the CHDP Dental Training and printable materials from that page.</a:t>
            </a:r>
          </a:p>
          <a:p>
            <a:pPr>
              <a:buFont typeface="Arial" pitchFamily="34" charset="0"/>
              <a:buChar char="•"/>
            </a:pPr>
            <a:r>
              <a:rPr lang="en-US" dirty="0"/>
              <a:t>Be sure to make note of the CHDP Dental Training web address at the bottom of the printed Dental Home Page.</a:t>
            </a:r>
          </a:p>
          <a:p>
            <a:endParaRPr lang="en-US" dirty="0"/>
          </a:p>
          <a:p>
            <a:r>
              <a:rPr lang="en-US" b="1" i="1" dirty="0"/>
              <a:t>Talking Points: </a:t>
            </a:r>
          </a:p>
          <a:p>
            <a:pPr>
              <a:buFont typeface="Arial" pitchFamily="34" charset="0"/>
              <a:buChar char="•"/>
            </a:pPr>
            <a:r>
              <a:rPr lang="en-US" dirty="0"/>
              <a:t>There are many training modules and printable materials available for your use and review. You can access them through the home page.</a:t>
            </a:r>
          </a:p>
          <a:p>
            <a:pPr>
              <a:buFont typeface="Arial" pitchFamily="34" charset="0"/>
              <a:buChar char="•"/>
            </a:pPr>
            <a:r>
              <a:rPr lang="en-US" dirty="0"/>
              <a:t>You can also Google/Bing  CHDP Dental Training to access the site.</a:t>
            </a:r>
          </a:p>
          <a:p>
            <a:r>
              <a:rPr lang="en-US" dirty="0"/>
              <a:t> </a:t>
            </a:r>
          </a:p>
        </p:txBody>
      </p:sp>
      <p:sp>
        <p:nvSpPr>
          <p:cNvPr id="119812" name="Footer Placeholder 3"/>
          <p:cNvSpPr>
            <a:spLocks noGrp="1"/>
          </p:cNvSpPr>
          <p:nvPr>
            <p:ph type="ftr" sz="quarter" idx="4"/>
          </p:nvPr>
        </p:nvSpPr>
        <p:spPr>
          <a:noFill/>
        </p:spPr>
        <p:txBody>
          <a:bodyPr/>
          <a:lstStyle/>
          <a:p>
            <a:pPr defTabSz="955675"/>
            <a:r>
              <a:rPr lang="en-US" dirty="0"/>
              <a:t>1</a:t>
            </a:r>
          </a:p>
        </p:txBody>
      </p:sp>
      <p:sp>
        <p:nvSpPr>
          <p:cNvPr id="119813" name="Slide Number Placeholder 4"/>
          <p:cNvSpPr>
            <a:spLocks noGrp="1"/>
          </p:cNvSpPr>
          <p:nvPr>
            <p:ph type="sldNum" sz="quarter" idx="5"/>
          </p:nvPr>
        </p:nvSpPr>
        <p:spPr>
          <a:noFill/>
        </p:spPr>
        <p:txBody>
          <a:bodyPr/>
          <a:lstStyle/>
          <a:p>
            <a:pPr defTabSz="955675"/>
            <a:fld id="{9CEB24CD-F88E-40D4-A049-2E296526DF2A}" type="slidenum">
              <a:rPr lang="en-US" smtClean="0"/>
              <a:pPr defTabSz="955675"/>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Talking Points: </a:t>
            </a:r>
          </a:p>
          <a:p>
            <a:pPr>
              <a:buFont typeface="Arial" pitchFamily="34" charset="0"/>
              <a:buChar char="•"/>
            </a:pPr>
            <a:r>
              <a:rPr lang="en-US" dirty="0"/>
              <a:t>The guides on this slide  can also be accessed online  through this slide in the PPT training,  or on the CHDP Dental Home Page: </a:t>
            </a:r>
            <a:r>
              <a:rPr lang="en-US" dirty="0">
                <a:hlinkClick r:id="rId3"/>
              </a:rPr>
              <a:t>www.dhcs.ca.gov/services/chdp/Pages/CHDPDentalTraining.aspx</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b="1" dirty="0"/>
          </a:p>
          <a:p>
            <a:endParaRPr lang="en-US" b="1" dirty="0"/>
          </a:p>
        </p:txBody>
      </p:sp>
      <p:sp>
        <p:nvSpPr>
          <p:cNvPr id="78852" name="Slide Number Placeholder 3"/>
          <p:cNvSpPr>
            <a:spLocks noGrp="1"/>
          </p:cNvSpPr>
          <p:nvPr>
            <p:ph type="sldNum" sz="quarter" idx="5"/>
          </p:nvPr>
        </p:nvSpPr>
        <p:spPr>
          <a:noFill/>
        </p:spPr>
        <p:txBody>
          <a:bodyPr/>
          <a:lstStyle/>
          <a:p>
            <a:pPr defTabSz="955675"/>
            <a:fld id="{4444CD63-EB4A-427F-A80E-5517591CDCAB}" type="slidenum">
              <a:rPr lang="en-US" smtClean="0"/>
              <a:pPr defTabSz="955675"/>
              <a:t>6</a:t>
            </a:fld>
            <a:endParaRPr lang="en-US" dirty="0"/>
          </a:p>
        </p:txBody>
      </p:sp>
      <p:sp>
        <p:nvSpPr>
          <p:cNvPr id="7885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b="1" i="1" dirty="0"/>
              <a:t>Talking Points: </a:t>
            </a:r>
          </a:p>
          <a:p>
            <a:pPr>
              <a:buFont typeface="Arial" pitchFamily="34" charset="0"/>
              <a:buChar char="•"/>
            </a:pPr>
            <a:r>
              <a:rPr lang="en-US" dirty="0"/>
              <a:t>The training modules from this presentation are summarized here. You can access them through the CHDP Dental Training PPT online or at the bottom of the Home Page.</a:t>
            </a:r>
          </a:p>
        </p:txBody>
      </p:sp>
      <p:sp>
        <p:nvSpPr>
          <p:cNvPr id="120836" name="Footer Placeholder 3"/>
          <p:cNvSpPr>
            <a:spLocks noGrp="1"/>
          </p:cNvSpPr>
          <p:nvPr>
            <p:ph type="ftr" sz="quarter" idx="4"/>
          </p:nvPr>
        </p:nvSpPr>
        <p:spPr>
          <a:noFill/>
        </p:spPr>
        <p:txBody>
          <a:bodyPr/>
          <a:lstStyle/>
          <a:p>
            <a:pPr defTabSz="955675"/>
            <a:r>
              <a:rPr lang="en-US" dirty="0"/>
              <a:t>1</a:t>
            </a:r>
          </a:p>
        </p:txBody>
      </p:sp>
      <p:sp>
        <p:nvSpPr>
          <p:cNvPr id="120837" name="Slide Number Placeholder 4"/>
          <p:cNvSpPr>
            <a:spLocks noGrp="1"/>
          </p:cNvSpPr>
          <p:nvPr>
            <p:ph type="sldNum" sz="quarter" idx="5"/>
          </p:nvPr>
        </p:nvSpPr>
        <p:spPr>
          <a:noFill/>
        </p:spPr>
        <p:txBody>
          <a:bodyPr/>
          <a:lstStyle/>
          <a:p>
            <a:pPr defTabSz="955675"/>
            <a:fld id="{F5FC4FED-29B2-4077-A825-037AAC170A2E}" type="slidenum">
              <a:rPr lang="en-US" smtClean="0"/>
              <a:pPr defTabSz="955675"/>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b="1" i="1" dirty="0"/>
              <a:t>Talking Point: </a:t>
            </a:r>
          </a:p>
          <a:p>
            <a:pPr>
              <a:buFont typeface="Arial" pitchFamily="34" charset="0"/>
              <a:buChar char="•"/>
            </a:pPr>
            <a:r>
              <a:rPr lang="en-US" dirty="0"/>
              <a:t>The references for this presentation are listed here in the order in which they appeared in the PPT training. You can access them through the CHDP Dental Training PPT online or at the bottom of the Home Page.</a:t>
            </a:r>
          </a:p>
        </p:txBody>
      </p:sp>
      <p:sp>
        <p:nvSpPr>
          <p:cNvPr id="121860" name="Footer Placeholder 3"/>
          <p:cNvSpPr>
            <a:spLocks noGrp="1"/>
          </p:cNvSpPr>
          <p:nvPr>
            <p:ph type="ftr" sz="quarter" idx="4"/>
          </p:nvPr>
        </p:nvSpPr>
        <p:spPr>
          <a:noFill/>
        </p:spPr>
        <p:txBody>
          <a:bodyPr/>
          <a:lstStyle/>
          <a:p>
            <a:pPr defTabSz="955675"/>
            <a:r>
              <a:rPr lang="en-US" dirty="0"/>
              <a:t>1</a:t>
            </a:r>
          </a:p>
        </p:txBody>
      </p:sp>
      <p:sp>
        <p:nvSpPr>
          <p:cNvPr id="121861" name="Slide Number Placeholder 4"/>
          <p:cNvSpPr>
            <a:spLocks noGrp="1"/>
          </p:cNvSpPr>
          <p:nvPr>
            <p:ph type="sldNum" sz="quarter" idx="5"/>
          </p:nvPr>
        </p:nvSpPr>
        <p:spPr>
          <a:noFill/>
        </p:spPr>
        <p:txBody>
          <a:bodyPr/>
          <a:lstStyle/>
          <a:p>
            <a:pPr defTabSz="955675"/>
            <a:fld id="{F6BCBD79-845B-4DCB-991C-18FB644BF5F7}" type="slidenum">
              <a:rPr lang="en-US" smtClean="0"/>
              <a:pPr defTabSz="955675"/>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a:lstStyle/>
          <a:p>
            <a:r>
              <a:rPr lang="en-US" b="1" i="1" dirty="0"/>
              <a:t>Talking Point: </a:t>
            </a:r>
          </a:p>
          <a:p>
            <a:pPr>
              <a:buFont typeface="Arial" pitchFamily="34" charset="0"/>
              <a:buChar char="•"/>
            </a:pPr>
            <a:r>
              <a:rPr lang="en-US" dirty="0"/>
              <a:t>The website located at the bottom of this slide lists the local CHDP offices and their contact information. This information is also found on the State CHDP Website under Individuals, Contact a CHDP Program.</a:t>
            </a:r>
          </a:p>
          <a:p>
            <a:r>
              <a:rPr lang="en-US" dirty="0">
                <a:hlinkClick r:id="rId3"/>
              </a:rPr>
              <a:t>http://www.dhcs.ca.gov/services/chdp/Pages/CountyOffices.aspx</a:t>
            </a:r>
            <a:endParaRPr lang="en-US" dirty="0"/>
          </a:p>
          <a:p>
            <a:endParaRPr lang="en-US" dirty="0"/>
          </a:p>
        </p:txBody>
      </p:sp>
      <p:sp>
        <p:nvSpPr>
          <p:cNvPr id="10244" name="Footer Placeholder 3"/>
          <p:cNvSpPr>
            <a:spLocks noGrp="1"/>
          </p:cNvSpPr>
          <p:nvPr>
            <p:ph type="ftr" sz="quarter" idx="4"/>
          </p:nvPr>
        </p:nvSpPr>
        <p:spPr>
          <a:noFill/>
        </p:spPr>
        <p:txBody>
          <a:bodyPr/>
          <a:lstStyle/>
          <a:p>
            <a:pPr defTabSz="955675"/>
            <a:r>
              <a:rPr lang="en-US" dirty="0"/>
              <a:t>1</a:t>
            </a:r>
          </a:p>
        </p:txBody>
      </p:sp>
      <p:sp>
        <p:nvSpPr>
          <p:cNvPr id="10245" name="Slide Number Placeholder 4"/>
          <p:cNvSpPr>
            <a:spLocks noGrp="1"/>
          </p:cNvSpPr>
          <p:nvPr>
            <p:ph type="sldNum" sz="quarter" idx="5"/>
          </p:nvPr>
        </p:nvSpPr>
        <p:spPr>
          <a:noFill/>
        </p:spPr>
        <p:txBody>
          <a:bodyPr/>
          <a:lstStyle/>
          <a:p>
            <a:pPr defTabSz="955675"/>
            <a:fld id="{556D3EB7-FE82-4A94-B3D3-26CA63CBC5E7}" type="slidenum">
              <a:rPr lang="en-US" smtClean="0"/>
              <a:pPr defTabSz="955675"/>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ts val="0"/>
              </a:spcBef>
            </a:pPr>
            <a:r>
              <a:rPr lang="en-US" b="1" i="1" dirty="0"/>
              <a:t>Preparation:</a:t>
            </a:r>
          </a:p>
          <a:p>
            <a:pPr>
              <a:spcBef>
                <a:spcPts val="0"/>
              </a:spcBef>
              <a:buFont typeface="Arial" pitchFamily="34" charset="0"/>
              <a:buChar char="•"/>
            </a:pPr>
            <a:r>
              <a:rPr lang="en-US" dirty="0"/>
              <a:t>Please note there are two evaluation formats: </a:t>
            </a:r>
          </a:p>
          <a:p>
            <a:pPr marL="685800" lvl="1" indent="-228600">
              <a:spcBef>
                <a:spcPts val="0"/>
              </a:spcBef>
              <a:buFont typeface="+mj-lt"/>
              <a:buAutoNum type="arabicPeriod"/>
            </a:pPr>
            <a:r>
              <a:rPr lang="en-US" dirty="0"/>
              <a:t>Printable version for in-person presentations -</a:t>
            </a:r>
          </a:p>
          <a:p>
            <a:pPr lvl="2">
              <a:spcBef>
                <a:spcPts val="0"/>
              </a:spcBef>
              <a:buFont typeface="Arial" pitchFamily="34" charset="0"/>
              <a:buChar char="•"/>
            </a:pPr>
            <a:r>
              <a:rPr lang="en-US" dirty="0"/>
              <a:t>Can be downloaded from the CHDP Dental Training Homepage.</a:t>
            </a:r>
          </a:p>
          <a:p>
            <a:pPr lvl="2">
              <a:spcBef>
                <a:spcPts val="0"/>
              </a:spcBef>
              <a:buFont typeface="Arial" pitchFamily="34" charset="0"/>
              <a:buChar char="•"/>
            </a:pPr>
            <a:r>
              <a:rPr lang="en-US" dirty="0"/>
              <a:t>Located under Local CHDP Program Training Documents (Printable). </a:t>
            </a:r>
          </a:p>
          <a:p>
            <a:pPr lvl="2">
              <a:spcBef>
                <a:spcPts val="0"/>
              </a:spcBef>
              <a:buFont typeface="Arial" pitchFamily="34" charset="0"/>
              <a:buChar char="•"/>
            </a:pPr>
            <a:r>
              <a:rPr lang="en-US" dirty="0"/>
              <a:t>Print an evaluation for each participant. </a:t>
            </a:r>
          </a:p>
          <a:p>
            <a:pPr marL="685800" lvl="1" indent="-228600">
              <a:spcBef>
                <a:spcPts val="0"/>
              </a:spcBef>
              <a:buFont typeface="+mj-lt"/>
              <a:buAutoNum type="arabicPeriod"/>
            </a:pPr>
            <a:r>
              <a:rPr lang="en-US" dirty="0"/>
              <a:t>“Online” version for self trainings –</a:t>
            </a:r>
          </a:p>
          <a:p>
            <a:pPr lvl="2">
              <a:spcBef>
                <a:spcPts val="0"/>
              </a:spcBef>
              <a:buFont typeface="Arial" pitchFamily="34" charset="0"/>
              <a:buChar char="•"/>
            </a:pPr>
            <a:r>
              <a:rPr lang="en-US" dirty="0"/>
              <a:t>Can be accessed by clicking the link on this slide in the online PPT, or on the Homepage  (under PPT Training).</a:t>
            </a:r>
          </a:p>
          <a:p>
            <a:endParaRPr lang="en-US" b="1" i="1" dirty="0"/>
          </a:p>
          <a:p>
            <a:r>
              <a:rPr lang="en-US" b="1" i="1" dirty="0"/>
              <a:t>Talking Points: </a:t>
            </a:r>
          </a:p>
          <a:p>
            <a:pPr>
              <a:buFont typeface="Arial" pitchFamily="34" charset="0"/>
              <a:buChar char="•"/>
            </a:pPr>
            <a:r>
              <a:rPr lang="en-US" dirty="0"/>
              <a:t>Thank you for participating in our CHDP Dental Training. We appreciate your time and effort in promoting oral health!</a:t>
            </a:r>
          </a:p>
          <a:p>
            <a:pPr>
              <a:buFont typeface="Arial" pitchFamily="34" charset="0"/>
              <a:buChar char="•"/>
            </a:pPr>
            <a:r>
              <a:rPr lang="en-US" dirty="0"/>
              <a:t>Please take a few minutes to fill out the evaluation and return it to me.</a:t>
            </a:r>
            <a:br>
              <a:rPr lang="en-US" dirty="0"/>
            </a:br>
            <a:endParaRPr lang="en-US" dirty="0"/>
          </a:p>
        </p:txBody>
      </p:sp>
      <p:sp>
        <p:nvSpPr>
          <p:cNvPr id="123908" name="Footer Placeholder 3"/>
          <p:cNvSpPr>
            <a:spLocks noGrp="1"/>
          </p:cNvSpPr>
          <p:nvPr>
            <p:ph type="ftr" sz="quarter" idx="4"/>
          </p:nvPr>
        </p:nvSpPr>
        <p:spPr>
          <a:noFill/>
        </p:spPr>
        <p:txBody>
          <a:bodyPr/>
          <a:lstStyle/>
          <a:p>
            <a:pPr defTabSz="955675"/>
            <a:r>
              <a:rPr lang="en-US" dirty="0"/>
              <a:t>1</a:t>
            </a:r>
          </a:p>
        </p:txBody>
      </p:sp>
      <p:sp>
        <p:nvSpPr>
          <p:cNvPr id="123909" name="Slide Number Placeholder 4"/>
          <p:cNvSpPr>
            <a:spLocks noGrp="1"/>
          </p:cNvSpPr>
          <p:nvPr>
            <p:ph type="sldNum" sz="quarter" idx="5"/>
          </p:nvPr>
        </p:nvSpPr>
        <p:spPr>
          <a:noFill/>
        </p:spPr>
        <p:txBody>
          <a:bodyPr/>
          <a:lstStyle/>
          <a:p>
            <a:pPr defTabSz="955675"/>
            <a:fld id="{1A257ADB-1BFE-4430-9809-4356594359FC}" type="slidenum">
              <a:rPr lang="en-US" smtClean="0"/>
              <a:pPr defTabSz="955675"/>
              <a:t>63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xfrm>
            <a:off x="762000" y="4419600"/>
            <a:ext cx="5851525" cy="5410200"/>
          </a:xfrm>
          <a:solidFill>
            <a:schemeClr val="bg1"/>
          </a:solidFill>
          <a:ln/>
        </p:spPr>
        <p:txBody>
          <a:bodyPr/>
          <a:lstStyle/>
          <a:p>
            <a:r>
              <a:rPr lang="en-US" b="1" i="1" dirty="0"/>
              <a:t>Preparation:</a:t>
            </a:r>
            <a:r>
              <a:rPr lang="en-US" b="1" dirty="0"/>
              <a:t> </a:t>
            </a:r>
          </a:p>
          <a:p>
            <a:pPr>
              <a:buFont typeface="Arial" pitchFamily="34" charset="0"/>
              <a:buChar char="•"/>
            </a:pPr>
            <a:r>
              <a:rPr lang="en-US" dirty="0"/>
              <a:t>Identify if local water is fluoridated (access the CDPH link on slide #11)</a:t>
            </a:r>
          </a:p>
          <a:p>
            <a:r>
              <a:rPr lang="en-US" b="1" i="1" dirty="0"/>
              <a:t>Talking Points:  </a:t>
            </a:r>
            <a:r>
              <a:rPr lang="en-US" dirty="0"/>
              <a:t>This is information that you will need to discuss with parents</a:t>
            </a:r>
            <a:r>
              <a:rPr lang="en-US" b="1" dirty="0"/>
              <a:t>.</a:t>
            </a:r>
          </a:p>
          <a:p>
            <a:pPr>
              <a:buFontTx/>
              <a:buChar char="•"/>
            </a:pPr>
            <a:r>
              <a:rPr lang="en-US" dirty="0"/>
              <a:t>Active or Past Tooth Decay:</a:t>
            </a:r>
          </a:p>
          <a:p>
            <a:pPr lvl="1">
              <a:buFont typeface="Arial" pitchFamily="34" charset="0"/>
              <a:buChar char="•"/>
            </a:pPr>
            <a:r>
              <a:rPr lang="en-US" dirty="0"/>
              <a:t>Poor oral habits can be passed on to children, or parents can transmit dental causing bacteria to their child.</a:t>
            </a:r>
          </a:p>
          <a:p>
            <a:pPr>
              <a:buFontTx/>
              <a:buChar char="•"/>
            </a:pPr>
            <a:r>
              <a:rPr lang="en-US" dirty="0"/>
              <a:t>Poor Feeding Habits: </a:t>
            </a:r>
          </a:p>
          <a:p>
            <a:pPr lvl="1">
              <a:buFont typeface="Arial" pitchFamily="34" charset="0"/>
              <a:buChar char="•"/>
            </a:pPr>
            <a:r>
              <a:rPr lang="en-US" dirty="0"/>
              <a:t>Bacteria live in sticky plaque attached to surface of the teeth, and any sugary food like milk, juice, cookies, crackers, feeds the bacteria making acid. Acid  destroys the tooth. </a:t>
            </a:r>
          </a:p>
          <a:p>
            <a:pPr lvl="1">
              <a:buFont typeface="Arial" pitchFamily="34" charset="0"/>
              <a:buChar char="•"/>
            </a:pPr>
            <a:r>
              <a:rPr lang="en-US" dirty="0"/>
              <a:t>Sleeping with bottle ~ Baby doesn’t completely swallow all the liquid. Sugary drinks and milk can pool around teeth. Anything other than water can cause</a:t>
            </a:r>
            <a:r>
              <a:rPr lang="en-US" baseline="0" dirty="0"/>
              <a:t> a problem.</a:t>
            </a:r>
            <a:endParaRPr lang="en-US" dirty="0"/>
          </a:p>
          <a:p>
            <a:pPr>
              <a:buFontTx/>
              <a:buChar char="•"/>
            </a:pPr>
            <a:r>
              <a:rPr lang="en-US" dirty="0"/>
              <a:t>Lack of Fluoride: </a:t>
            </a:r>
          </a:p>
          <a:p>
            <a:pPr lvl="1">
              <a:buFont typeface="Arial" pitchFamily="34" charset="0"/>
              <a:buChar char="•"/>
            </a:pPr>
            <a:r>
              <a:rPr lang="en-US" dirty="0"/>
              <a:t>Know your patients’ fluoride exposure ~ Fluoride in community tap water vs.</a:t>
            </a:r>
            <a:r>
              <a:rPr lang="en-US" baseline="0" dirty="0"/>
              <a:t> </a:t>
            </a:r>
            <a:r>
              <a:rPr lang="en-US" dirty="0"/>
              <a:t>use of bottled water?  (See additional information on slide #10)</a:t>
            </a:r>
          </a:p>
          <a:p>
            <a:pPr>
              <a:buFontTx/>
              <a:buChar char="•"/>
            </a:pPr>
            <a:r>
              <a:rPr lang="en-US" dirty="0"/>
              <a:t>Children with Special Needs: </a:t>
            </a:r>
          </a:p>
          <a:p>
            <a:pPr lvl="1">
              <a:buFont typeface="Arial" pitchFamily="34" charset="0"/>
              <a:buChar char="•"/>
            </a:pPr>
            <a:r>
              <a:rPr lang="en-US" dirty="0"/>
              <a:t>Inability to cooperate </a:t>
            </a:r>
          </a:p>
          <a:p>
            <a:pPr lvl="1">
              <a:buFont typeface="Arial" pitchFamily="34" charset="0"/>
              <a:buChar char="•"/>
            </a:pPr>
            <a:r>
              <a:rPr lang="en-US" dirty="0"/>
              <a:t>Lack of motor skills</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Lack  of access to  specialized dental  care</a:t>
            </a:r>
          </a:p>
          <a:p>
            <a:pPr lvl="1">
              <a:buFont typeface="Arial" pitchFamily="34" charset="0"/>
              <a:buChar char="•"/>
            </a:pPr>
            <a:r>
              <a:rPr lang="en-US" dirty="0"/>
              <a:t>Medication side effects :</a:t>
            </a:r>
          </a:p>
          <a:p>
            <a:pPr lvl="2">
              <a:buFont typeface="Arial" pitchFamily="34" charset="0"/>
              <a:buChar char="•"/>
            </a:pPr>
            <a:r>
              <a:rPr lang="en-US" dirty="0"/>
              <a:t>reduced saliva</a:t>
            </a:r>
          </a:p>
          <a:p>
            <a:pPr lvl="2">
              <a:buFont typeface="Arial" pitchFamily="34" charset="0"/>
              <a:buChar char="•"/>
            </a:pPr>
            <a:r>
              <a:rPr lang="en-US" dirty="0"/>
              <a:t>sugar based</a:t>
            </a:r>
          </a:p>
          <a:p>
            <a:pPr lvl="2">
              <a:buFont typeface="Arial" pitchFamily="34" charset="0"/>
              <a:buChar char="•"/>
            </a:pPr>
            <a:r>
              <a:rPr lang="en-US" dirty="0"/>
              <a:t>tissue changes including gum overgrowth, and sensitive, red tissue</a:t>
            </a:r>
          </a:p>
        </p:txBody>
      </p:sp>
      <p:sp>
        <p:nvSpPr>
          <p:cNvPr id="79876" name="Slide Number Placeholder 3"/>
          <p:cNvSpPr>
            <a:spLocks noGrp="1"/>
          </p:cNvSpPr>
          <p:nvPr>
            <p:ph type="sldNum" sz="quarter" idx="5"/>
          </p:nvPr>
        </p:nvSpPr>
        <p:spPr>
          <a:noFill/>
        </p:spPr>
        <p:txBody>
          <a:bodyPr/>
          <a:lstStyle/>
          <a:p>
            <a:pPr defTabSz="955675"/>
            <a:fld id="{F400D867-B7FA-4CD9-AE33-CB01E6599066}" type="slidenum">
              <a:rPr lang="en-US" smtClean="0"/>
              <a:pPr defTabSz="955675"/>
              <a:t>7</a:t>
            </a:fld>
            <a:endParaRPr lang="en-US" dirty="0"/>
          </a:p>
        </p:txBody>
      </p:sp>
      <p:sp>
        <p:nvSpPr>
          <p:cNvPr id="7987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Print double sided and laminate (or put in clear document protector) sample(s) of guide  to show providers.</a:t>
            </a:r>
          </a:p>
          <a:p>
            <a:endParaRPr lang="en-US" b="1" dirty="0"/>
          </a:p>
          <a:p>
            <a:r>
              <a:rPr lang="en-US" b="1" i="1" dirty="0"/>
              <a:t>Talking Points:</a:t>
            </a:r>
          </a:p>
          <a:p>
            <a:pPr>
              <a:buFontTx/>
              <a:buChar char="•"/>
            </a:pPr>
            <a:r>
              <a:rPr lang="en-US" dirty="0"/>
              <a:t>(Advise providers to) Print this guide  and place in a document protector or laminate for the exam room. </a:t>
            </a:r>
          </a:p>
          <a:p>
            <a:pPr>
              <a:buFontTx/>
              <a:buChar char="•"/>
            </a:pPr>
            <a:r>
              <a:rPr lang="en-US" dirty="0"/>
              <a:t>This can be used as a reference and a visual tool to educate parents/caregivers. </a:t>
            </a:r>
          </a:p>
        </p:txBody>
      </p:sp>
      <p:sp>
        <p:nvSpPr>
          <p:cNvPr id="80900" name="Slide Number Placeholder 3"/>
          <p:cNvSpPr>
            <a:spLocks noGrp="1"/>
          </p:cNvSpPr>
          <p:nvPr>
            <p:ph type="sldNum" sz="quarter" idx="5"/>
          </p:nvPr>
        </p:nvSpPr>
        <p:spPr>
          <a:noFill/>
        </p:spPr>
        <p:txBody>
          <a:bodyPr/>
          <a:lstStyle/>
          <a:p>
            <a:pPr defTabSz="955675"/>
            <a:fld id="{A00BE87C-0703-4CD4-B192-9D266AC500BE}" type="slidenum">
              <a:rPr lang="en-US" smtClean="0"/>
              <a:pPr defTabSz="955675"/>
              <a:t>8</a:t>
            </a:fld>
            <a:endParaRPr lang="en-US" dirty="0"/>
          </a:p>
        </p:txBody>
      </p:sp>
      <p:sp>
        <p:nvSpPr>
          <p:cNvPr id="80901"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b="1" i="1" dirty="0"/>
          </a:p>
          <a:p>
            <a:r>
              <a:rPr lang="en-US" b="1" i="1" dirty="0"/>
              <a:t>Talking Points:</a:t>
            </a:r>
          </a:p>
          <a:p>
            <a:pPr>
              <a:buFont typeface="Arial" pitchFamily="34" charset="0"/>
              <a:buChar char="•"/>
            </a:pPr>
            <a:r>
              <a:rPr lang="en-US" dirty="0"/>
              <a:t>We encourage you to explore these links to help you learn and integrate oral health risk assessment into your practice. </a:t>
            </a:r>
          </a:p>
          <a:p>
            <a:endParaRPr lang="en-US" b="1" i="1" dirty="0"/>
          </a:p>
        </p:txBody>
      </p:sp>
      <p:sp>
        <p:nvSpPr>
          <p:cNvPr id="81924" name="Slide Number Placeholder 3"/>
          <p:cNvSpPr>
            <a:spLocks noGrp="1"/>
          </p:cNvSpPr>
          <p:nvPr>
            <p:ph type="sldNum" sz="quarter" idx="5"/>
          </p:nvPr>
        </p:nvSpPr>
        <p:spPr>
          <a:noFill/>
        </p:spPr>
        <p:txBody>
          <a:bodyPr/>
          <a:lstStyle/>
          <a:p>
            <a:pPr defTabSz="955675"/>
            <a:fld id="{4E1CD57F-28F0-4D23-9225-9C61D1758BEC}" type="slidenum">
              <a:rPr lang="en-US" smtClean="0"/>
              <a:pPr defTabSz="955675"/>
              <a:t>9</a:t>
            </a:fld>
            <a:endParaRPr lang="en-US" dirty="0"/>
          </a:p>
        </p:txBody>
      </p:sp>
      <p:sp>
        <p:nvSpPr>
          <p:cNvPr id="8192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7"/>
          <p:cNvSpPr txBox="1">
            <a:spLocks/>
          </p:cNvSpPr>
          <p:nvPr userDrawn="1"/>
        </p:nvSpPr>
        <p:spPr>
          <a:xfrm>
            <a:off x="6705600" y="6508750"/>
            <a:ext cx="2133600" cy="365125"/>
          </a:xfrm>
          <a:prstGeom prst="rect">
            <a:avLst/>
          </a:prstGeom>
        </p:spPr>
        <p:txBody>
          <a:bodyPr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a:lstStyle>
          <a:p>
            <a:pPr>
              <a:defRPr/>
            </a:pPr>
            <a:fld id="{51702E40-5EAE-4A6F-8FAE-E208B60F7CB6}" type="slidenum">
              <a:rPr lang="en-US" smtClean="0"/>
              <a:pPr>
                <a:defRPr/>
              </a:pPr>
              <a:t>‹#›</a:t>
            </a:fld>
            <a:endParaRPr lang="en-US" dirty="0"/>
          </a:p>
        </p:txBody>
      </p:sp>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A6F301F8-AFE8-4E6D-8E27-5E35C7ED6A3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A610702A-DE23-46F2-AD07-8E6DD7CA3F0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85488249-D2E3-4012-9C79-B8683FFDE81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F1E3388A-17DC-491D-B856-952059CFAE9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ED045188-8318-45EF-AB19-9185777CBDFA}"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7239910F-C84D-4A95-9358-563219C627ED}"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335EE6F1-275E-4291-A208-C3A310A8E4D8}"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B2684AD6-EE0C-4B70-9E77-B281369AC934}"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7EF68600-F1A9-4EBD-9329-B517A2D70D7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BFB7F7A0-C844-41A8-A8FA-5BC4C95EA5F3}"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154334AE-972B-4A61-9F5C-354B20714D49}"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2500579-9091-462F-A304-7A92154F113B}"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7E5AA1C-22D5-4FDC-B5D7-3B788D5FB495}"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7BB55C5B-D327-4336-B175-4ADB573D72CA}"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37D6BEEB-E0A1-4A45-844F-53F671ED7D1B}"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A2E32206-B97C-4216-93C8-837909E2E139}"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EB52E087-6575-4422-9B4B-11F7B2B432CE}"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15996537-E84C-46B7-8F02-8695CB4C2961}"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799C5307-9717-4F17-ADC0-0355A17492D3}"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F21A4D4D-28D0-4120-BFC0-58C3962153A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76348F6F-C693-4D85-BB86-7F6CA8E9835D}"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423E7A50-7034-413D-9867-176DA10BE2C2}"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2909951F-730F-4758-AD4B-E79182FBA208}"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35A2F13D-43E7-483F-B21D-5962C7761E68}"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D351DD9A-D297-4A98-A8D2-52B019F5E1D3}"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172D00C0-F03A-4892-9DB0-A1D5D183FB4D}"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D5B46AD-9290-4106-A8BF-E0FDFDF8B20D}"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CB4B67F0-7ADF-49F3-9945-0F58EE5A47A0}"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556BBBD9-E3B2-4BED-950B-86719C66DDFD}"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8AD657AB-C2E8-4AC3-9085-B30617FFD054}"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275A9D72-977E-407B-B9BE-E9D41916874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3B9627B5-9ACC-4086-B5FC-8BB09E61ADE2}"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593ADFBA-960F-4E2D-9579-0D9E2AD79C52}"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349F99CF-877F-40B2-BB2E-A116FEDC7924}"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AFAC53CD-1C66-46E8-83CE-BAC287919273}"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A33D13FD-1103-4668-BD0E-C54B5378DAE7}"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1FAE8DC7-747C-480A-9051-E00F044171A5}"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3F76D396-6A22-424E-8F1C-68AAE63BED62}"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7BD35E2-C72B-45F6-A29C-E1B8A8036C03}"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37E60900-B333-4DBA-8B63-934382767B50}"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887EA973-D6BB-4A60-B410-ABD4B1D349C9}"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9E3D1374-D408-48FF-A6EB-185737C1E89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E7957825-68C3-4AB7-A0E1-C56124970D11}"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E8BDF335-19C8-45DB-B537-ECEFB2B1D821}"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5BC6F686-AC2F-4A0B-AAF4-263B9F8F79BC}"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8BA1E2CB-3692-4C25-AA67-0EEA26423D89}"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D86CE623-BE46-44CA-8899-BECAECF17A20}"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62734128-C66D-4C58-A08E-831B8F6814C5}"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50EF7C92-8F59-4B1E-84E4-C36E02844981}"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FB154E5-2B15-4DCA-B7A3-99A900F562C3}"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22D50D52-57D7-4967-8473-07E3738367BC}"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D6CD52FB-1281-4E20-B6A2-A8092BCC8EE7}"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F814FDA9-DB7A-43FB-8EB4-EC206279E59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2F9C5E8C-49E1-4A66-93AF-93F0F941CEB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56494B46-FDA1-4E42-9FDC-4CC81DABC22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F5D8B7BC-5279-4097-9D76-4782CA893C0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C4264420-3A25-405D-9CFD-DF7A2556F11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207" name="Rectangle 15"/>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defRPr/>
            </a:pPr>
            <a:endParaRPr lang="en-US" dirty="0">
              <a:latin typeface="Arial" pitchFamily="34" charset="0"/>
            </a:endParaRPr>
          </a:p>
        </p:txBody>
      </p:sp>
      <p:pic>
        <p:nvPicPr>
          <p:cNvPr id="6150" name="Picture 7" descr="FINAL LOGO.jpg"/>
          <p:cNvPicPr>
            <a:picLocks noChangeAspect="1"/>
          </p:cNvPicPr>
          <p:nvPr/>
        </p:nvPicPr>
        <p:blipFill>
          <a:blip r:embed="rId15" cstate="print"/>
          <a:srcRect/>
          <a:stretch>
            <a:fillRect/>
          </a:stretch>
        </p:blipFill>
        <p:spPr bwMode="auto">
          <a:xfrm>
            <a:off x="152400" y="152400"/>
            <a:ext cx="1209675" cy="1219200"/>
          </a:xfrm>
          <a:prstGeom prst="rect">
            <a:avLst/>
          </a:prstGeom>
          <a:noFill/>
          <a:ln w="9525">
            <a:noFill/>
            <a:miter lim="800000"/>
            <a:headEnd/>
            <a:tailEnd/>
          </a:ln>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7086AF61-7C75-4C06-8C4F-97738566F80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54"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 id="214748700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7173" name="Picture 8" descr="FINAL LOGO.jpg"/>
          <p:cNvPicPr>
            <a:picLocks noChangeAspect="1"/>
          </p:cNvPicPr>
          <p:nvPr/>
        </p:nvPicPr>
        <p:blipFill>
          <a:blip r:embed="rId15" cstate="print"/>
          <a:srcRect/>
          <a:stretch>
            <a:fillRect/>
          </a:stretch>
        </p:blipFill>
        <p:spPr bwMode="auto">
          <a:xfrm>
            <a:off x="152400" y="152400"/>
            <a:ext cx="1209675" cy="1219200"/>
          </a:xfrm>
          <a:prstGeom prst="rect">
            <a:avLst/>
          </a:prstGeom>
          <a:noFill/>
          <a:ln w="9525">
            <a:noFill/>
            <a:miter lim="800000"/>
            <a:headEnd/>
            <a:tailEnd/>
          </a:ln>
        </p:spPr>
      </p:pic>
      <p:sp>
        <p:nvSpPr>
          <p:cNvPr id="6"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67EF5586-3359-4795-BED6-2D82C40155E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09" r:id="rId1"/>
    <p:sldLayoutId id="2147487010" r:id="rId2"/>
    <p:sldLayoutId id="2147487055" r:id="rId3"/>
    <p:sldLayoutId id="2147487011" r:id="rId4"/>
    <p:sldLayoutId id="2147487012" r:id="rId5"/>
    <p:sldLayoutId id="2147487013" r:id="rId6"/>
    <p:sldLayoutId id="2147487014" r:id="rId7"/>
    <p:sldLayoutId id="2147487015" r:id="rId8"/>
    <p:sldLayoutId id="2147487016" r:id="rId9"/>
    <p:sldLayoutId id="2147487017" r:id="rId10"/>
    <p:sldLayoutId id="2147487018" r:id="rId11"/>
    <p:sldLayoutId id="2147487019" r:id="rId12"/>
    <p:sldLayoutId id="2147487020"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2" name="Rectangle 11"/>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8196" name="Picture 5" descr="FINAL LOGO.jpg"/>
          <p:cNvPicPr>
            <a:picLocks noChangeAspect="1"/>
          </p:cNvPicPr>
          <p:nvPr/>
        </p:nvPicPr>
        <p:blipFill>
          <a:blip r:embed="rId13" cstate="print"/>
          <a:srcRect/>
          <a:stretch>
            <a:fillRect/>
          </a:stretch>
        </p:blipFill>
        <p:spPr bwMode="auto">
          <a:xfrm>
            <a:off x="152400" y="152400"/>
            <a:ext cx="1209675" cy="1219200"/>
          </a:xfrm>
          <a:prstGeom prst="rect">
            <a:avLst/>
          </a:prstGeom>
          <a:noFill/>
          <a:ln w="9525">
            <a:noFill/>
            <a:miter lim="800000"/>
            <a:headEnd/>
            <a:tailEnd/>
          </a:ln>
        </p:spPr>
      </p:pic>
      <p:sp>
        <p:nvSpPr>
          <p:cNvPr id="5"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C53211B2-19B4-40E4-8AD4-657A408AA87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220" name="Picture 5" descr="FINAL LOGO.jpg"/>
          <p:cNvPicPr>
            <a:picLocks noChangeAspect="1"/>
          </p:cNvPicPr>
          <p:nvPr/>
        </p:nvPicPr>
        <p:blipFill>
          <a:blip r:embed="rId13" cstate="print"/>
          <a:srcRect/>
          <a:stretch>
            <a:fillRect/>
          </a:stretch>
        </p:blipFill>
        <p:spPr bwMode="auto">
          <a:xfrm>
            <a:off x="152400" y="152400"/>
            <a:ext cx="1209675" cy="1219200"/>
          </a:xfrm>
          <a:prstGeom prst="rect">
            <a:avLst/>
          </a:prstGeom>
          <a:noFill/>
          <a:ln w="9525">
            <a:noFill/>
            <a:miter lim="800000"/>
            <a:headEnd/>
            <a:tailEnd/>
          </a:ln>
        </p:spPr>
      </p:pic>
      <p:sp>
        <p:nvSpPr>
          <p:cNvPr id="5"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7F280B56-D612-4DD6-A384-7BEB106BD4A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32" r:id="rId1"/>
    <p:sldLayoutId id="2147487033" r:id="rId2"/>
    <p:sldLayoutId id="2147487034" r:id="rId3"/>
    <p:sldLayoutId id="2147487035" r:id="rId4"/>
    <p:sldLayoutId id="2147487036" r:id="rId5"/>
    <p:sldLayoutId id="2147487037" r:id="rId6"/>
    <p:sldLayoutId id="2147487038" r:id="rId7"/>
    <p:sldLayoutId id="2147487039" r:id="rId8"/>
    <p:sldLayoutId id="2147487040" r:id="rId9"/>
    <p:sldLayoutId id="2147487041" r:id="rId10"/>
    <p:sldLayoutId id="2147487042"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151B63F4-1930-4003-8D96-F9D8367B563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hyperlink" Target="http://www.dhcs.ca.gov/services/chdp/Pages/CHDPDentalTraining.aspx"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swrcb.ca.gov/water_issues/programs/gama/domestic_wells_testing.shtml"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www.cdc.gov/fluoridation/fact_sheets/wellwater.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dc.gov/mmwr/preview/mmwrhtml/rr5014a1.htm"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hyperlink" Target="http://www.cdph.ca.gov/certlic/drinkingwater/Documents/Fluoridation/PWS%20Statewide%20Fluoridation%20Table%202010.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www.youtube.com/watch?v=UF4Ra1ZgovI" TargetMode="External"/><Relationship Id="rId5" Type="http://schemas.openxmlformats.org/officeDocument/2006/relationships/hyperlink" Target="http://www.youtube.com/user/aaptv"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hyperlink" Target="http://www.mchoralhealth.org/pocketguide/index.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www.dhcs.ca.gov/services/chdp/Pages/Pub156.aspx"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hyperlink" Target="http://www.mchoralhealth.org/PediatricOH/mod4_2_3.htm" TargetMode="External"/><Relationship Id="rId7"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cdc.gov/OralHealth/publications/factsheets/sealants_faq.htm" TargetMode="External"/><Relationship Id="rId9" Type="http://schemas.openxmlformats.org/officeDocument/2006/relationships/hyperlink" Target="http://www.dhcs.ca.gov/services/chdp/Documents/CHDPDental/RiskAssessment.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hyperlink" Target="http://www.dhcs.ca.gov/services/chdp/Documents/GrowingUpHealthy-SP.pdf" TargetMode="External"/><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hyperlink" Target="http://www.dhcs.ca.gov/services/chdp/Documents/GrowingUpHealthy-EN.pdf" TargetMode="External"/><Relationship Id="rId2" Type="http://schemas.openxmlformats.org/officeDocument/2006/relationships/notesSlide" Target="../notesSlides/notesSlide15.xml"/><Relationship Id="rId16" Type="http://schemas.openxmlformats.org/officeDocument/2006/relationships/image" Target="../media/image27.jpeg"/><Relationship Id="rId20" Type="http://schemas.openxmlformats.org/officeDocument/2006/relationships/hyperlink" Target="http://www.dhcs.ca.gov/services/chdp/Documents/GrowingUpHealthy-VT.pdf" TargetMode="External"/><Relationship Id="rId1" Type="http://schemas.openxmlformats.org/officeDocument/2006/relationships/slideLayout" Target="../slideLayouts/slideLayout15.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hyperlink" Target="http://www.dhcs.ca.gov/services/chdp/Documents/GrowingUpHealthy-CH.pdf" TargetMode="External"/><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cdhp.org/resource/gao_report_dental_disease_chronic_problem_among_low_income_population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www.centerfororalhealth.org/images/lib_PDF/dhf_2006_report.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hyperlink" Target="http://www.dhcs.ca.gov/services/cc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cdph.ca.gov/programs/MCAHOralHealth/Documents/MO-OHP-OrthodonticCraniofacialReferralGuide.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appolicy.aappublications.org/cgi/content/full/pediatrics;122/6/1387"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hyperlink" Target="http://www2.aap.org/oralhealth/" TargetMode="External"/><Relationship Id="rId4" Type="http://schemas.openxmlformats.org/officeDocument/2006/relationships/hyperlink" Target="http://www.aap.org/oralhealth/"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hyperlink" Target="http://www.dhcs.ca.gov/formsandpubs/publications/Documents/CMS/pm160dentalguide.pdf" TargetMode="Externa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www.dhcs.ca.gov/services/chdp/Documents/Letters/chdppin1110.pdf"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publichealth.lacounty.gov/cms/docs/DentalHomeState.pdf" TargetMode="External"/><Relationship Id="rId3" Type="http://schemas.openxmlformats.org/officeDocument/2006/relationships/notesSlide" Target="../notesSlides/notesSlide36.xml"/><Relationship Id="rId7" Type="http://schemas.openxmlformats.org/officeDocument/2006/relationships/image" Target="../media/image49.png"/><Relationship Id="rId12" Type="http://schemas.openxmlformats.org/officeDocument/2006/relationships/hyperlink" Target="http://www.publichealth.lacounty.gov/cms/docs/KoreanDentalHomeState.pdf" TargetMode="External"/><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hyperlink" Target="http://www.publichealth.lacounty.gov/cms/docs/HmongDentalHomeState.pdf" TargetMode="External"/><Relationship Id="rId5" Type="http://schemas.openxmlformats.org/officeDocument/2006/relationships/hyperlink" Target="http://publichealth.lacounty.gov/cms/docs/DentalHomeState.pdf" TargetMode="External"/><Relationship Id="rId10" Type="http://schemas.openxmlformats.org/officeDocument/2006/relationships/hyperlink" Target="http://www.publichealth.lacounty.gov/cms/docs/ChineseDentalHomeState.pdf" TargetMode="External"/><Relationship Id="rId4" Type="http://schemas.openxmlformats.org/officeDocument/2006/relationships/hyperlink" Target="http://pediatrics.aappublications.org/content/111/5/1113.full.html" TargetMode="External"/><Relationship Id="rId9" Type="http://schemas.openxmlformats.org/officeDocument/2006/relationships/hyperlink" Target="http://www.publichealth.lacounty.gov/cms/docs/SpanishDentalHomeState.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zNOlGS1ggSg&amp;feature=player_embedded"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hyperlink" Target="http://www.youtube.com/watch?v=cV5OmL7C8K4&amp;feature=player_embedd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hyperlink" Target="http://www.pewstates.org/research/analysis/reimbursing-physicians-for-fluoride-varnish-85899377335"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ncbi.nlm.nih.gov/pmc/articles/PMC2257982/?tool=pubmed"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http://cda.org/popup/cda-sponsored_legislation_clarifies_who_can_place_topical_fluoride_including_fluoride_varnish"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hyperlink" Target="http://files.medi-cal.ca.gov/pubsdoco/publications/masters-mtp/part2/dental_m00o03o09.doc" TargetMode="External"/><Relationship Id="rId5" Type="http://schemas.openxmlformats.org/officeDocument/2006/relationships/hyperlink" Target="http://www.dhcs.ca.gov/services/chdp/Documents/Letters/chdppin0608.pdf" TargetMode="Externa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zNOlGS1ggSg&amp;feature=player_embedded"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hyperlink" Target="http://www.ohmdkids.org/flvarnish/" TargetMode="External"/><Relationship Id="rId4" Type="http://schemas.openxmlformats.org/officeDocument/2006/relationships/hyperlink" Target="http://www.youtube.com/watch?v=cV5OmL7C8K4&amp;feature=player_embedded"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publichealth.lacounty.gov/cms/docs/FluorideVarnishKorean.pdf" TargetMode="External"/><Relationship Id="rId3" Type="http://schemas.openxmlformats.org/officeDocument/2006/relationships/image" Target="../media/image62.png"/><Relationship Id="rId7" Type="http://schemas.openxmlformats.org/officeDocument/2006/relationships/hyperlink" Target="http://publichealth.lacounty.gov/cms/docs/FluorideVarnishHmong.pdf"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hyperlink" Target="http://publichealth.lacounty.gov/cms/docs/FluorideVarnishChinese.pdf" TargetMode="External"/><Relationship Id="rId5" Type="http://schemas.openxmlformats.org/officeDocument/2006/relationships/hyperlink" Target="http://publichealth.lacounty.gov/cms/docs/FluorideVarnishSpan.pdf" TargetMode="External"/><Relationship Id="rId4" Type="http://schemas.openxmlformats.org/officeDocument/2006/relationships/hyperlink" Target="http://publichealth.lacounty.gov/cms/docs/FluorideVarnish.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files.medi-cal.ca.gov/pubsdoco/publications/masters-mtp/part2/dental_m00o03o09.doc"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hyperlink" Target="http://www.dhcs.ca.gov/services/chdp/Pages/CHDPDentalTraining.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oleObject" Target="../embeddings/oleObject5.bin"/><Relationship Id="rId26" Type="http://schemas.openxmlformats.org/officeDocument/2006/relationships/hyperlink" Target="http://www.cdph.ca.gov/programs/MCAHOralHealth/Documents/MO-OHP-EveryChildNeedsHome-English.pdf" TargetMode="External"/><Relationship Id="rId3" Type="http://schemas.openxmlformats.org/officeDocument/2006/relationships/notesSlide" Target="../notesSlides/notesSlide58.xml"/><Relationship Id="rId21" Type="http://schemas.openxmlformats.org/officeDocument/2006/relationships/image" Target="../media/image93.jpe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hyperlink" Target="http://www.dhcs.ca.gov/formsandpubs/publications/Pages/CHDPPubs.aspx" TargetMode="External"/><Relationship Id="rId2" Type="http://schemas.openxmlformats.org/officeDocument/2006/relationships/slideLayout" Target="../slideLayouts/slideLayout15.xml"/><Relationship Id="rId16" Type="http://schemas.openxmlformats.org/officeDocument/2006/relationships/image" Target="../media/image90.jpeg"/><Relationship Id="rId20" Type="http://schemas.openxmlformats.org/officeDocument/2006/relationships/image" Target="../media/image92.png"/><Relationship Id="rId29" Type="http://schemas.openxmlformats.org/officeDocument/2006/relationships/hyperlink" Target="http://www.sfdph.org/dph/files/dentalSvcsdocs/OralHlthResource6-20.pdf" TargetMode="External"/><Relationship Id="rId1" Type="http://schemas.openxmlformats.org/officeDocument/2006/relationships/vmlDrawing" Target="../drawings/vmlDrawing5.vml"/><Relationship Id="rId6" Type="http://schemas.openxmlformats.org/officeDocument/2006/relationships/image" Target="../media/image80.jpeg"/><Relationship Id="rId11" Type="http://schemas.openxmlformats.org/officeDocument/2006/relationships/image" Target="../media/image85.jpeg"/><Relationship Id="rId24" Type="http://schemas.openxmlformats.org/officeDocument/2006/relationships/image" Target="../media/image96.png"/><Relationship Id="rId5" Type="http://schemas.openxmlformats.org/officeDocument/2006/relationships/image" Target="../media/image79.jpeg"/><Relationship Id="rId15" Type="http://schemas.openxmlformats.org/officeDocument/2006/relationships/image" Target="../media/image89.jpeg"/><Relationship Id="rId23" Type="http://schemas.openxmlformats.org/officeDocument/2006/relationships/image" Target="../media/image95.png"/><Relationship Id="rId28" Type="http://schemas.openxmlformats.org/officeDocument/2006/relationships/hyperlink" Target="http://www.sfdph.org/dph/files/dentalSvcsdocs/OralHlthResourceBir5Yrs.pdf" TargetMode="External"/><Relationship Id="rId10" Type="http://schemas.openxmlformats.org/officeDocument/2006/relationships/image" Target="../media/image84.jpeg"/><Relationship Id="rId19" Type="http://schemas.openxmlformats.org/officeDocument/2006/relationships/image" Target="../media/image49.pn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4.jpeg"/><Relationship Id="rId27" Type="http://schemas.openxmlformats.org/officeDocument/2006/relationships/hyperlink" Target="http://www.cdph.ca.gov/programs/MCAHOralHealth/Pages/PublicationsandReports.aspx" TargetMode="External"/><Relationship Id="rId30" Type="http://schemas.openxmlformats.org/officeDocument/2006/relationships/hyperlink" Target="http://www.denti-cal.ca.gov/WSI/Bene.jsp?fname=BeneSrvc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cdph.ca.gov/programs/MCAHOralHealth/Documents/MO-OHP-OralHealthInfantToddler.pdf" TargetMode="External"/><Relationship Id="rId13" Type="http://schemas.openxmlformats.org/officeDocument/2006/relationships/image" Target="../media/image102.png"/><Relationship Id="rId3" Type="http://schemas.openxmlformats.org/officeDocument/2006/relationships/image" Target="../media/image1.jpeg"/><Relationship Id="rId7" Type="http://schemas.openxmlformats.org/officeDocument/2006/relationships/hyperlink" Target="http://www.cdph.ca.gov/programs/MCAHOralHealth/Documents/MO-OHP-OrthodonticCraniofacialReferralGuide.pdf" TargetMode="External"/><Relationship Id="rId12" Type="http://schemas.openxmlformats.org/officeDocument/2006/relationships/image" Target="../media/image101.emf"/><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hyperlink" Target="http://www.dhcs.ca.gov/formsandpubs/publications/Documents/CMS/pm160dentalguide.pdf" TargetMode="External"/><Relationship Id="rId11" Type="http://schemas.openxmlformats.org/officeDocument/2006/relationships/image" Target="../media/image100.jpeg"/><Relationship Id="rId5" Type="http://schemas.openxmlformats.org/officeDocument/2006/relationships/image" Target="../media/image98.png"/><Relationship Id="rId10" Type="http://schemas.openxmlformats.org/officeDocument/2006/relationships/image" Target="../media/image99.png"/><Relationship Id="rId4" Type="http://schemas.openxmlformats.org/officeDocument/2006/relationships/image" Target="../media/image97.jpeg"/><Relationship Id="rId9" Type="http://schemas.openxmlformats.org/officeDocument/2006/relationships/hyperlink" Target="http://www.dhcs.ca.gov/services/chdp/Documents/Letters/chdppin1110.pdf" TargetMode="External"/><Relationship Id="rId1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8" Type="http://schemas.openxmlformats.org/officeDocument/2006/relationships/hyperlink" Target="http://www.youtube.com/user/aaptv" TargetMode="External"/><Relationship Id="rId3" Type="http://schemas.openxmlformats.org/officeDocument/2006/relationships/hyperlink" Target="http://www.aap.org/commpeds/dochs/oralhealth/RiskAssessmentTool.html" TargetMode="External"/><Relationship Id="rId7" Type="http://schemas.openxmlformats.org/officeDocument/2006/relationships/hyperlink" Target="http://www.youtube.com/watch?v=UF4Ra1ZgovI" TargetMode="External"/><Relationship Id="rId12"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hyperlink" Target="http://www.youtube.com/watch?v=cV5OmL7C8K4&amp;feature=player_embedded" TargetMode="External"/><Relationship Id="rId11" Type="http://schemas.openxmlformats.org/officeDocument/2006/relationships/hyperlink" Target="http://www.ohmdkids.org/flvarnish/" TargetMode="External"/><Relationship Id="rId5" Type="http://schemas.openxmlformats.org/officeDocument/2006/relationships/hyperlink" Target="http://www.youtube.com/watch?v=vRodm0Zxvfw" TargetMode="External"/><Relationship Id="rId10" Type="http://schemas.openxmlformats.org/officeDocument/2006/relationships/hyperlink" Target="http://www.youtube.com/watch?v=zNOlGS1ggSg&amp;feature=player_embedded" TargetMode="External"/><Relationship Id="rId4" Type="http://schemas.openxmlformats.org/officeDocument/2006/relationships/hyperlink" Target="http://www2.aap.org/commpeds/dochs/oralhealth/RiskAssessmentTool.html" TargetMode="External"/><Relationship Id="rId9" Type="http://schemas.openxmlformats.org/officeDocument/2006/relationships/hyperlink" Target="http://www.maine.gov/dhhs/oms/pdfs_doc/provider/fluor_varn/Fl%20Varnish%20presMC.pdf"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www.mchoralhealth.org/pocketguide/tables1.html" TargetMode="External"/><Relationship Id="rId13" Type="http://schemas.openxmlformats.org/officeDocument/2006/relationships/hyperlink" Target="http://www.dhcs.ca.gov/services/chdp/Pages/Pub156.aspx" TargetMode="External"/><Relationship Id="rId18" Type="http://schemas.openxmlformats.org/officeDocument/2006/relationships/hyperlink" Target="http://www.ebmedicine.net/topics.php?paction=showTopicSeg&amp;topic_id=32&amp;seg_id=577" TargetMode="External"/><Relationship Id="rId3" Type="http://schemas.openxmlformats.org/officeDocument/2006/relationships/hyperlink" Target="http://www.healthysmilesoc.org/Documents%20for%20Site/California%20Smile%20Survey.pdf" TargetMode="External"/><Relationship Id="rId21" Type="http://schemas.openxmlformats.org/officeDocument/2006/relationships/hyperlink" Target="http://sdcounty.ca.gov/hhsa/programs/phs/documents/FINALMedical_Provider_Referral_to_DentistFillANDSave.pdf" TargetMode="External"/><Relationship Id="rId7" Type="http://schemas.openxmlformats.org/officeDocument/2006/relationships/hyperlink" Target="http://www2.aap.org/commpeds/dochs/oralhealth/RiskAssessmentTool.html" TargetMode="External"/><Relationship Id="rId12" Type="http://schemas.openxmlformats.org/officeDocument/2006/relationships/hyperlink" Target="http://www.youtube.com/watch?v=vRodm0Zxvfw" TargetMode="External"/><Relationship Id="rId17" Type="http://schemas.openxmlformats.org/officeDocument/2006/relationships/hyperlink" Target="http://www.dhcs.ca.gov/formsandpubs/publications/Pages/CHDPPubs.aspx" TargetMode="External"/><Relationship Id="rId2" Type="http://schemas.openxmlformats.org/officeDocument/2006/relationships/notesSlide" Target="../notesSlides/notesSlide61.xml"/><Relationship Id="rId16" Type="http://schemas.openxmlformats.org/officeDocument/2006/relationships/hyperlink" Target="http://www.cdafoundation.org/library/docs/jour1007/ramos.pdf" TargetMode="External"/><Relationship Id="rId20" Type="http://schemas.openxmlformats.org/officeDocument/2006/relationships/hyperlink" Target="http://pediatrics.aappublications.org/content/111/5/1113.full.pdf" TargetMode="External"/><Relationship Id="rId1" Type="http://schemas.openxmlformats.org/officeDocument/2006/relationships/slideLayout" Target="../slideLayouts/slideLayout15.xml"/><Relationship Id="rId6" Type="http://schemas.openxmlformats.org/officeDocument/2006/relationships/hyperlink" Target="http://www.aap.org/commpeds/dochs/oralhealth/RiskAssessmentTool.html" TargetMode="External"/><Relationship Id="rId11" Type="http://schemas.openxmlformats.org/officeDocument/2006/relationships/hyperlink" Target="http://www.cdph.ca.gov/certlic/drinkingwater/Documents/Fluoridation/Fluoridationdatafor2008.pdf" TargetMode="External"/><Relationship Id="rId5" Type="http://schemas.openxmlformats.org/officeDocument/2006/relationships/hyperlink" Target="http://cdhp.org/resource/gao_report_dental_disease_chronic_problem_among_low_income_populations" TargetMode="External"/><Relationship Id="rId15" Type="http://schemas.openxmlformats.org/officeDocument/2006/relationships/hyperlink" Target="http://www.cdc.gov/OralHealth/publications/factsheets/sealants_faq.htm" TargetMode="External"/><Relationship Id="rId10" Type="http://schemas.openxmlformats.org/officeDocument/2006/relationships/hyperlink" Target="http://www.cdc.gov/mmwr/preview/mmwrhtml/rr5014a1.htm" TargetMode="External"/><Relationship Id="rId19" Type="http://schemas.openxmlformats.org/officeDocument/2006/relationships/hyperlink" Target="http://www.dhcs.ca.gov/services/chdp/Documents/Letters/chdppin1110.pdf" TargetMode="External"/><Relationship Id="rId4" Type="http://schemas.openxmlformats.org/officeDocument/2006/relationships/hyperlink" Target="http://www.cdhp.org/system/files/3.%20GAO%20Report%20Dental%20Disease%20is%20a%20Chronic%20Problem%20Among%20Low%20Income%20Populations.pdf" TargetMode="External"/><Relationship Id="rId9" Type="http://schemas.openxmlformats.org/officeDocument/2006/relationships/hyperlink" Target="http://www.cda.org/library/cda_member/pubs/journal/jour0303/consensus.htm" TargetMode="External"/><Relationship Id="rId14" Type="http://schemas.openxmlformats.org/officeDocument/2006/relationships/hyperlink" Target="http://www.mchoralhealth.org/PediatricOH/mod4_2_3.htm"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files.medi-cal.ca.gov/pubsdoco/publications/masters-mtp/part2/dental_m00o03o09.doc" TargetMode="External"/><Relationship Id="rId13" Type="http://schemas.openxmlformats.org/officeDocument/2006/relationships/hyperlink" Target="http://www.mchoralhealth.org/PediatricOH/mod4_2_3.htm" TargetMode="External"/><Relationship Id="rId3" Type="http://schemas.openxmlformats.org/officeDocument/2006/relationships/hyperlink" Target="http://www.dhcs.ca.gov/services/CCS/pages/countyoffices.aspx" TargetMode="External"/><Relationship Id="rId7" Type="http://schemas.openxmlformats.org/officeDocument/2006/relationships/hyperlink" Target="http://www.dhcs.ca.gov/services/chdp/Documents/Letters/chdppin0608.pdf" TargetMode="External"/><Relationship Id="rId12" Type="http://schemas.openxmlformats.org/officeDocument/2006/relationships/hyperlink" Target="http://www.youtube.com/watch?v=cV5OmL7C8K4&amp;feature=player_embedded" TargetMode="External"/><Relationship Id="rId2" Type="http://schemas.openxmlformats.org/officeDocument/2006/relationships/notesSlide" Target="../notesSlides/notesSlide62.xml"/><Relationship Id="rId16" Type="http://schemas.openxmlformats.org/officeDocument/2006/relationships/hyperlink" Target="http://www.dhcs.ca.gov/services/chdp/Pages/CountyOffices.aspx" TargetMode="External"/><Relationship Id="rId1" Type="http://schemas.openxmlformats.org/officeDocument/2006/relationships/slideLayout" Target="../slideLayouts/slideLayout15.xml"/><Relationship Id="rId6" Type="http://schemas.openxmlformats.org/officeDocument/2006/relationships/hyperlink" Target="http://www.aap.org/commpeds/dochs/oralhealth/RiskAssessmentTool.html" TargetMode="External"/><Relationship Id="rId11" Type="http://schemas.openxmlformats.org/officeDocument/2006/relationships/hyperlink" Target="http://www.cdph.ca.gov/programs/MCAHOralHealth/Documents/MO-OHP-FluorideVarnish&#8211;English.pdf" TargetMode="External"/><Relationship Id="rId5" Type="http://schemas.openxmlformats.org/officeDocument/2006/relationships/hyperlink" Target="http://www.ncbi.nlm.nih.gov/pmc/articles/PMC2257982/?tool=pubmed" TargetMode="External"/><Relationship Id="rId15" Type="http://schemas.openxmlformats.org/officeDocument/2006/relationships/hyperlink" Target="http://www.ohmdkids.org/flvarnish/" TargetMode="External"/><Relationship Id="rId10" Type="http://schemas.openxmlformats.org/officeDocument/2006/relationships/hyperlink" Target="http://publichealth.lacounty.gov/cms/docs/FluorideVarnish.pdf" TargetMode="External"/><Relationship Id="rId4" Type="http://schemas.openxmlformats.org/officeDocument/2006/relationships/hyperlink" Target="http://www.denti-cal.ca.gov/WSI/Default.jsp?fname=Default" TargetMode="External"/><Relationship Id="rId9" Type="http://schemas.openxmlformats.org/officeDocument/2006/relationships/hyperlink" Target="http://cda.org/popup/cda-sponsored_legislation_clarifies_who_can_place_topical_fluoride_including_fluoride_varnish" TargetMode="External"/><Relationship Id="rId14" Type="http://schemas.openxmlformats.org/officeDocument/2006/relationships/hyperlink" Target="http://www.youtube.com/watch?v=zNOlGS1ggSg&amp;feature=player_embedde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spreadsheets.google.com/spreadsheet/viewform?formkey=dGJPVGlYcE9IRkxXRGZpbmNpVnI0ZWc6MQ"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hyperlink" Target="http://www.cdph.ca.gov/programs/MCAHOralHealth/Documents/MO-OHP-OralHealthInfantToddler.pdf"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www2.aap.org/commpeds/dochs/oralhealth/RiskAssessmentTool.html"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hyperlink" Target="http://www.cda.org/library/cda_member/pubs/journal/jour0303/consensus.htm" TargetMode="External"/><Relationship Id="rId4" Type="http://schemas.openxmlformats.org/officeDocument/2006/relationships/hyperlink" Target="http://www.mchoralhealth.org/pocketguide/tables1.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8">
            <a:extLst>
              <a:ext uri="{C183D7F6-B498-43B3-948B-1728B52AA6E4}">
                <adec:decorative xmlns:adec="http://schemas.microsoft.com/office/drawing/2017/decorative" val="1"/>
              </a:ext>
            </a:extLst>
          </p:cNvPr>
          <p:cNvSpPr>
            <a:spLocks noChangeArrowheads="1"/>
          </p:cNvSpPr>
          <p:nvPr/>
        </p:nvSpPr>
        <p:spPr bwMode="auto">
          <a:xfrm>
            <a:off x="0" y="0"/>
            <a:ext cx="9144000" cy="6858000"/>
          </a:xfrm>
          <a:prstGeom prst="rect">
            <a:avLst/>
          </a:prstGeom>
          <a:solidFill>
            <a:srgbClr val="E3DDEB"/>
          </a:solidFill>
          <a:ln w="9525" algn="ctr">
            <a:solidFill>
              <a:srgbClr val="E3DDEB"/>
            </a:solidFill>
            <a:miter lim="800000"/>
            <a:headEnd/>
            <a:tailEnd/>
          </a:ln>
        </p:spPr>
        <p:txBody>
          <a:bodyPr wrap="none" anchor="ctr"/>
          <a:lstStyle/>
          <a:p>
            <a:pPr>
              <a:lnSpc>
                <a:spcPct val="80000"/>
              </a:lnSpc>
              <a:spcBef>
                <a:spcPct val="20000"/>
              </a:spcBef>
            </a:pPr>
            <a:endParaRPr lang="en-US" dirty="0"/>
          </a:p>
        </p:txBody>
      </p:sp>
      <p:sp>
        <p:nvSpPr>
          <p:cNvPr id="1028" name="Rectangle 10">
            <a:extLst>
              <a:ext uri="{C183D7F6-B498-43B3-948B-1728B52AA6E4}">
                <adec:decorative xmlns:adec="http://schemas.microsoft.com/office/drawing/2017/decorative" val="1"/>
              </a:ext>
            </a:extLst>
          </p:cNvPr>
          <p:cNvSpPr>
            <a:spLocks noChangeArrowheads="1"/>
          </p:cNvSpPr>
          <p:nvPr/>
        </p:nvSpPr>
        <p:spPr bwMode="auto">
          <a:xfrm>
            <a:off x="0" y="0"/>
            <a:ext cx="1524000" cy="6858000"/>
          </a:xfrm>
          <a:prstGeom prst="rect">
            <a:avLst/>
          </a:prstGeom>
          <a:solidFill>
            <a:srgbClr val="543A6A"/>
          </a:solidFill>
          <a:ln w="9525" algn="ctr">
            <a:noFill/>
            <a:miter lim="800000"/>
            <a:headEnd/>
            <a:tailEnd/>
          </a:ln>
        </p:spPr>
        <p:txBody>
          <a:bodyPr wrap="none" anchor="ctr"/>
          <a:lstStyle/>
          <a:p>
            <a:pPr>
              <a:lnSpc>
                <a:spcPct val="80000"/>
              </a:lnSpc>
              <a:spcBef>
                <a:spcPct val="20000"/>
              </a:spcBef>
            </a:pPr>
            <a:endParaRPr lang="en-US" dirty="0"/>
          </a:p>
        </p:txBody>
      </p:sp>
      <p:sp>
        <p:nvSpPr>
          <p:cNvPr id="2050" name="Rectangle 2"/>
          <p:cNvSpPr>
            <a:spLocks noGrp="1" noChangeArrowheads="1"/>
          </p:cNvSpPr>
          <p:nvPr>
            <p:ph type="ctrTitle"/>
          </p:nvPr>
        </p:nvSpPr>
        <p:spPr bwMode="auto">
          <a:xfrm>
            <a:off x="3581400" y="1295400"/>
            <a:ext cx="5638800" cy="14700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CHDP Dental Training:</a:t>
            </a:r>
            <a:br>
              <a:rPr lang="en-US" sz="2000" b="1" dirty="0">
                <a:effectLst>
                  <a:outerShdw blurRad="38100" dist="38100" dir="2700000" algn="tl">
                    <a:srgbClr val="C0C0C0"/>
                  </a:outerShdw>
                </a:effectLst>
              </a:rPr>
            </a:br>
            <a:r>
              <a:rPr lang="en-US" sz="2000" b="1" dirty="0">
                <a:effectLst>
                  <a:outerShdw blurRad="38100" dist="38100" dir="2700000" algn="tl">
                    <a:srgbClr val="C0C0C0"/>
                  </a:outerShdw>
                </a:effectLst>
              </a:rPr>
              <a:t> </a:t>
            </a:r>
            <a:br>
              <a:rPr lang="en-US" b="1" dirty="0">
                <a:effectLst>
                  <a:outerShdw blurRad="38100" dist="38100" dir="2700000" algn="tl">
                    <a:srgbClr val="C0C0C0"/>
                  </a:outerShdw>
                </a:effectLst>
              </a:rPr>
            </a:br>
            <a:r>
              <a:rPr lang="en-US" sz="3500" dirty="0"/>
              <a:t>Oral Health Assessment and Referral</a:t>
            </a:r>
            <a:br>
              <a:rPr lang="en-US" sz="3500" dirty="0"/>
            </a:br>
            <a:br>
              <a:rPr lang="en-US" sz="3600" dirty="0"/>
            </a:br>
            <a:endParaRPr lang="en-US" sz="3500" dirty="0"/>
          </a:p>
        </p:txBody>
      </p:sp>
      <p:sp>
        <p:nvSpPr>
          <p:cNvPr id="1030" name="Rectangle 3"/>
          <p:cNvSpPr>
            <a:spLocks noGrp="1" noChangeArrowheads="1"/>
          </p:cNvSpPr>
          <p:nvPr>
            <p:ph type="subTitle" idx="1"/>
          </p:nvPr>
        </p:nvSpPr>
        <p:spPr bwMode="auto">
          <a:xfrm>
            <a:off x="1524000" y="4038600"/>
            <a:ext cx="7620000" cy="2819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 California Child Health &amp; Disability Prevention (CHDP) Program Statewide Dental Subcommittee</a:t>
            </a:r>
          </a:p>
          <a:p>
            <a:pPr eaLnBrk="1" hangingPunct="1">
              <a:lnSpc>
                <a:spcPct val="80000"/>
              </a:lnSpc>
            </a:pPr>
            <a:endParaRPr lang="en-US" sz="2000" dirty="0"/>
          </a:p>
          <a:p>
            <a:pPr eaLnBrk="1" hangingPunct="1">
              <a:lnSpc>
                <a:spcPct val="80000"/>
              </a:lnSpc>
            </a:pPr>
            <a:r>
              <a:rPr lang="en-US" sz="1800" b="1" dirty="0"/>
              <a:t>Adapted from:  </a:t>
            </a:r>
          </a:p>
          <a:p>
            <a:pPr eaLnBrk="1" hangingPunct="1">
              <a:lnSpc>
                <a:spcPct val="80000"/>
              </a:lnSpc>
            </a:pPr>
            <a:r>
              <a:rPr lang="en-US" sz="1800" i="1" dirty="0"/>
              <a:t>CHDP  Program - Health Assessment Guidelines and Provider Manual</a:t>
            </a:r>
          </a:p>
          <a:p>
            <a:pPr eaLnBrk="1" hangingPunct="1">
              <a:lnSpc>
                <a:spcPct val="80000"/>
              </a:lnSpc>
            </a:pPr>
            <a:r>
              <a:rPr lang="en-US" sz="1800" i="1" dirty="0"/>
              <a:t>and   American Academy of Pediatrics (AAP) Oral Health Initiative</a:t>
            </a:r>
          </a:p>
          <a:p>
            <a:pPr eaLnBrk="1" hangingPunct="1">
              <a:lnSpc>
                <a:spcPct val="80000"/>
              </a:lnSpc>
            </a:pPr>
            <a:endParaRPr lang="en-US" sz="1600" b="1" dirty="0"/>
          </a:p>
          <a:p>
            <a:pPr eaLnBrk="1" hangingPunct="1">
              <a:lnSpc>
                <a:spcPct val="80000"/>
              </a:lnSpc>
            </a:pPr>
            <a:r>
              <a:rPr lang="en-US" sz="1800" b="1" dirty="0"/>
              <a:t>December 2011</a:t>
            </a:r>
          </a:p>
          <a:p>
            <a:pPr eaLnBrk="1" hangingPunct="1">
              <a:lnSpc>
                <a:spcPct val="80000"/>
              </a:lnSpc>
            </a:pPr>
            <a:endParaRPr lang="en-US" sz="900" dirty="0"/>
          </a:p>
          <a:p>
            <a:r>
              <a:rPr lang="en-US" sz="1400" u="sng" dirty="0">
                <a:hlinkClick r:id="rId4"/>
              </a:rPr>
              <a:t>http://www.dhcs.ca.gov/services/chdp/Pages/CHDPDentalTraining.aspx</a:t>
            </a:r>
          </a:p>
          <a:p>
            <a:pPr eaLnBrk="1" hangingPunct="1">
              <a:lnSpc>
                <a:spcPct val="80000"/>
              </a:lnSpc>
            </a:pPr>
            <a:endParaRPr lang="en-US" sz="1400" dirty="0"/>
          </a:p>
        </p:txBody>
      </p:sp>
      <p:sp>
        <p:nvSpPr>
          <p:cNvPr id="1031" name="Rectangle 9">
            <a:extLst>
              <a:ext uri="{C183D7F6-B498-43B3-948B-1728B52AA6E4}">
                <adec:decorative xmlns:adec="http://schemas.microsoft.com/office/drawing/2017/decorative" val="1"/>
              </a:ext>
            </a:extLst>
          </p:cNvPr>
          <p:cNvSpPr>
            <a:spLocks noChangeArrowheads="1"/>
          </p:cNvSpPr>
          <p:nvPr/>
        </p:nvSpPr>
        <p:spPr bwMode="auto">
          <a:xfrm>
            <a:off x="457200" y="533400"/>
            <a:ext cx="3124200" cy="3200400"/>
          </a:xfrm>
          <a:prstGeom prst="rect">
            <a:avLst/>
          </a:prstGeom>
          <a:solidFill>
            <a:srgbClr val="AD84C6"/>
          </a:solidFill>
          <a:ln w="76200" algn="ctr">
            <a:solidFill>
              <a:schemeClr val="bg2"/>
            </a:solidFill>
            <a:miter lim="800000"/>
            <a:headEnd/>
            <a:tailEnd/>
          </a:ln>
        </p:spPr>
        <p:txBody>
          <a:bodyPr wrap="none" anchor="ctr"/>
          <a:lstStyle/>
          <a:p>
            <a:pPr>
              <a:lnSpc>
                <a:spcPct val="80000"/>
              </a:lnSpc>
              <a:spcBef>
                <a:spcPct val="20000"/>
              </a:spcBef>
            </a:pPr>
            <a:endParaRPr lang="en-US" dirty="0"/>
          </a:p>
        </p:txBody>
      </p:sp>
      <p:graphicFrame>
        <p:nvGraphicFramePr>
          <p:cNvPr id="1026" name="Object 8" descr="picture of baby with first teeth"/>
          <p:cNvGraphicFramePr>
            <a:graphicFrameLocks noChangeAspect="1"/>
          </p:cNvGraphicFramePr>
          <p:nvPr>
            <p:extLst>
              <p:ext uri="{D42A27DB-BD31-4B8C-83A1-F6EECF244321}">
                <p14:modId xmlns:p14="http://schemas.microsoft.com/office/powerpoint/2010/main" val="2007492255"/>
              </p:ext>
            </p:extLst>
          </p:nvPr>
        </p:nvGraphicFramePr>
        <p:xfrm>
          <a:off x="609600" y="685800"/>
          <a:ext cx="2819400" cy="2895600"/>
        </p:xfrm>
        <a:graphic>
          <a:graphicData uri="http://schemas.openxmlformats.org/presentationml/2006/ole">
            <mc:AlternateContent xmlns:mc="http://schemas.openxmlformats.org/markup-compatibility/2006">
              <mc:Choice xmlns:v="urn:schemas-microsoft-com:vml" Requires="v">
                <p:oleObj spid="_x0000_s1058" name="Image" r:id="rId5" imgW="13117460" imgH="14133333" progId="">
                  <p:embed/>
                </p:oleObj>
              </mc:Choice>
              <mc:Fallback>
                <p:oleObj name="Image" r:id="rId5" imgW="13117460" imgH="14133333"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4950" r="3067" b="12292"/>
                      <a:stretch>
                        <a:fillRect/>
                      </a:stretch>
                    </p:blipFill>
                    <p:spPr bwMode="auto">
                      <a:xfrm>
                        <a:off x="609600" y="685800"/>
                        <a:ext cx="281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Straight Connector 7">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20483" name="Rectangle 2"/>
          <p:cNvSpPr>
            <a:spLocks noGrp="1" noChangeArrowheads="1"/>
          </p:cNvSpPr>
          <p:nvPr>
            <p:ph type="title"/>
          </p:nvPr>
        </p:nvSpPr>
        <p:spPr bwMode="auto">
          <a:xfrm>
            <a:off x="1066800" y="152400"/>
            <a:ext cx="80772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Fluoride Assessment</a:t>
            </a:r>
          </a:p>
        </p:txBody>
      </p:sp>
      <p:sp>
        <p:nvSpPr>
          <p:cNvPr id="7" name="Rectangle 3"/>
          <p:cNvSpPr txBox="1">
            <a:spLocks noChangeArrowheads="1"/>
          </p:cNvSpPr>
          <p:nvPr/>
        </p:nvSpPr>
        <p:spPr bwMode="auto">
          <a:xfrm>
            <a:off x="0" y="1143000"/>
            <a:ext cx="9144000" cy="5943600"/>
          </a:xfrm>
          <a:prstGeom prst="rect">
            <a:avLst/>
          </a:prstGeom>
          <a:ln>
            <a:miter lim="800000"/>
            <a:headEnd/>
            <a:tailEnd/>
          </a:ln>
        </p:spPr>
        <p:txBody>
          <a:bodyPr/>
          <a:lstStyle/>
          <a:p>
            <a:pPr algn="ctr">
              <a:lnSpc>
                <a:spcPct val="80000"/>
              </a:lnSpc>
              <a:defRPr/>
            </a:pPr>
            <a:r>
              <a:rPr lang="en-US" sz="2800" b="1" dirty="0">
                <a:latin typeface="Arial" pitchFamily="34" charset="0"/>
              </a:rPr>
              <a:t>Ensure only </a:t>
            </a:r>
            <a:r>
              <a:rPr lang="en-US" sz="2800" b="1" u="sng" dirty="0">
                <a:latin typeface="Arial" pitchFamily="34" charset="0"/>
              </a:rPr>
              <a:t>one</a:t>
            </a:r>
            <a:r>
              <a:rPr lang="en-US" sz="2800" b="1" dirty="0">
                <a:latin typeface="Arial" pitchFamily="34" charset="0"/>
              </a:rPr>
              <a:t> </a:t>
            </a:r>
            <a:r>
              <a:rPr lang="en-US" sz="2800" b="1" dirty="0">
                <a:solidFill>
                  <a:srgbClr val="652D77"/>
                </a:solidFill>
                <a:latin typeface="Arial" pitchFamily="34" charset="0"/>
              </a:rPr>
              <a:t>systemic</a:t>
            </a:r>
            <a:r>
              <a:rPr lang="en-US" sz="2800" b="1" dirty="0">
                <a:latin typeface="Arial" pitchFamily="34" charset="0"/>
              </a:rPr>
              <a:t> fluoride:</a:t>
            </a:r>
          </a:p>
          <a:p>
            <a:pPr lvl="2" algn="ctr">
              <a:lnSpc>
                <a:spcPct val="80000"/>
              </a:lnSpc>
              <a:defRPr/>
            </a:pPr>
            <a:endParaRPr lang="en-US" sz="1200" dirty="0">
              <a:latin typeface="Arial" pitchFamily="34" charset="0"/>
            </a:endParaRPr>
          </a:p>
          <a:p>
            <a:pPr lvl="5">
              <a:buFont typeface="Arial" pitchFamily="34" charset="0"/>
              <a:buChar char="•"/>
              <a:defRPr/>
            </a:pPr>
            <a:r>
              <a:rPr lang="en-US" sz="2200" dirty="0">
                <a:latin typeface="Arial" pitchFamily="34" charset="0"/>
              </a:rPr>
              <a:t>   Tap water if fluoridated</a:t>
            </a:r>
          </a:p>
          <a:p>
            <a:pPr lvl="5">
              <a:defRPr/>
            </a:pPr>
            <a:r>
              <a:rPr lang="en-US" sz="1800" b="1" dirty="0">
                <a:latin typeface="Arial" pitchFamily="34" charset="0"/>
              </a:rPr>
              <a:t>                        or</a:t>
            </a:r>
          </a:p>
          <a:p>
            <a:pPr lvl="5">
              <a:defRPr/>
            </a:pPr>
            <a:r>
              <a:rPr lang="en-US" sz="2200" dirty="0">
                <a:latin typeface="Arial" pitchFamily="34" charset="0"/>
              </a:rPr>
              <a:t>•   Well water </a:t>
            </a:r>
            <a:r>
              <a:rPr lang="en-US" sz="1800" dirty="0">
                <a:latin typeface="Arial" pitchFamily="34" charset="0"/>
              </a:rPr>
              <a:t>(test for fluoride level)*</a:t>
            </a:r>
          </a:p>
          <a:p>
            <a:pPr lvl="5">
              <a:defRPr/>
            </a:pPr>
            <a:r>
              <a:rPr lang="en-US" sz="1800" b="1" dirty="0">
                <a:latin typeface="Arial" pitchFamily="34" charset="0"/>
              </a:rPr>
              <a:t>                        or</a:t>
            </a:r>
          </a:p>
          <a:p>
            <a:pPr lvl="5">
              <a:defRPr/>
            </a:pPr>
            <a:r>
              <a:rPr lang="en-US" sz="2200" dirty="0">
                <a:latin typeface="Arial" pitchFamily="34" charset="0"/>
              </a:rPr>
              <a:t>•   Bottled water with added fluoride  </a:t>
            </a:r>
          </a:p>
          <a:p>
            <a:pPr lvl="5">
              <a:defRPr/>
            </a:pPr>
            <a:r>
              <a:rPr lang="en-US" sz="1800" dirty="0">
                <a:latin typeface="Arial" pitchFamily="34" charset="0"/>
              </a:rPr>
              <a:t>                        </a:t>
            </a:r>
            <a:r>
              <a:rPr lang="en-US" sz="1800" b="1" dirty="0">
                <a:latin typeface="Arial" pitchFamily="34" charset="0"/>
              </a:rPr>
              <a:t>or</a:t>
            </a:r>
            <a:endParaRPr lang="en-US" sz="1800" dirty="0">
              <a:latin typeface="Arial" pitchFamily="34" charset="0"/>
            </a:endParaRPr>
          </a:p>
          <a:p>
            <a:pPr lvl="5">
              <a:defRPr/>
            </a:pPr>
            <a:r>
              <a:rPr lang="en-US" sz="2200" dirty="0">
                <a:latin typeface="Arial" pitchFamily="34" charset="0"/>
              </a:rPr>
              <a:t>•   Fluoride supplements Rx from medical </a:t>
            </a:r>
            <a:br>
              <a:rPr lang="en-US" sz="2200" dirty="0">
                <a:latin typeface="Arial" pitchFamily="34" charset="0"/>
              </a:rPr>
            </a:br>
            <a:r>
              <a:rPr lang="en-US" sz="2200" dirty="0">
                <a:latin typeface="Arial" pitchFamily="34" charset="0"/>
              </a:rPr>
              <a:t>    or dental office </a:t>
            </a:r>
            <a:br>
              <a:rPr lang="en-US" sz="2200" dirty="0">
                <a:latin typeface="Arial" pitchFamily="34" charset="0"/>
              </a:rPr>
            </a:br>
            <a:endParaRPr lang="en-US" sz="2200" dirty="0">
              <a:latin typeface="Arial" pitchFamily="34" charset="0"/>
            </a:endParaRPr>
          </a:p>
          <a:p>
            <a:pPr>
              <a:lnSpc>
                <a:spcPct val="80000"/>
              </a:lnSpc>
              <a:defRPr/>
            </a:pPr>
            <a:endParaRPr lang="en-US" sz="3200" b="1" dirty="0">
              <a:effectLst>
                <a:outerShdw blurRad="38100" dist="38100" dir="2700000" algn="tl">
                  <a:srgbClr val="C0C0C0"/>
                </a:outerShdw>
              </a:effectLst>
              <a:latin typeface="Arial" pitchFamily="34" charset="0"/>
            </a:endParaRPr>
          </a:p>
          <a:p>
            <a:pPr marL="342900" indent="-342900">
              <a:lnSpc>
                <a:spcPct val="80000"/>
              </a:lnSpc>
              <a:spcBef>
                <a:spcPct val="20000"/>
              </a:spcBef>
              <a:buFontTx/>
              <a:buChar char="•"/>
              <a:defRPr/>
            </a:pPr>
            <a:endParaRPr lang="en-US" sz="2200" kern="0" dirty="0">
              <a:latin typeface="+mn-lt"/>
            </a:endParaRPr>
          </a:p>
          <a:p>
            <a:pPr marL="342900" indent="-342900">
              <a:lnSpc>
                <a:spcPct val="80000"/>
              </a:lnSpc>
              <a:spcBef>
                <a:spcPct val="20000"/>
              </a:spcBef>
              <a:defRPr/>
            </a:pPr>
            <a:endParaRPr lang="en-US" sz="2600" kern="0" dirty="0">
              <a:latin typeface="+mn-lt"/>
            </a:endParaRPr>
          </a:p>
          <a:p>
            <a:pPr marL="342900" indent="-342900">
              <a:lnSpc>
                <a:spcPct val="80000"/>
              </a:lnSpc>
              <a:spcBef>
                <a:spcPct val="20000"/>
              </a:spcBef>
              <a:defRPr/>
            </a:pPr>
            <a:r>
              <a:rPr lang="en-US" sz="2000" b="1" i="1" kern="0" dirty="0">
                <a:effectLst>
                  <a:outerShdw blurRad="38100" dist="38100" dir="2700000" algn="tl">
                    <a:srgbClr val="C0C0C0"/>
                  </a:outerShdw>
                </a:effectLst>
                <a:latin typeface="+mn-lt"/>
              </a:rPr>
              <a:t>     </a:t>
            </a:r>
          </a:p>
        </p:txBody>
      </p:sp>
      <p:sp>
        <p:nvSpPr>
          <p:cNvPr id="20485" name="TextBox 10"/>
          <p:cNvSpPr txBox="1">
            <a:spLocks noChangeArrowheads="1"/>
          </p:cNvSpPr>
          <p:nvPr/>
        </p:nvSpPr>
        <p:spPr bwMode="auto">
          <a:xfrm>
            <a:off x="2590800" y="4246563"/>
            <a:ext cx="2971800" cy="554037"/>
          </a:xfrm>
          <a:prstGeom prst="rect">
            <a:avLst/>
          </a:prstGeom>
          <a:noFill/>
          <a:ln w="9525">
            <a:noFill/>
            <a:miter lim="800000"/>
            <a:headEnd/>
            <a:tailEnd/>
          </a:ln>
        </p:spPr>
        <p:txBody>
          <a:bodyPr>
            <a:spAutoFit/>
          </a:bodyPr>
          <a:lstStyle/>
          <a:p>
            <a:pPr algn="ctr"/>
            <a:r>
              <a:rPr lang="en-US" sz="3000" b="1" dirty="0"/>
              <a:t>And</a:t>
            </a:r>
          </a:p>
        </p:txBody>
      </p:sp>
      <p:sp>
        <p:nvSpPr>
          <p:cNvPr id="13" name="Rectangle 3"/>
          <p:cNvSpPr txBox="1">
            <a:spLocks noChangeArrowheads="1"/>
          </p:cNvSpPr>
          <p:nvPr/>
        </p:nvSpPr>
        <p:spPr bwMode="auto">
          <a:xfrm>
            <a:off x="0" y="4800600"/>
            <a:ext cx="9144000" cy="5562600"/>
          </a:xfrm>
          <a:prstGeom prst="rect">
            <a:avLst/>
          </a:prstGeom>
          <a:ln>
            <a:miter lim="800000"/>
            <a:headEnd/>
            <a:tailEnd/>
          </a:ln>
        </p:spPr>
        <p:txBody>
          <a:bodyPr/>
          <a:lstStyle/>
          <a:p>
            <a:pPr algn="ctr">
              <a:lnSpc>
                <a:spcPct val="80000"/>
              </a:lnSpc>
              <a:defRPr/>
            </a:pPr>
            <a:r>
              <a:rPr lang="en-US" sz="2800" b="1" dirty="0">
                <a:latin typeface="Arial" pitchFamily="34" charset="0"/>
              </a:rPr>
              <a:t>Encourage </a:t>
            </a:r>
            <a:r>
              <a:rPr lang="en-US" sz="2800" b="1" u="sng" dirty="0">
                <a:latin typeface="Arial" pitchFamily="34" charset="0"/>
              </a:rPr>
              <a:t>all</a:t>
            </a:r>
            <a:r>
              <a:rPr lang="en-US" sz="2800" b="1" dirty="0">
                <a:latin typeface="Arial" pitchFamily="34" charset="0"/>
              </a:rPr>
              <a:t> </a:t>
            </a:r>
            <a:r>
              <a:rPr lang="en-US" sz="2800" b="1" dirty="0">
                <a:solidFill>
                  <a:srgbClr val="652D77"/>
                </a:solidFill>
                <a:latin typeface="Arial" pitchFamily="34" charset="0"/>
              </a:rPr>
              <a:t>topical</a:t>
            </a:r>
            <a:r>
              <a:rPr lang="en-US" sz="2800" b="1" dirty="0">
                <a:latin typeface="Arial" pitchFamily="34" charset="0"/>
              </a:rPr>
              <a:t> fluorides:</a:t>
            </a:r>
          </a:p>
          <a:p>
            <a:pPr algn="ctr">
              <a:lnSpc>
                <a:spcPct val="80000"/>
              </a:lnSpc>
              <a:defRPr/>
            </a:pPr>
            <a:endParaRPr lang="en-US" sz="1200" b="1" dirty="0">
              <a:latin typeface="Arial" pitchFamily="34" charset="0"/>
            </a:endParaRPr>
          </a:p>
          <a:p>
            <a:pPr algn="ctr">
              <a:defRPr/>
            </a:pPr>
            <a:r>
              <a:rPr lang="en-US" sz="2200" dirty="0">
                <a:latin typeface="Arial" pitchFamily="34" charset="0"/>
              </a:rPr>
              <a:t>Toothpaste, rinses</a:t>
            </a:r>
            <a:r>
              <a:rPr lang="en-US" sz="1800" dirty="0">
                <a:latin typeface="Arial" pitchFamily="34" charset="0"/>
              </a:rPr>
              <a:t>, </a:t>
            </a:r>
            <a:r>
              <a:rPr lang="en-US" sz="2200" dirty="0">
                <a:latin typeface="Arial" pitchFamily="34" charset="0"/>
              </a:rPr>
              <a:t>treatment in a dental or medical office, fluoride varnish in a school, childcare or other community setting</a:t>
            </a:r>
          </a:p>
          <a:p>
            <a:pPr>
              <a:lnSpc>
                <a:spcPct val="80000"/>
              </a:lnSpc>
              <a:defRPr/>
            </a:pPr>
            <a:endParaRPr lang="en-US" sz="3200" b="1" dirty="0">
              <a:effectLst>
                <a:outerShdw blurRad="38100" dist="38100" dir="2700000" algn="tl">
                  <a:srgbClr val="C0C0C0"/>
                </a:outerShdw>
              </a:effectLst>
              <a:latin typeface="Arial" pitchFamily="34" charset="0"/>
            </a:endParaRPr>
          </a:p>
          <a:p>
            <a:pPr marL="342900" indent="-342900">
              <a:lnSpc>
                <a:spcPct val="80000"/>
              </a:lnSpc>
              <a:spcBef>
                <a:spcPct val="20000"/>
              </a:spcBef>
              <a:buFontTx/>
              <a:buChar char="•"/>
              <a:defRPr/>
            </a:pPr>
            <a:endParaRPr lang="en-US" sz="2200" kern="0" dirty="0">
              <a:latin typeface="+mn-lt"/>
            </a:endParaRPr>
          </a:p>
          <a:p>
            <a:pPr marL="342900" indent="-342900">
              <a:lnSpc>
                <a:spcPct val="80000"/>
              </a:lnSpc>
              <a:spcBef>
                <a:spcPct val="20000"/>
              </a:spcBef>
              <a:defRPr/>
            </a:pPr>
            <a:endParaRPr lang="en-US" sz="2600" kern="0" dirty="0">
              <a:latin typeface="+mn-lt"/>
            </a:endParaRPr>
          </a:p>
          <a:p>
            <a:pPr marL="342900" indent="-342900">
              <a:lnSpc>
                <a:spcPct val="80000"/>
              </a:lnSpc>
              <a:spcBef>
                <a:spcPct val="20000"/>
              </a:spcBef>
              <a:defRPr/>
            </a:pPr>
            <a:r>
              <a:rPr lang="en-US" sz="2000" b="1" i="1" kern="0" dirty="0">
                <a:effectLst>
                  <a:outerShdw blurRad="38100" dist="38100" dir="2700000" algn="tl">
                    <a:srgbClr val="C0C0C0"/>
                  </a:outerShdw>
                </a:effectLst>
                <a:latin typeface="+mn-lt"/>
              </a:rPr>
              <a:t>     </a:t>
            </a:r>
          </a:p>
        </p:txBody>
      </p:sp>
      <p:sp>
        <p:nvSpPr>
          <p:cNvPr id="20487" name="Text Box 9"/>
          <p:cNvSpPr txBox="1">
            <a:spLocks noChangeArrowheads="1"/>
          </p:cNvSpPr>
          <p:nvPr/>
        </p:nvSpPr>
        <p:spPr bwMode="auto">
          <a:xfrm>
            <a:off x="0" y="6324600"/>
            <a:ext cx="9144000" cy="788988"/>
          </a:xfrm>
          <a:prstGeom prst="rect">
            <a:avLst/>
          </a:prstGeom>
          <a:noFill/>
          <a:ln w="9525">
            <a:noFill/>
            <a:miter lim="800000"/>
            <a:headEnd/>
            <a:tailEnd/>
          </a:ln>
        </p:spPr>
        <p:txBody>
          <a:bodyPr>
            <a:spAutoFit/>
          </a:bodyPr>
          <a:lstStyle/>
          <a:p>
            <a:pPr algn="ctr">
              <a:lnSpc>
                <a:spcPct val="80000"/>
              </a:lnSpc>
              <a:spcBef>
                <a:spcPct val="50000"/>
              </a:spcBef>
            </a:pPr>
            <a:r>
              <a:rPr lang="en-US" sz="1300" dirty="0"/>
              <a:t> *</a:t>
            </a:r>
            <a:r>
              <a:rPr lang="en-US" sz="1300" dirty="0">
                <a:hlinkClick r:id="rId3"/>
              </a:rPr>
              <a:t>www.swrcb.ca.gov/water_issues/programs/gama/domestic_wells_testing.shtml</a:t>
            </a:r>
            <a:endParaRPr lang="en-US" sz="1300" dirty="0"/>
          </a:p>
          <a:p>
            <a:pPr algn="just">
              <a:lnSpc>
                <a:spcPct val="80000"/>
              </a:lnSpc>
              <a:spcBef>
                <a:spcPct val="50000"/>
              </a:spcBef>
            </a:pPr>
            <a:r>
              <a:rPr lang="en-US" sz="1300" dirty="0"/>
              <a:t>                                                    *</a:t>
            </a:r>
            <a:r>
              <a:rPr lang="en-US" sz="1300" dirty="0">
                <a:hlinkClick r:id="rId4"/>
              </a:rPr>
              <a:t>www.cdc.gov/fluoridation/fact_sheets/wellwater.htm</a:t>
            </a:r>
            <a:endParaRPr lang="en-US" sz="1100" dirty="0">
              <a:solidFill>
                <a:srgbClr val="3333FF"/>
              </a:solidFill>
            </a:endParaRPr>
          </a:p>
          <a:p>
            <a:pPr>
              <a:spcBef>
                <a:spcPct val="50000"/>
              </a:spcBef>
            </a:pPr>
            <a:endParaRPr lang="en-US" sz="1200" i="1" dirty="0">
              <a:solidFill>
                <a:srgbClr val="3333FF"/>
              </a:solidFill>
            </a:endParaRPr>
          </a:p>
        </p:txBody>
      </p:sp>
      <p:sp>
        <p:nvSpPr>
          <p:cNvPr id="2" name="Slide Number Placeholder 1"/>
          <p:cNvSpPr>
            <a:spLocks noGrp="1"/>
          </p:cNvSpPr>
          <p:nvPr>
            <p:ph type="sldNum" sz="quarter" idx="10"/>
          </p:nvPr>
        </p:nvSpPr>
        <p:spPr/>
        <p:txBody>
          <a:bodyPr/>
          <a:lstStyle/>
          <a:p>
            <a:pPr>
              <a:defRPr/>
            </a:pPr>
            <a:fld id="{D4F4C3D0-4C0B-404D-9063-5E28DCC0777C}" type="slidenum">
              <a:rPr lang="en-US"/>
              <a:pPr>
                <a:defRPr/>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bwMode="auto">
          <a:xfrm>
            <a:off x="1371600" y="0"/>
            <a:ext cx="77724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Fluoride Supplementation</a:t>
            </a:r>
          </a:p>
        </p:txBody>
      </p:sp>
      <p:sp>
        <p:nvSpPr>
          <p:cNvPr id="21508" name="Rectangle 3"/>
          <p:cNvSpPr>
            <a:spLocks noGrp="1" noChangeArrowheads="1"/>
          </p:cNvSpPr>
          <p:nvPr>
            <p:ph type="body" sz="half" idx="1"/>
          </p:nvPr>
        </p:nvSpPr>
        <p:spPr bwMode="auto">
          <a:xfrm>
            <a:off x="228600" y="1219200"/>
            <a:ext cx="8686800" cy="5715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US" sz="1400" dirty="0"/>
          </a:p>
          <a:p>
            <a:pPr algn="ctr" eaLnBrk="1" hangingPunct="1">
              <a:lnSpc>
                <a:spcPct val="80000"/>
              </a:lnSpc>
              <a:buFontTx/>
              <a:buNone/>
            </a:pPr>
            <a:r>
              <a:rPr lang="en-US" sz="2500" b="1" i="1" dirty="0"/>
              <a:t>Prescribe a supplement according to CDC guidelines:</a:t>
            </a:r>
          </a:p>
          <a:p>
            <a:pPr eaLnBrk="1" hangingPunct="1">
              <a:lnSpc>
                <a:spcPct val="80000"/>
              </a:lnSpc>
            </a:pPr>
            <a:endParaRPr lang="en-US" sz="2500" b="1" i="1"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algn="ctr" eaLnBrk="1" hangingPunct="1">
              <a:lnSpc>
                <a:spcPct val="80000"/>
              </a:lnSpc>
              <a:buFontTx/>
              <a:buNone/>
            </a:pPr>
            <a:r>
              <a:rPr lang="en-US" sz="1500" u="sng" dirty="0">
                <a:solidFill>
                  <a:srgbClr val="0000FF"/>
                </a:solidFill>
                <a:hlinkClick r:id="rId3"/>
              </a:rPr>
              <a:t>www.cdc.gov/mmwr/preview/mmwrhtml/rr5014a1.htm#tab1</a:t>
            </a:r>
            <a:r>
              <a:rPr lang="en-US" sz="2800" dirty="0"/>
              <a:t> </a:t>
            </a:r>
          </a:p>
          <a:p>
            <a:pPr algn="ctr" eaLnBrk="1" hangingPunct="1">
              <a:lnSpc>
                <a:spcPct val="80000"/>
              </a:lnSpc>
              <a:buFontTx/>
              <a:buNone/>
            </a:pPr>
            <a:endParaRPr lang="en-US" sz="2000" b="1" dirty="0"/>
          </a:p>
          <a:p>
            <a:pPr algn="ctr" eaLnBrk="1" hangingPunct="1">
              <a:lnSpc>
                <a:spcPct val="80000"/>
              </a:lnSpc>
              <a:buFontTx/>
              <a:buNone/>
            </a:pPr>
            <a:r>
              <a:rPr lang="en-US" sz="2000" b="1" dirty="0"/>
              <a:t>California – Fluoride Levels in Public Drinking Water</a:t>
            </a:r>
            <a:r>
              <a:rPr lang="en-US" sz="2000" dirty="0"/>
              <a:t>:</a:t>
            </a:r>
          </a:p>
          <a:p>
            <a:pPr algn="ctr" eaLnBrk="1" hangingPunct="1">
              <a:lnSpc>
                <a:spcPct val="80000"/>
              </a:lnSpc>
              <a:buFontTx/>
              <a:buNone/>
            </a:pPr>
            <a:r>
              <a:rPr lang="en-US" sz="1200" dirty="0">
                <a:hlinkClick r:id="rId4"/>
              </a:rPr>
              <a:t>www.cdph.ca.gov/certlic/drinkingwater/Documents/Fluoridation/PWS%20Statewide%20Fluoridation%20Table%202010.pdf</a:t>
            </a:r>
            <a:endParaRPr lang="en-US" sz="1200" dirty="0"/>
          </a:p>
          <a:p>
            <a:pPr algn="ctr" eaLnBrk="1" hangingPunct="1">
              <a:lnSpc>
                <a:spcPct val="80000"/>
              </a:lnSpc>
              <a:buFontTx/>
              <a:buNone/>
            </a:pPr>
            <a:endParaRPr lang="en-US" sz="1200" u="sng" dirty="0"/>
          </a:p>
          <a:p>
            <a:pPr eaLnBrk="1" hangingPunct="1">
              <a:lnSpc>
                <a:spcPct val="80000"/>
              </a:lnSpc>
            </a:pPr>
            <a:endParaRPr lang="en-US" sz="800" u="sng" dirty="0"/>
          </a:p>
        </p:txBody>
      </p:sp>
      <p:sp>
        <p:nvSpPr>
          <p:cNvPr id="21541" name="Text Box 173"/>
          <p:cNvSpPr txBox="1">
            <a:spLocks noChangeArrowheads="1"/>
          </p:cNvSpPr>
          <p:nvPr/>
        </p:nvSpPr>
        <p:spPr bwMode="auto">
          <a:xfrm>
            <a:off x="1752600" y="1981200"/>
            <a:ext cx="5638800" cy="314325"/>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en-US" sz="1400" b="1" dirty="0"/>
              <a:t>Fluoride concentration in drinking water (ppm*)</a:t>
            </a:r>
          </a:p>
        </p:txBody>
      </p:sp>
      <p:graphicFrame>
        <p:nvGraphicFramePr>
          <p:cNvPr id="12474" name="Group 186"/>
          <p:cNvGraphicFramePr>
            <a:graphicFrameLocks noGrp="1"/>
          </p:cNvGraphicFramePr>
          <p:nvPr>
            <p:ph sz="half" idx="2"/>
            <p:extLst>
              <p:ext uri="{D42A27DB-BD31-4B8C-83A1-F6EECF244321}">
                <p14:modId xmlns:p14="http://schemas.microsoft.com/office/powerpoint/2010/main" val="343168495"/>
              </p:ext>
            </p:extLst>
          </p:nvPr>
        </p:nvGraphicFramePr>
        <p:xfrm>
          <a:off x="1752600" y="2311400"/>
          <a:ext cx="5638800" cy="2424748"/>
        </p:xfrm>
        <a:graphic>
          <a:graphicData uri="http://schemas.openxmlformats.org/drawingml/2006/table">
            <a:tbl>
              <a:tblPr firstRow="1"/>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tblGrid>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Age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less than </a:t>
                      </a:r>
                      <a:br>
                        <a:rPr kumimoji="0" lang="en-US" sz="1400" b="1" i="0" u="none" strike="noStrike" cap="none" normalizeH="0" baseline="0" dirty="0">
                          <a:ln>
                            <a:noFill/>
                          </a:ln>
                          <a:solidFill>
                            <a:srgbClr val="000000"/>
                          </a:solidFill>
                          <a:effectLst/>
                          <a:latin typeface="Arial" charset="0"/>
                          <a:ea typeface="SimSun" pitchFamily="2" charset="-122"/>
                          <a:cs typeface="Arial" charset="0"/>
                        </a:rPr>
                      </a:br>
                      <a:r>
                        <a:rPr kumimoji="0" lang="en-US" sz="1400" b="1" i="0" u="none" strike="noStrike" cap="none" normalizeH="0" baseline="0" dirty="0">
                          <a:ln>
                            <a:noFill/>
                          </a:ln>
                          <a:solidFill>
                            <a:srgbClr val="000000"/>
                          </a:solidFill>
                          <a:effectLst/>
                          <a:latin typeface="Arial" charset="0"/>
                          <a:ea typeface="SimSun" pitchFamily="2" charset="-122"/>
                          <a:cs typeface="Arial" charset="0"/>
                        </a:rPr>
                        <a:t>0.3 ppm</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0.3 - 0.6 ppm</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greater than</a:t>
                      </a:r>
                      <a:br>
                        <a:rPr kumimoji="0" lang="en-US" sz="1400" b="1" i="0" u="none" strike="noStrike" cap="none" normalizeH="0" baseline="0" dirty="0">
                          <a:ln>
                            <a:noFill/>
                          </a:ln>
                          <a:solidFill>
                            <a:srgbClr val="000000"/>
                          </a:solidFill>
                          <a:effectLst/>
                          <a:latin typeface="Arial" charset="0"/>
                          <a:ea typeface="SimSun" pitchFamily="2" charset="-122"/>
                          <a:cs typeface="Arial" charset="0"/>
                        </a:rPr>
                      </a:br>
                      <a:r>
                        <a:rPr kumimoji="0" lang="en-US" sz="1400" b="1" i="0" u="none" strike="noStrike" cap="none" normalizeH="0" baseline="0" dirty="0">
                          <a:ln>
                            <a:noFill/>
                          </a:ln>
                          <a:solidFill>
                            <a:srgbClr val="000000"/>
                          </a:solidFill>
                          <a:effectLst/>
                          <a:latin typeface="Arial" charset="0"/>
                          <a:ea typeface="SimSun" pitchFamily="2" charset="-122"/>
                          <a:cs typeface="Arial" charset="0"/>
                        </a:rPr>
                        <a:t>0.6 ppm</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427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Birth - 6 months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65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6 months - 3 years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0.25 mg/day</a:t>
                      </a:r>
                      <a:r>
                        <a:rPr kumimoji="0" lang="en-US" sz="1400" b="0" i="0" u="none" strike="noStrike" cap="none" normalizeH="0" baseline="30000" dirty="0">
                          <a:ln>
                            <a:noFill/>
                          </a:ln>
                          <a:solidFill>
                            <a:srgbClr val="000000"/>
                          </a:solidFill>
                          <a:effectLst/>
                          <a:latin typeface="Arial" charset="0"/>
                          <a:ea typeface="SimSun" pitchFamily="2" charset="-122"/>
                          <a:cs typeface="Arial" charset="0"/>
                        </a:rPr>
                        <a:t>**</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3 - 6 years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0.50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0.25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6 - 16 years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1.0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0.50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bl>
          </a:graphicData>
        </a:graphic>
      </p:graphicFrame>
      <p:cxnSp>
        <p:nvCxnSpPr>
          <p:cNvPr id="21506" name="Straight Connector 7">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21542" name="Text Box 9"/>
          <p:cNvSpPr txBox="1">
            <a:spLocks noChangeArrowheads="1"/>
          </p:cNvSpPr>
          <p:nvPr/>
        </p:nvSpPr>
        <p:spPr bwMode="auto">
          <a:xfrm>
            <a:off x="0" y="6324600"/>
            <a:ext cx="9144000" cy="307975"/>
          </a:xfrm>
          <a:prstGeom prst="rect">
            <a:avLst/>
          </a:prstGeom>
          <a:noFill/>
          <a:ln w="9525">
            <a:noFill/>
            <a:miter lim="800000"/>
            <a:headEnd/>
            <a:tailEnd/>
          </a:ln>
        </p:spPr>
        <p:txBody>
          <a:bodyPr>
            <a:spAutoFit/>
          </a:bodyPr>
          <a:lstStyle/>
          <a:p>
            <a:pPr algn="ctr">
              <a:spcBef>
                <a:spcPct val="50000"/>
              </a:spcBef>
            </a:pPr>
            <a:r>
              <a:rPr lang="en-US" sz="1400" dirty="0"/>
              <a:t>* 1.0 parts per million (ppm) = 1mg/L</a:t>
            </a:r>
          </a:p>
        </p:txBody>
      </p:sp>
      <p:sp>
        <p:nvSpPr>
          <p:cNvPr id="2" name="Slide Number Placeholder 1"/>
          <p:cNvSpPr>
            <a:spLocks noGrp="1"/>
          </p:cNvSpPr>
          <p:nvPr>
            <p:ph type="sldNum" sz="quarter" idx="10"/>
          </p:nvPr>
        </p:nvSpPr>
        <p:spPr/>
        <p:txBody>
          <a:bodyPr/>
          <a:lstStyle/>
          <a:p>
            <a:pPr>
              <a:defRPr/>
            </a:pPr>
            <a:fld id="{B9C3090A-3098-4E54-976B-7CD6DC18B962}" type="slidenum">
              <a:rPr lang="en-US"/>
              <a:pPr>
                <a:defRPr/>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bwMode="auto">
          <a:xfrm>
            <a:off x="1447800" y="152400"/>
            <a:ext cx="76962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2: Oral  Assessment</a:t>
            </a:r>
            <a:br>
              <a:rPr lang="en-US" dirty="0"/>
            </a:br>
            <a:endParaRPr lang="en-US" dirty="0"/>
          </a:p>
        </p:txBody>
      </p:sp>
      <p:sp>
        <p:nvSpPr>
          <p:cNvPr id="22533" name="Text Box 4"/>
          <p:cNvSpPr txBox="1">
            <a:spLocks noChangeArrowheads="1"/>
          </p:cNvSpPr>
          <p:nvPr/>
        </p:nvSpPr>
        <p:spPr bwMode="auto">
          <a:xfrm>
            <a:off x="381000" y="1600200"/>
            <a:ext cx="8458200" cy="806450"/>
          </a:xfrm>
          <a:prstGeom prst="rect">
            <a:avLst/>
          </a:prstGeom>
          <a:noFill/>
          <a:ln w="9525" algn="ctr">
            <a:noFill/>
            <a:miter lim="800000"/>
            <a:headEnd/>
            <a:tailEnd/>
          </a:ln>
        </p:spPr>
        <p:txBody>
          <a:bodyPr>
            <a:spAutoFit/>
          </a:bodyPr>
          <a:lstStyle/>
          <a:p>
            <a:pPr marL="55563" indent="-55563">
              <a:lnSpc>
                <a:spcPct val="80000"/>
              </a:lnSpc>
              <a:spcBef>
                <a:spcPct val="50000"/>
              </a:spcBef>
            </a:pPr>
            <a:r>
              <a:rPr lang="en-US" sz="2800" dirty="0"/>
              <a:t> Perform an inspection of the mouth, teeth, and   gums at each health assessment visit</a:t>
            </a:r>
            <a:r>
              <a:rPr lang="en-US" sz="3000" dirty="0"/>
              <a:t> </a:t>
            </a:r>
            <a:r>
              <a:rPr lang="en-US" sz="1700" i="1" dirty="0"/>
              <a:t>(Required by CHDP*)</a:t>
            </a:r>
          </a:p>
        </p:txBody>
      </p:sp>
      <p:sp>
        <p:nvSpPr>
          <p:cNvPr id="22532" name="Rectangle 3"/>
          <p:cNvSpPr>
            <a:spLocks noGrp="1" noChangeArrowheads="1"/>
          </p:cNvSpPr>
          <p:nvPr>
            <p:ph idx="1"/>
          </p:nvPr>
        </p:nvSpPr>
        <p:spPr bwMode="auto">
          <a:xfrm>
            <a:off x="304800" y="2362200"/>
            <a:ext cx="8534400" cy="3276600"/>
          </a:xfrm>
          <a:noFill/>
          <a:ln>
            <a:miter lim="800000"/>
            <a:headEnd/>
            <a:tailEnd/>
          </a:ln>
        </p:spPr>
        <p:txBody>
          <a:bodyPr vert="horz" wrap="square" lIns="91440" tIns="45720" rIns="91440" bIns="45720" numCol="1" anchor="t" anchorCtr="0" compatLnSpc="1">
            <a:prstTxWarp prst="textNoShape">
              <a:avLst/>
            </a:prstTxWarp>
          </a:bodyPr>
          <a:lstStyle/>
          <a:p>
            <a:pPr marL="381000" indent="-381000" algn="ctr" eaLnBrk="1" hangingPunct="1">
              <a:buFontTx/>
              <a:buNone/>
            </a:pPr>
            <a:r>
              <a:rPr lang="en-US" sz="2800" b="1" dirty="0"/>
              <a:t>Sample oral health assessments:</a:t>
            </a:r>
          </a:p>
          <a:p>
            <a:pPr marL="381000" indent="-381000" eaLnBrk="1" hangingPunct="1">
              <a:buFontTx/>
              <a:buNone/>
            </a:pPr>
            <a:endParaRPr lang="en-US" sz="2800" b="1" dirty="0"/>
          </a:p>
          <a:p>
            <a:pPr marL="381000" indent="-381000" eaLnBrk="1" hangingPunct="1">
              <a:buFontTx/>
              <a:buNone/>
            </a:pPr>
            <a:r>
              <a:rPr lang="en-US" sz="2000" dirty="0"/>
              <a:t>      </a:t>
            </a:r>
          </a:p>
          <a:p>
            <a:pPr marL="381000" indent="-381000" eaLnBrk="1" hangingPunct="1">
              <a:buFontTx/>
              <a:buNone/>
            </a:pPr>
            <a:endParaRPr lang="en-US" sz="2000" dirty="0"/>
          </a:p>
          <a:p>
            <a:pPr marL="381000" indent="-381000" eaLnBrk="1" hangingPunct="1">
              <a:buFontTx/>
              <a:buNone/>
            </a:pPr>
            <a:endParaRPr lang="en-US" sz="2000" dirty="0"/>
          </a:p>
          <a:p>
            <a:pPr marL="381000" indent="-381000" eaLnBrk="1" hangingPunct="1">
              <a:buFontTx/>
              <a:buNone/>
            </a:pPr>
            <a:br>
              <a:rPr lang="en-US" sz="2000" dirty="0">
                <a:solidFill>
                  <a:srgbClr val="0000FF"/>
                </a:solidFill>
              </a:rPr>
            </a:br>
            <a:endParaRPr lang="en-US" sz="2000" dirty="0"/>
          </a:p>
          <a:p>
            <a:pPr marL="381000" indent="-381000" eaLnBrk="1" hangingPunct="1"/>
            <a:endParaRPr lang="en-US" sz="1400" dirty="0"/>
          </a:p>
        </p:txBody>
      </p:sp>
      <p:grpSp>
        <p:nvGrpSpPr>
          <p:cNvPr id="3" name="Group 2" descr="image of medical professionals working with children">
            <a:extLst>
              <a:ext uri="{FF2B5EF4-FFF2-40B4-BE49-F238E27FC236}">
                <a16:creationId xmlns:a16="http://schemas.microsoft.com/office/drawing/2014/main" id="{AAEA80A5-C84E-40AD-955A-2EE3E09D206D}"/>
              </a:ext>
            </a:extLst>
          </p:cNvPr>
          <p:cNvGrpSpPr/>
          <p:nvPr/>
        </p:nvGrpSpPr>
        <p:grpSpPr>
          <a:xfrm>
            <a:off x="228600" y="3048000"/>
            <a:ext cx="8915400" cy="3040063"/>
            <a:chOff x="228600" y="3048000"/>
            <a:chExt cx="8915400" cy="3040063"/>
          </a:xfrm>
        </p:grpSpPr>
        <p:pic>
          <p:nvPicPr>
            <p:cNvPr id="22536" name="Picture 5" descr="Picture of two people holding a baby"/>
            <p:cNvPicPr>
              <a:picLocks noChangeAspect="1" noChangeArrowheads="1"/>
            </p:cNvPicPr>
            <p:nvPr/>
          </p:nvPicPr>
          <p:blipFill>
            <a:blip r:embed="rId3" cstate="print"/>
            <a:srcRect/>
            <a:stretch>
              <a:fillRect/>
            </a:stretch>
          </p:blipFill>
          <p:spPr bwMode="auto">
            <a:xfrm>
              <a:off x="990600" y="3048000"/>
              <a:ext cx="2819400" cy="2216150"/>
            </a:xfrm>
            <a:prstGeom prst="rect">
              <a:avLst/>
            </a:prstGeom>
            <a:noFill/>
            <a:ln w="38100">
              <a:solidFill>
                <a:srgbClr val="652D77"/>
              </a:solidFill>
              <a:miter lim="800000"/>
              <a:headEnd/>
              <a:tailEnd/>
            </a:ln>
          </p:spPr>
        </p:pic>
        <p:pic>
          <p:nvPicPr>
            <p:cNvPr id="22537" name="Picture 2" descr="Picture of a Dentist looking into a child's mouth while the mother is holding her"/>
            <p:cNvPicPr>
              <a:picLocks noChangeArrowheads="1"/>
            </p:cNvPicPr>
            <p:nvPr/>
          </p:nvPicPr>
          <p:blipFill>
            <a:blip r:embed="rId4" cstate="print"/>
            <a:srcRect/>
            <a:stretch>
              <a:fillRect/>
            </a:stretch>
          </p:blipFill>
          <p:spPr bwMode="auto">
            <a:xfrm>
              <a:off x="5410200" y="3048000"/>
              <a:ext cx="2743200" cy="2212975"/>
            </a:xfrm>
            <a:prstGeom prst="rect">
              <a:avLst/>
            </a:prstGeom>
            <a:noFill/>
            <a:ln w="38100">
              <a:solidFill>
                <a:srgbClr val="652D77"/>
              </a:solidFill>
              <a:miter lim="800000"/>
              <a:headEnd/>
              <a:tailEnd/>
            </a:ln>
          </p:spPr>
        </p:pic>
        <p:sp>
          <p:nvSpPr>
            <p:cNvPr id="22534" name="TextBox 7"/>
            <p:cNvSpPr txBox="1">
              <a:spLocks noChangeArrowheads="1"/>
            </p:cNvSpPr>
            <p:nvPr/>
          </p:nvSpPr>
          <p:spPr bwMode="auto">
            <a:xfrm>
              <a:off x="228600" y="5410200"/>
              <a:ext cx="8915400" cy="677863"/>
            </a:xfrm>
            <a:prstGeom prst="rect">
              <a:avLst/>
            </a:prstGeom>
            <a:noFill/>
            <a:ln w="9525">
              <a:noFill/>
              <a:miter lim="800000"/>
              <a:headEnd/>
              <a:tailEnd/>
            </a:ln>
          </p:spPr>
          <p:txBody>
            <a:bodyPr>
              <a:spAutoFit/>
            </a:bodyPr>
            <a:lstStyle/>
            <a:p>
              <a:pPr marL="0" lvl="2"/>
              <a:r>
                <a:rPr lang="en-US" dirty="0"/>
                <a:t>                         Smiles for Life			                 First Five Oral Health</a:t>
              </a:r>
              <a:br>
                <a:rPr lang="en-US" dirty="0"/>
              </a:br>
              <a:r>
                <a:rPr lang="en-US" sz="1100" dirty="0">
                  <a:solidFill>
                    <a:srgbClr val="0000FF"/>
                  </a:solidFill>
                </a:rPr>
                <a:t>         </a:t>
              </a:r>
              <a:r>
                <a:rPr lang="en-US" sz="1100" dirty="0">
                  <a:solidFill>
                    <a:srgbClr val="0000FF"/>
                  </a:solidFill>
                  <a:hlinkClick r:id="rId5"/>
                </a:rPr>
                <a:t>http://www.youtube.com/user/aaptv#p/search/1/Hw99Aoti7ZE</a:t>
              </a:r>
              <a:r>
                <a:rPr lang="en-US" sz="1100" dirty="0">
                  <a:solidFill>
                    <a:srgbClr val="0000FF"/>
                  </a:solidFill>
                </a:rPr>
                <a:t>                        </a:t>
              </a:r>
              <a:r>
                <a:rPr lang="en-US" sz="1100" dirty="0">
                  <a:solidFill>
                    <a:srgbClr val="0000FF"/>
                  </a:solidFill>
                  <a:hlinkClick r:id="rId6"/>
                </a:rPr>
                <a:t>http://www.youtube.com/watch?v=UF4Ra1ZgovI</a:t>
              </a:r>
              <a:endParaRPr lang="en-US" sz="1100" dirty="0">
                <a:solidFill>
                  <a:srgbClr val="0000FF"/>
                </a:solidFill>
              </a:endParaRPr>
            </a:p>
            <a:p>
              <a:pPr marL="0" lvl="2"/>
              <a:endParaRPr lang="en-US" sz="1100" dirty="0">
                <a:solidFill>
                  <a:srgbClr val="0000FF"/>
                </a:solidFill>
              </a:endParaRPr>
            </a:p>
          </p:txBody>
        </p:sp>
      </p:grpSp>
      <p:cxnSp>
        <p:nvCxnSpPr>
          <p:cNvPr id="22530" name="Straight Connector 9" hidden="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2" name="Slide Number Placeholder 1"/>
          <p:cNvSpPr>
            <a:spLocks noGrp="1"/>
          </p:cNvSpPr>
          <p:nvPr>
            <p:ph type="sldNum" sz="quarter" idx="10"/>
          </p:nvPr>
        </p:nvSpPr>
        <p:spPr/>
        <p:txBody>
          <a:bodyPr/>
          <a:lstStyle/>
          <a:p>
            <a:pPr>
              <a:defRPr/>
            </a:pPr>
            <a:fld id="{59BD214D-54A0-4BB7-9AE1-EAB35655B4AD}" type="slidenum">
              <a:rPr lang="en-US"/>
              <a:pPr>
                <a:defRPr/>
              </a:pPr>
              <a:t>12</a:t>
            </a:fld>
            <a:endParaRPr lang="en-US" dirty="0"/>
          </a:p>
        </p:txBody>
      </p:sp>
      <p:sp>
        <p:nvSpPr>
          <p:cNvPr id="21511" name="Text Box 5"/>
          <p:cNvSpPr txBox="1">
            <a:spLocks noChangeArrowheads="1"/>
          </p:cNvSpPr>
          <p:nvPr/>
        </p:nvSpPr>
        <p:spPr bwMode="auto">
          <a:xfrm>
            <a:off x="0" y="6400800"/>
            <a:ext cx="8382000" cy="1265238"/>
          </a:xfrm>
          <a:prstGeom prst="rect">
            <a:avLst/>
          </a:prstGeom>
          <a:noFill/>
          <a:ln w="9525" algn="ctr">
            <a:noFill/>
            <a:miter lim="800000"/>
            <a:headEnd/>
            <a:tailEnd/>
          </a:ln>
        </p:spPr>
        <p:txBody>
          <a:bodyPr>
            <a:spAutoFit/>
          </a:bodyPr>
          <a:lstStyle/>
          <a:p>
            <a:pPr algn="ctr">
              <a:defRPr/>
            </a:pPr>
            <a:r>
              <a:rPr lang="en-US" sz="1200" dirty="0">
                <a:latin typeface="Arial" pitchFamily="34" charset="0"/>
              </a:rPr>
              <a:t>    * California Code of Regulations Title 17 Section 6843  “An inspection of the teeth, gums and mouth is part of the health assessment.”</a:t>
            </a:r>
          </a:p>
          <a:p>
            <a:pPr algn="ctr">
              <a:defRPr/>
            </a:pPr>
            <a:br>
              <a:rPr lang="en-US" sz="1000" dirty="0">
                <a:latin typeface="Arial" pitchFamily="34" charset="0"/>
              </a:rPr>
            </a:br>
            <a:br>
              <a:rPr lang="en-US" sz="1000" dirty="0">
                <a:latin typeface="Arial" pitchFamily="34" charset="0"/>
              </a:rPr>
            </a:br>
            <a:endParaRPr lang="en-US" sz="1400" dirty="0">
              <a:solidFill>
                <a:srgbClr val="FF0000"/>
              </a:solidFill>
              <a:latin typeface="Arial" pitchFamily="34" charset="0"/>
            </a:endParaRPr>
          </a:p>
          <a:p>
            <a:pPr marL="342900" indent="-342900">
              <a:lnSpc>
                <a:spcPct val="80000"/>
              </a:lnSpc>
              <a:spcBef>
                <a:spcPct val="50000"/>
              </a:spcBef>
              <a:defRPr/>
            </a:pPr>
            <a:endParaRPr lang="en-US" sz="1400" dirty="0">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bwMode="auto">
          <a:xfrm>
            <a:off x="1447800" y="0"/>
            <a:ext cx="7696200" cy="14176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a:t>Dental Section of CHDP </a:t>
            </a:r>
            <a:br>
              <a:rPr lang="en-US" sz="2800" b="1" dirty="0"/>
            </a:br>
            <a:r>
              <a:rPr lang="en-US" sz="2800" b="1" dirty="0"/>
              <a:t>Health Assessment Guidelines (HAG)</a:t>
            </a:r>
          </a:p>
        </p:txBody>
      </p:sp>
      <p:sp>
        <p:nvSpPr>
          <p:cNvPr id="23556" name="Rectangle 3"/>
          <p:cNvSpPr>
            <a:spLocks noGrp="1" noChangeArrowheads="1"/>
          </p:cNvSpPr>
          <p:nvPr>
            <p:ph idx="1"/>
          </p:nvPr>
        </p:nvSpPr>
        <p:spPr bwMode="auto">
          <a:xfrm>
            <a:off x="304800" y="1371600"/>
            <a:ext cx="4800600" cy="464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a:t>Materials adapted from </a:t>
            </a:r>
            <a:br>
              <a:rPr lang="en-US" sz="2800" dirty="0"/>
            </a:br>
            <a:r>
              <a:rPr lang="en-US" sz="2800" i="1" dirty="0"/>
              <a:t>Bright Futures in Practice: Oral Health </a:t>
            </a:r>
            <a:r>
              <a:rPr lang="en-US" sz="1400" i="1" u="sng" dirty="0">
                <a:hlinkClick r:id="rId3"/>
              </a:rPr>
              <a:t>http://www.mchoralhealth.org/pocketguide/index.html</a:t>
            </a:r>
            <a:r>
              <a:rPr lang="en-US" sz="1400" dirty="0"/>
              <a:t> </a:t>
            </a:r>
            <a:endParaRPr lang="en-US" sz="1400" i="1" dirty="0"/>
          </a:p>
          <a:p>
            <a:pPr eaLnBrk="1" hangingPunct="1"/>
            <a:endParaRPr lang="en-US" sz="1200" b="1" dirty="0"/>
          </a:p>
          <a:p>
            <a:pPr eaLnBrk="1" hangingPunct="1"/>
            <a:r>
              <a:rPr lang="en-US" sz="2800" b="1" dirty="0"/>
              <a:t>Includes developmental stages </a:t>
            </a:r>
            <a:br>
              <a:rPr lang="en-US" sz="2800" dirty="0"/>
            </a:br>
            <a:r>
              <a:rPr lang="en-US" sz="2800" dirty="0"/>
              <a:t>What to expect</a:t>
            </a:r>
          </a:p>
          <a:p>
            <a:pPr eaLnBrk="1" hangingPunct="1"/>
            <a:endParaRPr lang="en-US" sz="1200" b="1" dirty="0"/>
          </a:p>
          <a:p>
            <a:pPr eaLnBrk="1" hangingPunct="1"/>
            <a:r>
              <a:rPr lang="en-US" sz="2800" b="1" dirty="0"/>
              <a:t>Provides anticipatory guidance </a:t>
            </a:r>
            <a:br>
              <a:rPr lang="en-US" sz="2800" b="1" dirty="0"/>
            </a:br>
            <a:r>
              <a:rPr lang="en-US" sz="2800" dirty="0"/>
              <a:t>Age specific information</a:t>
            </a:r>
          </a:p>
        </p:txBody>
      </p:sp>
      <p:cxnSp>
        <p:nvCxnSpPr>
          <p:cNvPr id="23554" name="Straight Connector 6" hidden="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pic>
        <p:nvPicPr>
          <p:cNvPr id="23558" name="Picture 5" descr="Fotolia_19467061_XS1-300x200"/>
          <p:cNvPicPr>
            <a:picLocks noChangeAspect="1" noChangeArrowheads="1"/>
          </p:cNvPicPr>
          <p:nvPr/>
        </p:nvPicPr>
        <p:blipFill>
          <a:blip r:embed="rId4" cstate="print"/>
          <a:srcRect/>
          <a:stretch>
            <a:fillRect/>
          </a:stretch>
        </p:blipFill>
        <p:spPr bwMode="auto">
          <a:xfrm>
            <a:off x="5257800" y="2209800"/>
            <a:ext cx="3581400" cy="26670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93048797-D273-4A86-809D-3B0A7FA81E08}" type="slidenum">
              <a:rPr lang="en-US"/>
              <a:pPr>
                <a:defRPr/>
              </a:pPr>
              <a:t>13</a:t>
            </a:fld>
            <a:endParaRPr lang="en-US" dirty="0"/>
          </a:p>
        </p:txBody>
      </p:sp>
      <p:sp>
        <p:nvSpPr>
          <p:cNvPr id="23557" name="Rectangle 4"/>
          <p:cNvSpPr>
            <a:spLocks noChangeArrowheads="1"/>
          </p:cNvSpPr>
          <p:nvPr/>
        </p:nvSpPr>
        <p:spPr bwMode="auto">
          <a:xfrm>
            <a:off x="228600" y="6324600"/>
            <a:ext cx="8686800" cy="708025"/>
          </a:xfrm>
          <a:prstGeom prst="rect">
            <a:avLst/>
          </a:prstGeom>
          <a:noFill/>
          <a:ln w="9525">
            <a:noFill/>
            <a:miter lim="800000"/>
            <a:headEnd/>
            <a:tailEnd/>
          </a:ln>
        </p:spPr>
        <p:txBody>
          <a:bodyPr>
            <a:spAutoFit/>
          </a:bodyPr>
          <a:lstStyle/>
          <a:p>
            <a:pPr algn="ctr"/>
            <a:r>
              <a:rPr lang="en-US" sz="1300" i="1" dirty="0"/>
              <a:t>View CHDP Health Assessment Guidelines:</a:t>
            </a:r>
          </a:p>
          <a:p>
            <a:pPr algn="ctr"/>
            <a:r>
              <a:rPr lang="en-US" sz="1400" dirty="0">
                <a:hlinkClick r:id="rId5"/>
              </a:rPr>
              <a:t>www.dhcs.ca.gov/services/chdp/Pages/Pub156.aspx</a:t>
            </a:r>
            <a:endParaRPr lang="en-US" sz="1400" dirty="0"/>
          </a:p>
          <a:p>
            <a:pPr algn="ctr"/>
            <a:endParaRPr lang="en-US" sz="13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Provide Anticipatory Guidance</a:t>
            </a:r>
          </a:p>
        </p:txBody>
      </p:sp>
      <p:sp>
        <p:nvSpPr>
          <p:cNvPr id="25604" name="Rectangle 3"/>
          <p:cNvSpPr>
            <a:spLocks noGrp="1" noChangeArrowheads="1"/>
          </p:cNvSpPr>
          <p:nvPr>
            <p:ph idx="1"/>
          </p:nvPr>
        </p:nvSpPr>
        <p:spPr bwMode="auto">
          <a:xfrm>
            <a:off x="228600" y="1524000"/>
            <a:ext cx="6858000" cy="45720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Tx/>
              <a:buNone/>
              <a:defRPr/>
            </a:pPr>
            <a:r>
              <a:rPr lang="en-US" dirty="0"/>
              <a:t>Oral health messages to parents* </a:t>
            </a:r>
          </a:p>
          <a:p>
            <a:pPr lvl="1" eaLnBrk="1" hangingPunct="1">
              <a:lnSpc>
                <a:spcPct val="80000"/>
              </a:lnSpc>
              <a:defRPr/>
            </a:pPr>
            <a:r>
              <a:rPr lang="en-US" sz="2200" dirty="0"/>
              <a:t>Establish a “Dental Home” </a:t>
            </a:r>
          </a:p>
          <a:p>
            <a:pPr lvl="1" eaLnBrk="1" hangingPunct="1">
              <a:lnSpc>
                <a:spcPct val="80000"/>
              </a:lnSpc>
              <a:defRPr/>
            </a:pPr>
            <a:r>
              <a:rPr lang="en-US" sz="2200" dirty="0"/>
              <a:t>No bottle in bed with baby</a:t>
            </a:r>
          </a:p>
          <a:p>
            <a:pPr lvl="1" eaLnBrk="1" hangingPunct="1">
              <a:lnSpc>
                <a:spcPct val="80000"/>
              </a:lnSpc>
              <a:defRPr/>
            </a:pPr>
            <a:r>
              <a:rPr lang="en-US" sz="2200" dirty="0"/>
              <a:t>Brush at least twice a day</a:t>
            </a:r>
          </a:p>
          <a:p>
            <a:pPr lvl="1" eaLnBrk="1" hangingPunct="1">
              <a:lnSpc>
                <a:spcPct val="80000"/>
              </a:lnSpc>
              <a:defRPr/>
            </a:pPr>
            <a:r>
              <a:rPr lang="en-US" sz="2200" dirty="0"/>
              <a:t>Use a small amount of toothpaste with fluoride</a:t>
            </a:r>
          </a:p>
          <a:p>
            <a:pPr lvl="1" eaLnBrk="1" hangingPunct="1">
              <a:lnSpc>
                <a:spcPct val="80000"/>
              </a:lnSpc>
              <a:buFontTx/>
              <a:buNone/>
              <a:defRPr/>
            </a:pPr>
            <a:r>
              <a:rPr lang="en-US" sz="1200" dirty="0"/>
              <a:t>        </a:t>
            </a:r>
            <a:r>
              <a:rPr lang="en-US" sz="1200" u="sng" dirty="0">
                <a:hlinkClick r:id="rId3"/>
              </a:rPr>
              <a:t>www.mchoralhealth.org/PediatricOH/mod4_2_3.htm</a:t>
            </a:r>
            <a:endParaRPr lang="en-US" sz="1200" dirty="0"/>
          </a:p>
          <a:p>
            <a:pPr lvl="2" eaLnBrk="1" hangingPunct="1">
              <a:lnSpc>
                <a:spcPct val="80000"/>
              </a:lnSpc>
              <a:defRPr/>
            </a:pPr>
            <a:r>
              <a:rPr lang="en-US" sz="1800" dirty="0"/>
              <a:t>Toothpaste should not be swallowed</a:t>
            </a:r>
          </a:p>
          <a:p>
            <a:pPr lvl="2" eaLnBrk="1" hangingPunct="1">
              <a:lnSpc>
                <a:spcPct val="80000"/>
              </a:lnSpc>
              <a:defRPr/>
            </a:pPr>
            <a:r>
              <a:rPr lang="en-US" sz="1800" dirty="0"/>
              <a:t>Use the size of a grain of rice (dab) until child is able to spit</a:t>
            </a:r>
          </a:p>
          <a:p>
            <a:pPr lvl="2" eaLnBrk="1" hangingPunct="1">
              <a:lnSpc>
                <a:spcPct val="80000"/>
              </a:lnSpc>
              <a:defRPr/>
            </a:pPr>
            <a:r>
              <a:rPr lang="en-US" sz="1800" dirty="0"/>
              <a:t>Use a “pea size” for all others</a:t>
            </a:r>
          </a:p>
          <a:p>
            <a:pPr lvl="1" eaLnBrk="1" hangingPunct="1">
              <a:lnSpc>
                <a:spcPct val="80000"/>
              </a:lnSpc>
              <a:buFontTx/>
              <a:buNone/>
              <a:defRPr/>
            </a:pPr>
            <a:r>
              <a:rPr lang="en-US" sz="1400" dirty="0"/>
              <a:t> </a:t>
            </a:r>
            <a:endParaRPr lang="en-US" sz="1000" dirty="0"/>
          </a:p>
          <a:p>
            <a:pPr lvl="1" eaLnBrk="1" hangingPunct="1">
              <a:lnSpc>
                <a:spcPct val="80000"/>
              </a:lnSpc>
              <a:defRPr/>
            </a:pPr>
            <a:r>
              <a:rPr lang="en-US" sz="2200" dirty="0"/>
              <a:t>Ask dentist about sealants</a:t>
            </a:r>
          </a:p>
          <a:p>
            <a:pPr indent="346075">
              <a:buFontTx/>
              <a:buNone/>
              <a:defRPr/>
            </a:pPr>
            <a:r>
              <a:rPr lang="en-US" sz="1200" dirty="0">
                <a:hlinkClick r:id="rId4"/>
              </a:rPr>
              <a:t>http://www.cdc.gov/OralHealth/publications/factsheets/sealants_faq.htm</a:t>
            </a:r>
            <a:endParaRPr lang="en-US" sz="1200" dirty="0"/>
          </a:p>
          <a:p>
            <a:pPr lvl="2">
              <a:spcBef>
                <a:spcPts val="0"/>
              </a:spcBef>
              <a:defRPr/>
            </a:pPr>
            <a:r>
              <a:rPr lang="en-US" sz="1800" dirty="0"/>
              <a:t>Protects pits and grooves </a:t>
            </a:r>
            <a:br>
              <a:rPr lang="en-US" sz="1800" dirty="0"/>
            </a:br>
            <a:r>
              <a:rPr lang="en-US" sz="1800" dirty="0"/>
              <a:t>from decay                                                           </a:t>
            </a:r>
          </a:p>
          <a:p>
            <a:pPr lvl="2" eaLnBrk="1" hangingPunct="1">
              <a:lnSpc>
                <a:spcPct val="80000"/>
              </a:lnSpc>
              <a:buFontTx/>
              <a:buNone/>
              <a:defRPr/>
            </a:pPr>
            <a:endParaRPr lang="en-US" sz="2200" dirty="0"/>
          </a:p>
          <a:p>
            <a:pPr lvl="2" eaLnBrk="1" hangingPunct="1">
              <a:lnSpc>
                <a:spcPct val="80000"/>
              </a:lnSpc>
              <a:buFontTx/>
              <a:buNone/>
              <a:defRPr/>
            </a:pPr>
            <a:endParaRPr lang="en-US" sz="2000" dirty="0"/>
          </a:p>
          <a:p>
            <a:pPr eaLnBrk="1" hangingPunct="1">
              <a:lnSpc>
                <a:spcPct val="80000"/>
              </a:lnSpc>
              <a:defRPr/>
            </a:pPr>
            <a:endParaRPr lang="en-US" sz="1400" dirty="0">
              <a:solidFill>
                <a:srgbClr val="0000FF"/>
              </a:solidFill>
            </a:endParaRPr>
          </a:p>
          <a:p>
            <a:pPr lvl="1" eaLnBrk="1" hangingPunct="1">
              <a:lnSpc>
                <a:spcPct val="80000"/>
              </a:lnSpc>
              <a:buFontTx/>
              <a:buNone/>
              <a:defRPr/>
            </a:pPr>
            <a:endParaRPr lang="en-US" sz="1400" dirty="0">
              <a:solidFill>
                <a:srgbClr val="0000FF"/>
              </a:solidFill>
            </a:endParaRPr>
          </a:p>
        </p:txBody>
      </p:sp>
      <p:pic>
        <p:nvPicPr>
          <p:cNvPr id="24583" name="Picture 21" descr="smear size of toothpaste on a toothbrush"/>
          <p:cNvPicPr>
            <a:picLocks noChangeAspect="1"/>
          </p:cNvPicPr>
          <p:nvPr/>
        </p:nvPicPr>
        <p:blipFill>
          <a:blip r:embed="rId5" cstate="print"/>
          <a:srcRect/>
          <a:stretch>
            <a:fillRect/>
          </a:stretch>
        </p:blipFill>
        <p:spPr bwMode="auto">
          <a:xfrm>
            <a:off x="7315200" y="1184275"/>
            <a:ext cx="1231900" cy="873125"/>
          </a:xfrm>
          <a:prstGeom prst="rect">
            <a:avLst/>
          </a:prstGeom>
          <a:noFill/>
          <a:ln w="25400">
            <a:solidFill>
              <a:srgbClr val="652D77"/>
            </a:solidFill>
            <a:miter lim="800000"/>
            <a:headEnd/>
            <a:tailEnd/>
          </a:ln>
        </p:spPr>
      </p:pic>
      <p:sp>
        <p:nvSpPr>
          <p:cNvPr id="24584" name="TextBox 22"/>
          <p:cNvSpPr txBox="1">
            <a:spLocks noChangeArrowheads="1"/>
          </p:cNvSpPr>
          <p:nvPr/>
        </p:nvSpPr>
        <p:spPr bwMode="auto">
          <a:xfrm>
            <a:off x="7239000" y="2057400"/>
            <a:ext cx="1371600" cy="1200150"/>
          </a:xfrm>
          <a:prstGeom prst="rect">
            <a:avLst/>
          </a:prstGeom>
          <a:noFill/>
          <a:ln w="9525">
            <a:noFill/>
            <a:miter lim="800000"/>
            <a:headEnd/>
            <a:tailEnd/>
          </a:ln>
        </p:spPr>
        <p:txBody>
          <a:bodyPr>
            <a:spAutoFit/>
          </a:bodyPr>
          <a:lstStyle/>
          <a:p>
            <a:pPr marL="0" lvl="1" algn="ctr"/>
            <a:r>
              <a:rPr lang="en-US" sz="1400" b="1" dirty="0"/>
              <a:t>Size of a grain of rice (dab) until child can spit</a:t>
            </a:r>
          </a:p>
          <a:p>
            <a:endParaRPr lang="en-US" dirty="0"/>
          </a:p>
        </p:txBody>
      </p:sp>
      <p:pic>
        <p:nvPicPr>
          <p:cNvPr id="24582" name="Picture 20" descr="Picture of a pea size drop of toothbrush"/>
          <p:cNvPicPr>
            <a:picLocks/>
          </p:cNvPicPr>
          <p:nvPr/>
        </p:nvPicPr>
        <p:blipFill>
          <a:blip r:embed="rId6" cstate="print"/>
          <a:srcRect/>
          <a:stretch>
            <a:fillRect/>
          </a:stretch>
        </p:blipFill>
        <p:spPr bwMode="auto">
          <a:xfrm>
            <a:off x="7315200" y="3124200"/>
            <a:ext cx="1235075" cy="874713"/>
          </a:xfrm>
          <a:prstGeom prst="rect">
            <a:avLst/>
          </a:prstGeom>
          <a:noFill/>
          <a:ln w="25400">
            <a:solidFill>
              <a:srgbClr val="652D77"/>
            </a:solidFill>
            <a:miter lim="800000"/>
            <a:headEnd/>
            <a:tailEnd/>
          </a:ln>
        </p:spPr>
      </p:pic>
      <p:sp>
        <p:nvSpPr>
          <p:cNvPr id="24585" name="TextBox 23"/>
          <p:cNvSpPr txBox="1">
            <a:spLocks noChangeArrowheads="1"/>
          </p:cNvSpPr>
          <p:nvPr/>
        </p:nvSpPr>
        <p:spPr bwMode="auto">
          <a:xfrm>
            <a:off x="7162800" y="4038600"/>
            <a:ext cx="1600200" cy="523875"/>
          </a:xfrm>
          <a:prstGeom prst="rect">
            <a:avLst/>
          </a:prstGeom>
          <a:noFill/>
          <a:ln w="9525">
            <a:noFill/>
            <a:miter lim="800000"/>
            <a:headEnd/>
            <a:tailEnd/>
          </a:ln>
        </p:spPr>
        <p:txBody>
          <a:bodyPr>
            <a:spAutoFit/>
          </a:bodyPr>
          <a:lstStyle/>
          <a:p>
            <a:pPr marL="0" lvl="1" algn="ctr"/>
            <a:r>
              <a:rPr lang="en-US" sz="1400" b="1" dirty="0"/>
              <a:t>“Pea size” for </a:t>
            </a:r>
            <a:br>
              <a:rPr lang="en-US" sz="1400" b="1" dirty="0"/>
            </a:br>
            <a:r>
              <a:rPr lang="en-US" sz="1400" b="1" dirty="0"/>
              <a:t>all others</a:t>
            </a:r>
            <a:endParaRPr lang="en-US" b="1" dirty="0"/>
          </a:p>
        </p:txBody>
      </p:sp>
      <p:grpSp>
        <p:nvGrpSpPr>
          <p:cNvPr id="24587" name="Group 14">
            <a:extLst>
              <a:ext uri="{C183D7F6-B498-43B3-948B-1728B52AA6E4}">
                <adec:decorative xmlns:adec="http://schemas.microsoft.com/office/drawing/2017/decorative" val="1"/>
              </a:ext>
            </a:extLst>
          </p:cNvPr>
          <p:cNvGrpSpPr>
            <a:grpSpLocks/>
          </p:cNvGrpSpPr>
          <p:nvPr/>
        </p:nvGrpSpPr>
        <p:grpSpPr bwMode="auto">
          <a:xfrm>
            <a:off x="5943600" y="4572000"/>
            <a:ext cx="2590800" cy="1560513"/>
            <a:chOff x="5334000" y="4572000"/>
            <a:chExt cx="2590800" cy="1560513"/>
          </a:xfrm>
        </p:grpSpPr>
        <p:sp>
          <p:nvSpPr>
            <p:cNvPr id="24589" name="Text Box 10"/>
            <p:cNvSpPr txBox="1">
              <a:spLocks noChangeArrowheads="1"/>
            </p:cNvSpPr>
            <p:nvPr/>
          </p:nvSpPr>
          <p:spPr bwMode="auto">
            <a:xfrm>
              <a:off x="5334000" y="5867400"/>
              <a:ext cx="1371600" cy="265113"/>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1400" b="1" dirty="0"/>
                <a:t>Before</a:t>
              </a:r>
            </a:p>
          </p:txBody>
        </p:sp>
        <p:sp>
          <p:nvSpPr>
            <p:cNvPr id="24590" name="Text Box 10"/>
            <p:cNvSpPr txBox="1">
              <a:spLocks noChangeArrowheads="1"/>
            </p:cNvSpPr>
            <p:nvPr/>
          </p:nvSpPr>
          <p:spPr bwMode="auto">
            <a:xfrm>
              <a:off x="6781800" y="5867400"/>
              <a:ext cx="1143000" cy="265113"/>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1400" b="1" dirty="0"/>
                <a:t>After</a:t>
              </a:r>
            </a:p>
          </p:txBody>
        </p:sp>
        <p:pic>
          <p:nvPicPr>
            <p:cNvPr id="24591" name="Picture 13"/>
            <p:cNvPicPr>
              <a:picLocks noChangeAspect="1" noChangeArrowheads="1"/>
            </p:cNvPicPr>
            <p:nvPr/>
          </p:nvPicPr>
          <p:blipFill>
            <a:blip r:embed="rId7" cstate="print"/>
            <a:srcRect/>
            <a:stretch>
              <a:fillRect/>
            </a:stretch>
          </p:blipFill>
          <p:spPr bwMode="auto">
            <a:xfrm>
              <a:off x="5410200" y="4572000"/>
              <a:ext cx="1257300" cy="1220788"/>
            </a:xfrm>
            <a:prstGeom prst="rect">
              <a:avLst/>
            </a:prstGeom>
            <a:noFill/>
            <a:ln w="25400">
              <a:solidFill>
                <a:srgbClr val="652D77"/>
              </a:solidFill>
              <a:miter lim="800000"/>
              <a:headEnd/>
              <a:tailEnd/>
            </a:ln>
          </p:spPr>
        </p:pic>
      </p:grpSp>
      <p:pic>
        <p:nvPicPr>
          <p:cNvPr id="24588" name="Picture 24" descr="Picture of a tooth after sealant"/>
          <p:cNvPicPr>
            <a:picLocks noChangeAspect="1" noChangeArrowheads="1"/>
          </p:cNvPicPr>
          <p:nvPr/>
        </p:nvPicPr>
        <p:blipFill>
          <a:blip r:embed="rId8" cstate="print"/>
          <a:srcRect l="5757" t="3253" r="7425" b="54382"/>
          <a:stretch>
            <a:fillRect/>
          </a:stretch>
        </p:blipFill>
        <p:spPr bwMode="auto">
          <a:xfrm rot="5400000">
            <a:off x="7391400" y="4572000"/>
            <a:ext cx="1219200" cy="1219200"/>
          </a:xfrm>
          <a:prstGeom prst="rect">
            <a:avLst/>
          </a:prstGeom>
          <a:noFill/>
          <a:ln w="254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92185558-EDDC-4CD7-BD7B-F38DAFE6E1A6}" type="slidenum">
              <a:rPr lang="en-US"/>
              <a:pPr>
                <a:defRPr/>
              </a:pPr>
              <a:t>14</a:t>
            </a:fld>
            <a:endParaRPr lang="en-US" dirty="0"/>
          </a:p>
        </p:txBody>
      </p:sp>
      <p:sp>
        <p:nvSpPr>
          <p:cNvPr id="24581" name="Text Box 5"/>
          <p:cNvSpPr txBox="1">
            <a:spLocks noChangeArrowheads="1"/>
          </p:cNvSpPr>
          <p:nvPr/>
        </p:nvSpPr>
        <p:spPr bwMode="auto">
          <a:xfrm>
            <a:off x="0" y="6396038"/>
            <a:ext cx="9144000" cy="729430"/>
          </a:xfrm>
          <a:prstGeom prst="rect">
            <a:avLst/>
          </a:prstGeom>
          <a:noFill/>
          <a:ln w="9525" algn="ctr">
            <a:noFill/>
            <a:miter lim="800000"/>
            <a:headEnd/>
            <a:tailEnd/>
          </a:ln>
        </p:spPr>
        <p:txBody>
          <a:bodyPr>
            <a:spAutoFit/>
          </a:bodyPr>
          <a:lstStyle/>
          <a:p>
            <a:pPr marL="342900" indent="-342900" algn="ctr">
              <a:lnSpc>
                <a:spcPct val="80000"/>
              </a:lnSpc>
              <a:spcBef>
                <a:spcPct val="20000"/>
              </a:spcBef>
            </a:pPr>
            <a:r>
              <a:rPr lang="en-US" sz="1400" dirty="0"/>
              <a:t>*Caries Risk Assessment Appropriate for the Age 1 Visit, Ramos-Gomez</a:t>
            </a:r>
          </a:p>
          <a:p>
            <a:pPr marL="342900" indent="-342900" algn="ctr">
              <a:lnSpc>
                <a:spcPct val="80000"/>
              </a:lnSpc>
              <a:spcBef>
                <a:spcPct val="20000"/>
              </a:spcBef>
            </a:pPr>
            <a:r>
              <a:rPr lang="en-US" sz="1200" i="1" dirty="0"/>
              <a:t> </a:t>
            </a:r>
            <a:r>
              <a:rPr lang="en-US" sz="1200" dirty="0">
                <a:solidFill>
                  <a:srgbClr val="FF0000"/>
                </a:solidFill>
                <a:hlinkClick r:id="rId9"/>
              </a:rPr>
              <a:t>http://www.dhcs.ca.gov/services/chdp/Documents/CHDPDental/RiskAssessment.pdf</a:t>
            </a:r>
            <a:endParaRPr lang="en-US" sz="1200" dirty="0">
              <a:solidFill>
                <a:srgbClr val="FF0000"/>
              </a:solidFill>
            </a:endParaRPr>
          </a:p>
          <a:p>
            <a:pPr marL="342900" indent="-342900">
              <a:lnSpc>
                <a:spcPct val="80000"/>
              </a:lnSpc>
              <a:spcBef>
                <a:spcPct val="50000"/>
              </a:spcBef>
            </a:pP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bwMode="auto">
          <a:xfrm>
            <a:off x="1447800" y="152400"/>
            <a:ext cx="76962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Provide Anticipatory Guidance</a:t>
            </a:r>
            <a:br>
              <a:rPr lang="en-US" b="1" dirty="0"/>
            </a:br>
            <a:br>
              <a:rPr lang="en-US" sz="3000" i="1" dirty="0"/>
            </a:br>
            <a:endParaRPr lang="en-US" sz="2600" i="1" dirty="0"/>
          </a:p>
        </p:txBody>
      </p:sp>
      <p:sp>
        <p:nvSpPr>
          <p:cNvPr id="3" name="Rectangle 2"/>
          <p:cNvSpPr/>
          <p:nvPr/>
        </p:nvSpPr>
        <p:spPr>
          <a:xfrm>
            <a:off x="427038" y="1600200"/>
            <a:ext cx="8534400" cy="3773488"/>
          </a:xfrm>
          <a:prstGeom prst="rect">
            <a:avLst/>
          </a:prstGeom>
        </p:spPr>
        <p:txBody>
          <a:bodyPr>
            <a:spAutoFit/>
          </a:bodyPr>
          <a:lstStyle/>
          <a:p>
            <a:pPr algn="ctr">
              <a:lnSpc>
                <a:spcPct val="80000"/>
              </a:lnSpc>
              <a:spcBef>
                <a:spcPct val="20000"/>
              </a:spcBef>
              <a:defRPr/>
            </a:pPr>
            <a:r>
              <a:rPr lang="en-US" sz="3400" kern="0" dirty="0">
                <a:latin typeface="Arial" pitchFamily="34" charset="0"/>
              </a:rPr>
              <a:t>CHDP </a:t>
            </a:r>
            <a:r>
              <a:rPr lang="en-US" sz="3400" i="1" kern="0" dirty="0">
                <a:latin typeface="Arial" pitchFamily="34" charset="0"/>
              </a:rPr>
              <a:t>Growing Up Healthy</a:t>
            </a:r>
            <a:r>
              <a:rPr lang="en-US" sz="3400" kern="0" dirty="0">
                <a:latin typeface="Arial" pitchFamily="34" charset="0"/>
              </a:rPr>
              <a:t> brochures</a:t>
            </a:r>
            <a:endParaRPr lang="en-US" sz="2000" kern="0" dirty="0">
              <a:latin typeface="Arial" pitchFamily="34" charset="0"/>
            </a:endParaRPr>
          </a:p>
          <a:p>
            <a:pPr algn="ctr">
              <a:lnSpc>
                <a:spcPct val="80000"/>
              </a:lnSpc>
              <a:spcBef>
                <a:spcPct val="20000"/>
              </a:spcBef>
              <a:defRPr/>
            </a:pPr>
            <a:r>
              <a:rPr lang="en-US" sz="2600" kern="0" dirty="0">
                <a:latin typeface="Arial" pitchFamily="34" charset="0"/>
              </a:rPr>
              <a:t> </a:t>
            </a:r>
          </a:p>
          <a:p>
            <a:pPr>
              <a:lnSpc>
                <a:spcPct val="80000"/>
              </a:lnSpc>
              <a:spcBef>
                <a:spcPct val="20000"/>
              </a:spcBef>
              <a:buFont typeface="Arial" pitchFamily="34" charset="0"/>
              <a:buChar char="•"/>
              <a:defRPr/>
            </a:pPr>
            <a:r>
              <a:rPr lang="en-US" sz="2600" kern="0" dirty="0">
                <a:latin typeface="Arial" pitchFamily="34" charset="0"/>
              </a:rPr>
              <a:t>  14 age-specific educational brochures for families</a:t>
            </a:r>
          </a:p>
          <a:p>
            <a:pPr>
              <a:lnSpc>
                <a:spcPct val="80000"/>
              </a:lnSpc>
              <a:spcBef>
                <a:spcPct val="20000"/>
              </a:spcBef>
              <a:buFont typeface="Arial" pitchFamily="34" charset="0"/>
              <a:buChar char="•"/>
              <a:defRPr/>
            </a:pPr>
            <a:endParaRPr lang="en-US" sz="1200" kern="0" dirty="0">
              <a:latin typeface="Arial" pitchFamily="34" charset="0"/>
            </a:endParaRPr>
          </a:p>
          <a:p>
            <a:pPr>
              <a:lnSpc>
                <a:spcPct val="80000"/>
              </a:lnSpc>
              <a:spcBef>
                <a:spcPct val="20000"/>
              </a:spcBef>
              <a:buFont typeface="Arial" pitchFamily="34" charset="0"/>
              <a:buChar char="•"/>
              <a:defRPr/>
            </a:pPr>
            <a:r>
              <a:rPr lang="en-US" sz="2600" kern="0" dirty="0">
                <a:latin typeface="Arial" pitchFamily="34" charset="0"/>
              </a:rPr>
              <a:t>  Topics include:</a:t>
            </a:r>
          </a:p>
          <a:p>
            <a:pPr>
              <a:lnSpc>
                <a:spcPct val="80000"/>
              </a:lnSpc>
              <a:spcBef>
                <a:spcPct val="20000"/>
              </a:spcBef>
              <a:buFontTx/>
              <a:buChar char="–"/>
              <a:defRPr/>
            </a:pPr>
            <a:endParaRPr lang="en-US" sz="1200" kern="0" dirty="0">
              <a:latin typeface="Arial" pitchFamily="34" charset="0"/>
            </a:endParaRPr>
          </a:p>
          <a:p>
            <a:pPr lvl="1">
              <a:lnSpc>
                <a:spcPct val="80000"/>
              </a:lnSpc>
              <a:spcBef>
                <a:spcPct val="20000"/>
              </a:spcBef>
              <a:buFontTx/>
              <a:buChar char="–"/>
              <a:defRPr/>
            </a:pPr>
            <a:r>
              <a:rPr lang="en-US" sz="2200" kern="0" dirty="0">
                <a:latin typeface="Arial" pitchFamily="34" charset="0"/>
              </a:rPr>
              <a:t> Health   </a:t>
            </a:r>
          </a:p>
          <a:p>
            <a:pPr lvl="1">
              <a:lnSpc>
                <a:spcPct val="80000"/>
              </a:lnSpc>
              <a:spcBef>
                <a:spcPct val="20000"/>
              </a:spcBef>
              <a:buFontTx/>
              <a:buChar char="–"/>
              <a:defRPr/>
            </a:pPr>
            <a:r>
              <a:rPr lang="en-US" sz="2200" kern="0" dirty="0">
                <a:latin typeface="Arial" pitchFamily="34" charset="0"/>
              </a:rPr>
              <a:t> What to Expect</a:t>
            </a:r>
            <a:endParaRPr lang="en-US" sz="2400" kern="0" dirty="0">
              <a:latin typeface="Arial" pitchFamily="34" charset="0"/>
            </a:endParaRPr>
          </a:p>
          <a:p>
            <a:pPr lvl="1">
              <a:lnSpc>
                <a:spcPct val="80000"/>
              </a:lnSpc>
              <a:spcBef>
                <a:spcPct val="20000"/>
              </a:spcBef>
              <a:buFontTx/>
              <a:buChar char="–"/>
              <a:defRPr/>
            </a:pPr>
            <a:r>
              <a:rPr lang="en-US" sz="2200" kern="0" dirty="0">
                <a:latin typeface="Arial" pitchFamily="34" charset="0"/>
              </a:rPr>
              <a:t> Safety</a:t>
            </a:r>
          </a:p>
          <a:p>
            <a:pPr lvl="1">
              <a:lnSpc>
                <a:spcPct val="80000"/>
              </a:lnSpc>
              <a:spcBef>
                <a:spcPct val="20000"/>
              </a:spcBef>
              <a:buFontTx/>
              <a:buChar char="–"/>
              <a:defRPr/>
            </a:pPr>
            <a:r>
              <a:rPr lang="en-US" sz="2200" kern="0" dirty="0">
                <a:latin typeface="Arial" pitchFamily="34" charset="0"/>
              </a:rPr>
              <a:t> Dental</a:t>
            </a:r>
          </a:p>
          <a:p>
            <a:pPr lvl="1">
              <a:lnSpc>
                <a:spcPct val="80000"/>
              </a:lnSpc>
              <a:spcBef>
                <a:spcPct val="20000"/>
              </a:spcBef>
              <a:buFontTx/>
              <a:buChar char="–"/>
              <a:defRPr/>
            </a:pPr>
            <a:r>
              <a:rPr lang="en-US" sz="2200" kern="0" dirty="0">
                <a:latin typeface="Arial" pitchFamily="34" charset="0"/>
              </a:rPr>
              <a:t> Nutrition</a:t>
            </a:r>
          </a:p>
        </p:txBody>
      </p:sp>
      <p:grpSp>
        <p:nvGrpSpPr>
          <p:cNvPr id="25607" name="Group 19" descr="picture of broch"/>
          <p:cNvGrpSpPr>
            <a:grpSpLocks/>
          </p:cNvGrpSpPr>
          <p:nvPr/>
        </p:nvGrpSpPr>
        <p:grpSpPr bwMode="auto">
          <a:xfrm>
            <a:off x="3810000" y="3276600"/>
            <a:ext cx="4648200" cy="2438400"/>
            <a:chOff x="4395787" y="3810000"/>
            <a:chExt cx="4214813" cy="2301875"/>
          </a:xfrm>
        </p:grpSpPr>
        <p:pic>
          <p:nvPicPr>
            <p:cNvPr id="25609" name="Picture 8" descr="GUH3.jpg"/>
            <p:cNvPicPr>
              <a:picLocks noChangeAspect="1"/>
            </p:cNvPicPr>
            <p:nvPr/>
          </p:nvPicPr>
          <p:blipFill>
            <a:blip r:embed="rId3" cstate="print"/>
            <a:srcRect/>
            <a:stretch>
              <a:fillRect/>
            </a:stretch>
          </p:blipFill>
          <p:spPr bwMode="auto">
            <a:xfrm>
              <a:off x="4695825" y="3962400"/>
              <a:ext cx="685800" cy="1463675"/>
            </a:xfrm>
            <a:prstGeom prst="rect">
              <a:avLst/>
            </a:prstGeom>
            <a:noFill/>
            <a:ln w="9525">
              <a:noFill/>
              <a:miter lim="800000"/>
              <a:headEnd/>
              <a:tailEnd/>
            </a:ln>
          </p:spPr>
        </p:pic>
        <p:pic>
          <p:nvPicPr>
            <p:cNvPr id="25610" name="Picture 9" descr="GUH1.jpg"/>
            <p:cNvPicPr>
              <a:picLocks noChangeAspect="1"/>
            </p:cNvPicPr>
            <p:nvPr/>
          </p:nvPicPr>
          <p:blipFill>
            <a:blip r:embed="rId4" cstate="print"/>
            <a:srcRect/>
            <a:stretch>
              <a:fillRect/>
            </a:stretch>
          </p:blipFill>
          <p:spPr bwMode="auto">
            <a:xfrm>
              <a:off x="5843587" y="3962400"/>
              <a:ext cx="682625" cy="1463675"/>
            </a:xfrm>
            <a:prstGeom prst="rect">
              <a:avLst/>
            </a:prstGeom>
            <a:noFill/>
            <a:ln w="9525">
              <a:noFill/>
              <a:miter lim="800000"/>
              <a:headEnd/>
              <a:tailEnd/>
            </a:ln>
          </p:spPr>
        </p:pic>
        <p:pic>
          <p:nvPicPr>
            <p:cNvPr id="25611" name="Picture 10" descr="GUH2.jpg"/>
            <p:cNvPicPr>
              <a:picLocks noChangeAspect="1"/>
            </p:cNvPicPr>
            <p:nvPr/>
          </p:nvPicPr>
          <p:blipFill>
            <a:blip r:embed="rId5" cstate="print"/>
            <a:srcRect/>
            <a:stretch>
              <a:fillRect/>
            </a:stretch>
          </p:blipFill>
          <p:spPr bwMode="auto">
            <a:xfrm>
              <a:off x="5270500" y="3810000"/>
              <a:ext cx="692150" cy="1463675"/>
            </a:xfrm>
            <a:prstGeom prst="rect">
              <a:avLst/>
            </a:prstGeom>
            <a:noFill/>
            <a:ln w="9525">
              <a:noFill/>
              <a:miter lim="800000"/>
              <a:headEnd/>
              <a:tailEnd/>
            </a:ln>
          </p:spPr>
        </p:pic>
        <p:pic>
          <p:nvPicPr>
            <p:cNvPr id="25612" name="Picture 11" descr="GUH14.jpg"/>
            <p:cNvPicPr>
              <a:picLocks noChangeAspect="1"/>
            </p:cNvPicPr>
            <p:nvPr/>
          </p:nvPicPr>
          <p:blipFill>
            <a:blip r:embed="rId6" cstate="print"/>
            <a:srcRect/>
            <a:stretch>
              <a:fillRect/>
            </a:stretch>
          </p:blipFill>
          <p:spPr bwMode="auto">
            <a:xfrm>
              <a:off x="6376987" y="3810000"/>
              <a:ext cx="666750" cy="1463675"/>
            </a:xfrm>
            <a:prstGeom prst="rect">
              <a:avLst/>
            </a:prstGeom>
            <a:noFill/>
            <a:ln w="9525">
              <a:noFill/>
              <a:miter lim="800000"/>
              <a:headEnd/>
              <a:tailEnd/>
            </a:ln>
          </p:spPr>
        </p:pic>
        <p:pic>
          <p:nvPicPr>
            <p:cNvPr id="25613" name="Picture 12" descr="GUH4.jpg"/>
            <p:cNvPicPr>
              <a:picLocks noChangeAspect="1"/>
            </p:cNvPicPr>
            <p:nvPr/>
          </p:nvPicPr>
          <p:blipFill>
            <a:blip r:embed="rId7" cstate="print"/>
            <a:srcRect/>
            <a:stretch>
              <a:fillRect/>
            </a:stretch>
          </p:blipFill>
          <p:spPr bwMode="auto">
            <a:xfrm>
              <a:off x="6910387" y="3962400"/>
              <a:ext cx="690563" cy="1463675"/>
            </a:xfrm>
            <a:prstGeom prst="rect">
              <a:avLst/>
            </a:prstGeom>
            <a:noFill/>
            <a:ln w="9525">
              <a:noFill/>
              <a:miter lim="800000"/>
              <a:headEnd/>
              <a:tailEnd/>
            </a:ln>
          </p:spPr>
        </p:pic>
        <p:pic>
          <p:nvPicPr>
            <p:cNvPr id="25614" name="Picture 13" descr="GUH5.jpg"/>
            <p:cNvPicPr>
              <a:picLocks noChangeAspect="1"/>
            </p:cNvPicPr>
            <p:nvPr/>
          </p:nvPicPr>
          <p:blipFill>
            <a:blip r:embed="rId8" cstate="print"/>
            <a:srcRect/>
            <a:stretch>
              <a:fillRect/>
            </a:stretch>
          </p:blipFill>
          <p:spPr bwMode="auto">
            <a:xfrm>
              <a:off x="7443787" y="3810000"/>
              <a:ext cx="685800" cy="1463675"/>
            </a:xfrm>
            <a:prstGeom prst="rect">
              <a:avLst/>
            </a:prstGeom>
            <a:noFill/>
            <a:ln w="9525">
              <a:noFill/>
              <a:miter lim="800000"/>
              <a:headEnd/>
              <a:tailEnd/>
            </a:ln>
          </p:spPr>
        </p:pic>
        <p:pic>
          <p:nvPicPr>
            <p:cNvPr id="25615" name="Picture 14" descr="GUH6.jpg"/>
            <p:cNvPicPr>
              <a:picLocks noChangeAspect="1"/>
            </p:cNvPicPr>
            <p:nvPr/>
          </p:nvPicPr>
          <p:blipFill>
            <a:blip r:embed="rId9" cstate="print"/>
            <a:srcRect/>
            <a:stretch>
              <a:fillRect/>
            </a:stretch>
          </p:blipFill>
          <p:spPr bwMode="auto">
            <a:xfrm>
              <a:off x="7900987" y="3962400"/>
              <a:ext cx="709613" cy="1463675"/>
            </a:xfrm>
            <a:prstGeom prst="rect">
              <a:avLst/>
            </a:prstGeom>
            <a:noFill/>
            <a:ln w="9525">
              <a:noFill/>
              <a:miter lim="800000"/>
              <a:headEnd/>
              <a:tailEnd/>
            </a:ln>
          </p:spPr>
        </p:pic>
        <p:pic>
          <p:nvPicPr>
            <p:cNvPr id="25616" name="Picture 15" descr="GUH7.jpg"/>
            <p:cNvPicPr>
              <a:picLocks noChangeAspect="1"/>
            </p:cNvPicPr>
            <p:nvPr/>
          </p:nvPicPr>
          <p:blipFill>
            <a:blip r:embed="rId10" cstate="print"/>
            <a:srcRect/>
            <a:stretch>
              <a:fillRect/>
            </a:stretch>
          </p:blipFill>
          <p:spPr bwMode="auto">
            <a:xfrm>
              <a:off x="4395787" y="4495800"/>
              <a:ext cx="688975" cy="1463675"/>
            </a:xfrm>
            <a:prstGeom prst="rect">
              <a:avLst/>
            </a:prstGeom>
            <a:noFill/>
            <a:ln w="9525">
              <a:noFill/>
              <a:miter lim="800000"/>
              <a:headEnd/>
              <a:tailEnd/>
            </a:ln>
          </p:spPr>
        </p:pic>
        <p:pic>
          <p:nvPicPr>
            <p:cNvPr id="25617" name="Picture 16" descr="GUH8.jpg"/>
            <p:cNvPicPr>
              <a:picLocks noChangeAspect="1"/>
            </p:cNvPicPr>
            <p:nvPr/>
          </p:nvPicPr>
          <p:blipFill>
            <a:blip r:embed="rId11" cstate="print"/>
            <a:srcRect/>
            <a:stretch>
              <a:fillRect/>
            </a:stretch>
          </p:blipFill>
          <p:spPr bwMode="auto">
            <a:xfrm>
              <a:off x="4929187" y="4648200"/>
              <a:ext cx="684213" cy="1463675"/>
            </a:xfrm>
            <a:prstGeom prst="rect">
              <a:avLst/>
            </a:prstGeom>
            <a:noFill/>
            <a:ln w="9525">
              <a:noFill/>
              <a:miter lim="800000"/>
              <a:headEnd/>
              <a:tailEnd/>
            </a:ln>
          </p:spPr>
        </p:pic>
        <p:pic>
          <p:nvPicPr>
            <p:cNvPr id="25618" name="Picture 17" descr="GUH9.jpg"/>
            <p:cNvPicPr>
              <a:picLocks noChangeAspect="1"/>
            </p:cNvPicPr>
            <p:nvPr/>
          </p:nvPicPr>
          <p:blipFill>
            <a:blip r:embed="rId12" cstate="print"/>
            <a:srcRect/>
            <a:stretch>
              <a:fillRect/>
            </a:stretch>
          </p:blipFill>
          <p:spPr bwMode="auto">
            <a:xfrm>
              <a:off x="5386387" y="4495800"/>
              <a:ext cx="692150" cy="1463675"/>
            </a:xfrm>
            <a:prstGeom prst="rect">
              <a:avLst/>
            </a:prstGeom>
            <a:noFill/>
            <a:ln w="9525">
              <a:noFill/>
              <a:miter lim="800000"/>
              <a:headEnd/>
              <a:tailEnd/>
            </a:ln>
          </p:spPr>
        </p:pic>
        <p:pic>
          <p:nvPicPr>
            <p:cNvPr id="25619" name="Picture 18" descr="GUH10.jpg"/>
            <p:cNvPicPr>
              <a:picLocks noChangeAspect="1"/>
            </p:cNvPicPr>
            <p:nvPr/>
          </p:nvPicPr>
          <p:blipFill>
            <a:blip r:embed="rId13" cstate="print"/>
            <a:srcRect/>
            <a:stretch>
              <a:fillRect/>
            </a:stretch>
          </p:blipFill>
          <p:spPr bwMode="auto">
            <a:xfrm>
              <a:off x="5919787" y="4648200"/>
              <a:ext cx="677863" cy="1463675"/>
            </a:xfrm>
            <a:prstGeom prst="rect">
              <a:avLst/>
            </a:prstGeom>
            <a:noFill/>
            <a:ln w="9525">
              <a:noFill/>
              <a:miter lim="800000"/>
              <a:headEnd/>
              <a:tailEnd/>
            </a:ln>
          </p:spPr>
        </p:pic>
        <p:pic>
          <p:nvPicPr>
            <p:cNvPr id="25620" name="Picture 19" descr="GUH11.jpg"/>
            <p:cNvPicPr>
              <a:picLocks noChangeAspect="1"/>
            </p:cNvPicPr>
            <p:nvPr/>
          </p:nvPicPr>
          <p:blipFill>
            <a:blip r:embed="rId14" cstate="print"/>
            <a:srcRect/>
            <a:stretch>
              <a:fillRect/>
            </a:stretch>
          </p:blipFill>
          <p:spPr bwMode="auto">
            <a:xfrm>
              <a:off x="6453187" y="4495800"/>
              <a:ext cx="693738" cy="1463675"/>
            </a:xfrm>
            <a:prstGeom prst="rect">
              <a:avLst/>
            </a:prstGeom>
            <a:noFill/>
            <a:ln w="9525">
              <a:noFill/>
              <a:miter lim="800000"/>
              <a:headEnd/>
              <a:tailEnd/>
            </a:ln>
          </p:spPr>
        </p:pic>
        <p:pic>
          <p:nvPicPr>
            <p:cNvPr id="25621" name="Picture 20" descr="GUH12.jpg"/>
            <p:cNvPicPr>
              <a:picLocks noChangeAspect="1"/>
            </p:cNvPicPr>
            <p:nvPr/>
          </p:nvPicPr>
          <p:blipFill>
            <a:blip r:embed="rId15" cstate="print"/>
            <a:srcRect/>
            <a:stretch>
              <a:fillRect/>
            </a:stretch>
          </p:blipFill>
          <p:spPr bwMode="auto">
            <a:xfrm>
              <a:off x="7062787" y="4648200"/>
              <a:ext cx="677863" cy="1463675"/>
            </a:xfrm>
            <a:prstGeom prst="rect">
              <a:avLst/>
            </a:prstGeom>
            <a:noFill/>
            <a:ln w="9525">
              <a:noFill/>
              <a:miter lim="800000"/>
              <a:headEnd/>
              <a:tailEnd/>
            </a:ln>
          </p:spPr>
        </p:pic>
        <p:pic>
          <p:nvPicPr>
            <p:cNvPr id="25622" name="Picture 21" descr="GUH13.jpg"/>
            <p:cNvPicPr>
              <a:picLocks noChangeAspect="1"/>
            </p:cNvPicPr>
            <p:nvPr/>
          </p:nvPicPr>
          <p:blipFill>
            <a:blip r:embed="rId16" cstate="print"/>
            <a:srcRect/>
            <a:stretch>
              <a:fillRect/>
            </a:stretch>
          </p:blipFill>
          <p:spPr bwMode="auto">
            <a:xfrm>
              <a:off x="7672387" y="4495800"/>
              <a:ext cx="677863" cy="1463675"/>
            </a:xfrm>
            <a:prstGeom prst="rect">
              <a:avLst/>
            </a:prstGeom>
            <a:noFill/>
            <a:ln w="9525">
              <a:noFill/>
              <a:miter lim="800000"/>
              <a:headEnd/>
              <a:tailEnd/>
            </a:ln>
          </p:spPr>
        </p:pic>
      </p:grpSp>
      <p:sp>
        <p:nvSpPr>
          <p:cNvPr id="25604" name="Rectangle 15">
            <a:extLst>
              <a:ext uri="{C183D7F6-B498-43B3-948B-1728B52AA6E4}">
                <adec:decorative xmlns:adec="http://schemas.microsoft.com/office/drawing/2017/decorative" val="1"/>
              </a:ext>
            </a:extLst>
          </p:cNvPr>
          <p:cNvSpPr>
            <a:spLocks noGrp="1" noChangeArrowheads="1"/>
          </p:cNvSpPr>
          <p:nvPr>
            <p:ph idx="1"/>
          </p:nvPr>
        </p:nvSpPr>
        <p:spPr bwMode="auto">
          <a:xfrm>
            <a:off x="381000" y="2286000"/>
            <a:ext cx="8305800" cy="4038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endParaRPr lang="en-US" sz="2800" dirty="0"/>
          </a:p>
          <a:p>
            <a:pPr eaLnBrk="1" hangingPunct="1">
              <a:lnSpc>
                <a:spcPct val="80000"/>
              </a:lnSpc>
            </a:pPr>
            <a:endParaRPr lang="en-US" sz="2800" dirty="0"/>
          </a:p>
          <a:p>
            <a:pPr eaLnBrk="1" hangingPunct="1">
              <a:lnSpc>
                <a:spcPct val="80000"/>
              </a:lnSpc>
            </a:pPr>
            <a:endParaRPr lang="en-US" sz="2600" dirty="0"/>
          </a:p>
        </p:txBody>
      </p:sp>
      <p:sp>
        <p:nvSpPr>
          <p:cNvPr id="23" name="TextBox 22"/>
          <p:cNvSpPr txBox="1"/>
          <p:nvPr/>
        </p:nvSpPr>
        <p:spPr>
          <a:xfrm>
            <a:off x="0" y="6324600"/>
            <a:ext cx="9144000" cy="523875"/>
          </a:xfrm>
          <a:prstGeom prst="rect">
            <a:avLst/>
          </a:prstGeom>
          <a:noFill/>
        </p:spPr>
        <p:txBody>
          <a:bodyPr>
            <a:spAutoFit/>
          </a:bodyPr>
          <a:lstStyle/>
          <a:p>
            <a:pPr algn="ctr">
              <a:defRPr/>
            </a:pPr>
            <a:r>
              <a:rPr lang="en-US" sz="1400" kern="0" dirty="0">
                <a:latin typeface="Arial" pitchFamily="34" charset="0"/>
              </a:rPr>
              <a:t>Print copies of </a:t>
            </a:r>
            <a:r>
              <a:rPr lang="en-US" sz="1400" i="1" kern="0" dirty="0">
                <a:latin typeface="Arial" pitchFamily="34" charset="0"/>
              </a:rPr>
              <a:t>CHDP Growing Up Healthy </a:t>
            </a:r>
            <a:r>
              <a:rPr lang="en-US" sz="1400" kern="0" dirty="0">
                <a:latin typeface="Arial" pitchFamily="34" charset="0"/>
              </a:rPr>
              <a:t>brochure:</a:t>
            </a:r>
            <a:endParaRPr lang="en-US" sz="1400" kern="0" dirty="0">
              <a:solidFill>
                <a:srgbClr val="0000FF"/>
              </a:solidFill>
              <a:latin typeface="Arial" pitchFamily="34" charset="0"/>
            </a:endParaRPr>
          </a:p>
          <a:p>
            <a:pPr algn="ctr">
              <a:defRPr/>
            </a:pPr>
            <a:r>
              <a:rPr lang="en-US" sz="1400" i="1" dirty="0">
                <a:latin typeface="Arial" pitchFamily="34" charset="0"/>
                <a:hlinkClick r:id="rId17" action="ppaction://hlinkfile" tooltip="growing up healthy english"/>
              </a:rPr>
              <a:t>English</a:t>
            </a:r>
            <a:r>
              <a:rPr lang="en-US" sz="1400" i="1" dirty="0">
                <a:latin typeface="Arial" pitchFamily="34" charset="0"/>
              </a:rPr>
              <a:t>, </a:t>
            </a:r>
            <a:r>
              <a:rPr lang="en-US" sz="1400" i="1" dirty="0">
                <a:latin typeface="Arial" pitchFamily="34" charset="0"/>
                <a:hlinkClick r:id="rId18"/>
              </a:rPr>
              <a:t>Spanish</a:t>
            </a:r>
            <a:r>
              <a:rPr lang="en-US" sz="1400" i="1" dirty="0">
                <a:latin typeface="Arial" pitchFamily="34" charset="0"/>
              </a:rPr>
              <a:t>, </a:t>
            </a:r>
            <a:r>
              <a:rPr lang="en-US" sz="1400" i="1" dirty="0">
                <a:latin typeface="Arial" pitchFamily="34" charset="0"/>
                <a:hlinkClick r:id="rId19" action="ppaction://hlinkfile" tooltip="growing up healthy chinese"/>
              </a:rPr>
              <a:t>Chinese</a:t>
            </a:r>
            <a:r>
              <a:rPr lang="en-US" sz="1400" i="1" dirty="0">
                <a:latin typeface="Arial" pitchFamily="34" charset="0"/>
              </a:rPr>
              <a:t>, </a:t>
            </a:r>
            <a:r>
              <a:rPr lang="en-US" sz="1400" i="1" dirty="0">
                <a:latin typeface="Arial" pitchFamily="34" charset="0"/>
                <a:hlinkClick r:id="rId20" action="ppaction://hlinkfile" tooltip="growing up healthy vietnamese"/>
              </a:rPr>
              <a:t>Vietnamese</a:t>
            </a:r>
            <a:endParaRPr lang="en-US" sz="1400" dirty="0">
              <a:solidFill>
                <a:srgbClr val="FF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892932C6-513E-4151-A55B-6EC75EDBE688}" type="slidenum">
              <a:rPr lang="en-US"/>
              <a:pPr>
                <a:defRPr/>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bwMode="auto">
          <a:xfrm>
            <a:off x="1447800" y="0"/>
            <a:ext cx="76962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3:</a:t>
            </a:r>
            <a:r>
              <a:rPr lang="en-US" sz="4000" dirty="0"/>
              <a:t> </a:t>
            </a:r>
            <a:r>
              <a:rPr lang="en-US" sz="3000" dirty="0"/>
              <a:t>Documentation on PM160 Form</a:t>
            </a:r>
            <a:br>
              <a:rPr lang="en-US" sz="3000" i="1" dirty="0"/>
            </a:br>
            <a:endParaRPr lang="en-US" sz="2600" i="1" dirty="0"/>
          </a:p>
        </p:txBody>
      </p:sp>
      <p:sp>
        <p:nvSpPr>
          <p:cNvPr id="26629" name="Rectangle 16"/>
          <p:cNvSpPr>
            <a:spLocks noChangeArrowheads="1"/>
          </p:cNvSpPr>
          <p:nvPr/>
        </p:nvSpPr>
        <p:spPr bwMode="auto">
          <a:xfrm>
            <a:off x="0" y="1295400"/>
            <a:ext cx="9144000" cy="685800"/>
          </a:xfrm>
          <a:prstGeom prst="rect">
            <a:avLst/>
          </a:prstGeom>
          <a:noFill/>
          <a:ln w="9525">
            <a:noFill/>
            <a:miter lim="800000"/>
            <a:headEnd/>
            <a:tailEnd/>
          </a:ln>
        </p:spPr>
        <p:txBody>
          <a:bodyPr/>
          <a:lstStyle/>
          <a:p>
            <a:pPr algn="ctr"/>
            <a:r>
              <a:rPr lang="en-US" sz="3600" b="1" dirty="0">
                <a:solidFill>
                  <a:schemeClr val="tx2"/>
                </a:solidFill>
              </a:rPr>
              <a:t>Reasons to Document:</a:t>
            </a:r>
            <a:r>
              <a:rPr lang="en-US" sz="3600" b="1" u="sng" dirty="0">
                <a:solidFill>
                  <a:schemeClr val="tx2"/>
                </a:solidFill>
              </a:rPr>
              <a:t> </a:t>
            </a:r>
            <a:br>
              <a:rPr lang="en-US" sz="3600" u="sng" dirty="0">
                <a:solidFill>
                  <a:schemeClr val="tx2"/>
                </a:solidFill>
              </a:rPr>
            </a:br>
            <a:br>
              <a:rPr lang="en-US" sz="2500" dirty="0">
                <a:solidFill>
                  <a:schemeClr val="tx2"/>
                </a:solidFill>
              </a:rPr>
            </a:br>
            <a:endParaRPr lang="en-US" sz="2800" i="1" dirty="0">
              <a:solidFill>
                <a:schemeClr val="tx2"/>
              </a:solidFill>
            </a:endParaRPr>
          </a:p>
        </p:txBody>
      </p:sp>
      <p:sp>
        <p:nvSpPr>
          <p:cNvPr id="47119" name="Rectangle 15"/>
          <p:cNvSpPr>
            <a:spLocks noGrp="1" noChangeArrowheads="1"/>
          </p:cNvSpPr>
          <p:nvPr>
            <p:ph idx="1"/>
          </p:nvPr>
        </p:nvSpPr>
        <p:spPr bwMode="auto">
          <a:xfrm>
            <a:off x="381000" y="2057400"/>
            <a:ext cx="8305800" cy="42672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2800" b="1" dirty="0">
                <a:effectLst>
                  <a:outerShdw blurRad="38100" dist="38100" dir="2700000" algn="tl">
                    <a:srgbClr val="C0C0C0"/>
                  </a:outerShdw>
                </a:effectLst>
              </a:rPr>
              <a:t>Identifies </a:t>
            </a:r>
            <a:r>
              <a:rPr lang="en-US" sz="2800" dirty="0"/>
              <a:t>children that need care coordination to access dental services </a:t>
            </a:r>
          </a:p>
          <a:p>
            <a:pPr eaLnBrk="1" hangingPunct="1">
              <a:lnSpc>
                <a:spcPct val="80000"/>
              </a:lnSpc>
              <a:defRPr/>
            </a:pPr>
            <a:endParaRPr lang="en-US" sz="2800" dirty="0"/>
          </a:p>
          <a:p>
            <a:pPr eaLnBrk="1" hangingPunct="1">
              <a:lnSpc>
                <a:spcPct val="80000"/>
              </a:lnSpc>
              <a:defRPr/>
            </a:pPr>
            <a:r>
              <a:rPr lang="en-US" sz="2800" b="1" dirty="0">
                <a:effectLst>
                  <a:outerShdw blurRad="38100" dist="38100" dir="2700000" algn="tl">
                    <a:srgbClr val="C0C0C0"/>
                  </a:outerShdw>
                </a:effectLst>
              </a:rPr>
              <a:t>Fulfills Federal EPSDT mandates</a:t>
            </a:r>
            <a:r>
              <a:rPr lang="en-US" sz="2800" dirty="0"/>
              <a:t> and reduces risk of State and Federal audits </a:t>
            </a:r>
          </a:p>
          <a:p>
            <a:pPr eaLnBrk="1" hangingPunct="1">
              <a:lnSpc>
                <a:spcPct val="80000"/>
              </a:lnSpc>
              <a:defRPr/>
            </a:pPr>
            <a:endParaRPr lang="en-US" sz="2800" dirty="0"/>
          </a:p>
          <a:p>
            <a:pPr eaLnBrk="1" hangingPunct="1">
              <a:lnSpc>
                <a:spcPct val="80000"/>
              </a:lnSpc>
              <a:defRPr/>
            </a:pPr>
            <a:r>
              <a:rPr lang="en-US" sz="2800" dirty="0"/>
              <a:t>Data reported may </a:t>
            </a:r>
            <a:r>
              <a:rPr lang="en-US" sz="2800" b="1" dirty="0">
                <a:effectLst>
                  <a:outerShdw blurRad="38100" dist="38100" dir="2700000" algn="tl">
                    <a:srgbClr val="C0C0C0"/>
                  </a:outerShdw>
                </a:effectLst>
              </a:rPr>
              <a:t>increase funding</a:t>
            </a:r>
          </a:p>
          <a:p>
            <a:pPr eaLnBrk="1" hangingPunct="1">
              <a:lnSpc>
                <a:spcPct val="80000"/>
              </a:lnSpc>
              <a:defRPr/>
            </a:pPr>
            <a:endParaRPr lang="en-US" sz="2800" dirty="0"/>
          </a:p>
          <a:p>
            <a:pPr eaLnBrk="1" hangingPunct="1">
              <a:lnSpc>
                <a:spcPct val="80000"/>
              </a:lnSpc>
              <a:defRPr/>
            </a:pPr>
            <a:r>
              <a:rPr lang="en-US" sz="2800" b="1" dirty="0">
                <a:effectLst>
                  <a:outerShdw blurRad="38100" dist="38100" dir="2700000" algn="tl">
                    <a:srgbClr val="C0C0C0"/>
                  </a:outerShdw>
                </a:effectLst>
              </a:rPr>
              <a:t>Strengthens </a:t>
            </a:r>
            <a:r>
              <a:rPr lang="en-US" sz="2800" dirty="0"/>
              <a:t>overall CHDP program</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600" dirty="0"/>
          </a:p>
        </p:txBody>
      </p:sp>
      <p:sp>
        <p:nvSpPr>
          <p:cNvPr id="2" name="Slide Number Placeholder 1"/>
          <p:cNvSpPr>
            <a:spLocks noGrp="1"/>
          </p:cNvSpPr>
          <p:nvPr>
            <p:ph type="sldNum" sz="quarter" idx="10"/>
          </p:nvPr>
        </p:nvSpPr>
        <p:spPr/>
        <p:txBody>
          <a:bodyPr/>
          <a:lstStyle/>
          <a:p>
            <a:pPr>
              <a:defRPr/>
            </a:pPr>
            <a:fld id="{6A12E6C2-A67A-4C50-82BF-4BA5B4F3DC24}" type="slidenum">
              <a:rPr lang="en-US"/>
              <a:pPr>
                <a:defRPr/>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1447800" y="152400"/>
            <a:ext cx="7696200" cy="9906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4 Dental Areas to Document</a:t>
            </a:r>
            <a:br>
              <a:rPr lang="en-US" sz="4000" b="1" i="1" dirty="0">
                <a:effectLst>
                  <a:outerShdw blurRad="38100" dist="38100" dir="2700000" algn="tl">
                    <a:srgbClr val="C0C0C0"/>
                  </a:outerShdw>
                </a:effectLst>
              </a:rPr>
            </a:br>
            <a:r>
              <a:rPr lang="en-US" sz="4000" b="1" i="1" dirty="0">
                <a:effectLst>
                  <a:outerShdw blurRad="38100" dist="38100" dir="2700000" algn="tl">
                    <a:srgbClr val="C0C0C0"/>
                  </a:outerShdw>
                </a:effectLst>
              </a:rPr>
              <a:t> </a:t>
            </a:r>
          </a:p>
        </p:txBody>
      </p:sp>
      <p:sp>
        <p:nvSpPr>
          <p:cNvPr id="27654" name="Text Box 10"/>
          <p:cNvSpPr txBox="1">
            <a:spLocks noChangeArrowheads="1"/>
          </p:cNvSpPr>
          <p:nvPr/>
        </p:nvSpPr>
        <p:spPr bwMode="auto">
          <a:xfrm>
            <a:off x="228600" y="1704975"/>
            <a:ext cx="3886200" cy="276225"/>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1500" b="1" dirty="0"/>
              <a:t>Confidential Screening/Billing Report*</a:t>
            </a:r>
          </a:p>
        </p:txBody>
      </p:sp>
      <p:grpSp>
        <p:nvGrpSpPr>
          <p:cNvPr id="27652" name="Group 3" descr="Image of a Confidential Screening/Billing Report"/>
          <p:cNvGrpSpPr>
            <a:grpSpLocks/>
          </p:cNvGrpSpPr>
          <p:nvPr/>
        </p:nvGrpSpPr>
        <p:grpSpPr bwMode="auto">
          <a:xfrm>
            <a:off x="381000" y="1981200"/>
            <a:ext cx="3657600" cy="3962400"/>
            <a:chOff x="2828" y="1008"/>
            <a:chExt cx="2548" cy="2880"/>
          </a:xfrm>
        </p:grpSpPr>
        <p:pic>
          <p:nvPicPr>
            <p:cNvPr id="27657" name="Picture 4" descr="PM160"/>
            <p:cNvPicPr>
              <a:picLocks noChangeAspect="1" noChangeArrowheads="1"/>
            </p:cNvPicPr>
            <p:nvPr/>
          </p:nvPicPr>
          <p:blipFill>
            <a:blip r:embed="rId3" cstate="print"/>
            <a:srcRect/>
            <a:stretch>
              <a:fillRect/>
            </a:stretch>
          </p:blipFill>
          <p:spPr bwMode="auto">
            <a:xfrm>
              <a:off x="2828" y="1008"/>
              <a:ext cx="2548" cy="2880"/>
            </a:xfrm>
            <a:prstGeom prst="rect">
              <a:avLst/>
            </a:prstGeom>
            <a:solidFill>
              <a:srgbClr val="FFFF99"/>
            </a:solidFill>
            <a:ln w="9525">
              <a:noFill/>
              <a:miter lim="800000"/>
              <a:headEnd/>
              <a:tailEnd/>
            </a:ln>
          </p:spPr>
        </p:pic>
        <p:sp>
          <p:nvSpPr>
            <p:cNvPr id="27658" name="Text Box 5"/>
            <p:cNvSpPr txBox="1">
              <a:spLocks noChangeArrowheads="1"/>
            </p:cNvSpPr>
            <p:nvPr/>
          </p:nvSpPr>
          <p:spPr bwMode="auto">
            <a:xfrm>
              <a:off x="2928" y="1824"/>
              <a:ext cx="1248" cy="96"/>
            </a:xfrm>
            <a:prstGeom prst="rect">
              <a:avLst/>
            </a:prstGeom>
            <a:solidFill>
              <a:srgbClr val="FFFF00"/>
            </a:solidFill>
            <a:ln w="9525">
              <a:noFill/>
              <a:miter lim="800000"/>
              <a:headEnd/>
              <a:tailEnd/>
            </a:ln>
          </p:spPr>
          <p:txBody>
            <a:bodyPr lIns="0"/>
            <a:lstStyle/>
            <a:p>
              <a:pPr>
                <a:spcBef>
                  <a:spcPct val="50000"/>
                </a:spcBef>
              </a:pPr>
              <a:r>
                <a:rPr lang="en-US" sz="400" b="1" dirty="0"/>
                <a:t>02 DENTAL ASSESSMENT/REFFERRAL</a:t>
              </a:r>
            </a:p>
          </p:txBody>
        </p:sp>
        <p:sp>
          <p:nvSpPr>
            <p:cNvPr id="27659" name="Text Box 6"/>
            <p:cNvSpPr txBox="1">
              <a:spLocks noChangeArrowheads="1"/>
            </p:cNvSpPr>
            <p:nvPr/>
          </p:nvSpPr>
          <p:spPr bwMode="auto">
            <a:xfrm rot="10800000" flipV="1">
              <a:off x="4322" y="2112"/>
              <a:ext cx="912" cy="240"/>
            </a:xfrm>
            <a:prstGeom prst="rect">
              <a:avLst/>
            </a:prstGeom>
            <a:solidFill>
              <a:srgbClr val="FFFF00"/>
            </a:solidFill>
            <a:ln w="9525">
              <a:noFill/>
              <a:miter lim="800000"/>
              <a:headEnd/>
              <a:tailEnd/>
            </a:ln>
          </p:spPr>
          <p:txBody>
            <a:bodyPr/>
            <a:lstStyle/>
            <a:p>
              <a:pPr>
                <a:spcBef>
                  <a:spcPct val="50000"/>
                </a:spcBef>
              </a:pPr>
              <a:endParaRPr lang="en-US" sz="1800" dirty="0"/>
            </a:p>
          </p:txBody>
        </p:sp>
        <p:sp>
          <p:nvSpPr>
            <p:cNvPr id="27660" name="Text Box 7"/>
            <p:cNvSpPr txBox="1">
              <a:spLocks noChangeArrowheads="1"/>
            </p:cNvSpPr>
            <p:nvPr/>
          </p:nvSpPr>
          <p:spPr bwMode="auto">
            <a:xfrm rot="10800000" flipV="1">
              <a:off x="4512" y="1812"/>
              <a:ext cx="624" cy="60"/>
            </a:xfrm>
            <a:prstGeom prst="rect">
              <a:avLst/>
            </a:prstGeom>
            <a:solidFill>
              <a:srgbClr val="FFFF00"/>
            </a:solidFill>
            <a:ln w="9525">
              <a:noFill/>
              <a:miter lim="800000"/>
              <a:headEnd/>
              <a:tailEnd/>
            </a:ln>
          </p:spPr>
          <p:txBody>
            <a:bodyPr/>
            <a:lstStyle/>
            <a:p>
              <a:pPr>
                <a:spcBef>
                  <a:spcPct val="50000"/>
                </a:spcBef>
              </a:pPr>
              <a:endParaRPr lang="en-US" sz="1800" dirty="0"/>
            </a:p>
          </p:txBody>
        </p:sp>
        <p:sp>
          <p:nvSpPr>
            <p:cNvPr id="27661" name="Text Box 8"/>
            <p:cNvSpPr txBox="1">
              <a:spLocks noChangeArrowheads="1"/>
            </p:cNvSpPr>
            <p:nvPr/>
          </p:nvSpPr>
          <p:spPr bwMode="auto">
            <a:xfrm rot="10800000" flipV="1">
              <a:off x="4656" y="2592"/>
              <a:ext cx="48" cy="48"/>
            </a:xfrm>
            <a:prstGeom prst="rect">
              <a:avLst/>
            </a:prstGeom>
            <a:solidFill>
              <a:srgbClr val="FFFF00"/>
            </a:solidFill>
            <a:ln w="9525">
              <a:noFill/>
              <a:miter lim="800000"/>
              <a:headEnd/>
              <a:tailEnd/>
            </a:ln>
          </p:spPr>
          <p:txBody>
            <a:bodyPr/>
            <a:lstStyle/>
            <a:p>
              <a:pPr>
                <a:spcBef>
                  <a:spcPct val="50000"/>
                </a:spcBef>
              </a:pPr>
              <a:endParaRPr lang="en-US" sz="1800" dirty="0"/>
            </a:p>
          </p:txBody>
        </p:sp>
      </p:grpSp>
      <p:sp>
        <p:nvSpPr>
          <p:cNvPr id="27653" name="Text Box 9"/>
          <p:cNvSpPr txBox="1">
            <a:spLocks noChangeArrowheads="1"/>
          </p:cNvSpPr>
          <p:nvPr/>
        </p:nvSpPr>
        <p:spPr bwMode="auto">
          <a:xfrm>
            <a:off x="4343400" y="2438400"/>
            <a:ext cx="4495800" cy="1936750"/>
          </a:xfrm>
          <a:prstGeom prst="rect">
            <a:avLst/>
          </a:prstGeom>
          <a:noFill/>
          <a:ln w="9525">
            <a:noFill/>
            <a:miter lim="800000"/>
            <a:headEnd/>
            <a:tailEnd/>
          </a:ln>
        </p:spPr>
        <p:txBody>
          <a:bodyPr>
            <a:spAutoFit/>
          </a:bodyPr>
          <a:lstStyle/>
          <a:p>
            <a:pPr marL="342900" indent="-342900">
              <a:spcBef>
                <a:spcPct val="50000"/>
              </a:spcBef>
              <a:buFontTx/>
              <a:buAutoNum type="arabicPeriod"/>
            </a:pPr>
            <a:r>
              <a:rPr lang="en-US" sz="2200" dirty="0"/>
              <a:t>02 Dental Assessment/Referral</a:t>
            </a:r>
          </a:p>
          <a:p>
            <a:pPr marL="342900" indent="-342900">
              <a:spcBef>
                <a:spcPct val="50000"/>
              </a:spcBef>
              <a:buFontTx/>
              <a:buAutoNum type="arabicPeriod"/>
            </a:pPr>
            <a:r>
              <a:rPr lang="en-US" sz="2200" dirty="0"/>
              <a:t>Comments/Problems</a:t>
            </a:r>
          </a:p>
          <a:p>
            <a:pPr marL="342900" indent="-342900">
              <a:spcBef>
                <a:spcPct val="50000"/>
              </a:spcBef>
              <a:buFontTx/>
              <a:buAutoNum type="arabicPeriod"/>
            </a:pPr>
            <a:r>
              <a:rPr lang="en-US" sz="2200" dirty="0"/>
              <a:t>Referred To</a:t>
            </a:r>
          </a:p>
          <a:p>
            <a:pPr marL="342900" indent="-342900">
              <a:spcBef>
                <a:spcPct val="50000"/>
              </a:spcBef>
              <a:buFontTx/>
              <a:buAutoNum type="arabicPeriod"/>
            </a:pPr>
            <a:r>
              <a:rPr lang="en-US" sz="2200" dirty="0"/>
              <a:t>Routine Referral Dental</a:t>
            </a:r>
          </a:p>
        </p:txBody>
      </p:sp>
      <p:sp>
        <p:nvSpPr>
          <p:cNvPr id="27655" name="TextBox 11"/>
          <p:cNvSpPr txBox="1">
            <a:spLocks noChangeArrowheads="1"/>
          </p:cNvSpPr>
          <p:nvPr/>
        </p:nvSpPr>
        <p:spPr bwMode="auto">
          <a:xfrm>
            <a:off x="0" y="6400800"/>
            <a:ext cx="9144000" cy="307975"/>
          </a:xfrm>
          <a:prstGeom prst="rect">
            <a:avLst/>
          </a:prstGeom>
          <a:noFill/>
          <a:ln w="9525">
            <a:noFill/>
            <a:miter lim="800000"/>
            <a:headEnd/>
            <a:tailEnd/>
          </a:ln>
        </p:spPr>
        <p:txBody>
          <a:bodyPr>
            <a:spAutoFit/>
          </a:bodyPr>
          <a:lstStyle/>
          <a:p>
            <a:pPr algn="ctr"/>
            <a:r>
              <a:rPr lang="en-US" sz="1400" i="1" dirty="0"/>
              <a:t>* PM160</a:t>
            </a:r>
          </a:p>
        </p:txBody>
      </p:sp>
      <p:sp>
        <p:nvSpPr>
          <p:cNvPr id="2" name="Slide Number Placeholder 1"/>
          <p:cNvSpPr>
            <a:spLocks noGrp="1"/>
          </p:cNvSpPr>
          <p:nvPr>
            <p:ph type="sldNum" sz="quarter" idx="10"/>
          </p:nvPr>
        </p:nvSpPr>
        <p:spPr/>
        <p:txBody>
          <a:bodyPr/>
          <a:lstStyle/>
          <a:p>
            <a:pPr>
              <a:defRPr/>
            </a:pPr>
            <a:fld id="{E1DEA7AA-E0F0-4EB8-98BD-6F3F2594B3B7}" type="slidenum">
              <a:rPr lang="en-US"/>
              <a:pPr>
                <a:defRPr/>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219200" y="0"/>
            <a:ext cx="7924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effectLst>
                  <a:outerShdw blurRad="38100" dist="38100" dir="2700000" algn="tl">
                    <a:srgbClr val="C0C0C0"/>
                  </a:outerShdw>
                </a:effectLst>
              </a:rPr>
              <a:t>Dental Assessment</a:t>
            </a:r>
            <a:endParaRPr lang="en-US" dirty="0"/>
          </a:p>
        </p:txBody>
      </p:sp>
      <p:sp>
        <p:nvSpPr>
          <p:cNvPr id="48131" name="Rectangle 3"/>
          <p:cNvSpPr>
            <a:spLocks noGrp="1" noChangeArrowheads="1"/>
          </p:cNvSpPr>
          <p:nvPr>
            <p:ph idx="1"/>
          </p:nvPr>
        </p:nvSpPr>
        <p:spPr bwMode="auto">
          <a:xfrm>
            <a:off x="152400" y="1600200"/>
            <a:ext cx="47244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AutoNum type="arabicPeriod"/>
              <a:defRPr/>
            </a:pPr>
            <a:endParaRPr lang="en-US" b="1" dirty="0">
              <a:effectLst>
                <a:outerShdw blurRad="38100" dist="38100" dir="2700000" algn="tl">
                  <a:srgbClr val="C0C0C0"/>
                </a:outerShdw>
              </a:effectLst>
            </a:endParaRPr>
          </a:p>
          <a:p>
            <a:pPr marL="609600" indent="-609600" eaLnBrk="1" hangingPunct="1">
              <a:buFontTx/>
              <a:buAutoNum type="arabicPeriod"/>
              <a:defRPr/>
            </a:pPr>
            <a:r>
              <a:rPr lang="en-US" sz="2400" b="1" dirty="0">
                <a:effectLst>
                  <a:outerShdw blurRad="38100" dist="38100" dir="2700000" algn="tl">
                    <a:srgbClr val="C0C0C0"/>
                  </a:outerShdw>
                </a:effectLst>
              </a:rPr>
              <a:t>02  Dental Assessment/Referral – </a:t>
            </a:r>
            <a:br>
              <a:rPr lang="en-US" sz="2400" b="1" dirty="0">
                <a:effectLst>
                  <a:outerShdw blurRad="38100" dist="38100" dir="2700000" algn="tl">
                    <a:srgbClr val="C0C0C0"/>
                  </a:outerShdw>
                </a:effectLst>
              </a:rPr>
            </a:br>
            <a:r>
              <a:rPr lang="en-US" sz="2400" dirty="0"/>
              <a:t>Document in column A, B, C or D according to findings</a:t>
            </a:r>
          </a:p>
          <a:p>
            <a:pPr marL="609600" indent="-609600" eaLnBrk="1" hangingPunct="1">
              <a:buFontTx/>
              <a:buNone/>
              <a:defRPr/>
            </a:pPr>
            <a:endParaRPr lang="en-US" sz="2800" dirty="0"/>
          </a:p>
          <a:p>
            <a:pPr marL="609600" indent="-609600" eaLnBrk="1" hangingPunct="1">
              <a:buFontTx/>
              <a:buNone/>
              <a:defRPr/>
            </a:pPr>
            <a:endParaRPr lang="en-US" dirty="0"/>
          </a:p>
          <a:p>
            <a:pPr marL="609600" indent="-609600" eaLnBrk="1" hangingPunct="1">
              <a:buFontTx/>
              <a:buNone/>
              <a:defRPr/>
            </a:pPr>
            <a:endParaRPr lang="en-US" sz="2800" dirty="0"/>
          </a:p>
          <a:p>
            <a:pPr marL="609600" indent="-609600" eaLnBrk="1" hangingPunct="1">
              <a:defRPr/>
            </a:pPr>
            <a:endParaRPr lang="en-US" dirty="0"/>
          </a:p>
        </p:txBody>
      </p:sp>
      <p:sp>
        <p:nvSpPr>
          <p:cNvPr id="2" name="Slide Number Placeholder 1"/>
          <p:cNvSpPr>
            <a:spLocks noGrp="1"/>
          </p:cNvSpPr>
          <p:nvPr>
            <p:ph type="sldNum" sz="quarter" idx="10"/>
          </p:nvPr>
        </p:nvSpPr>
        <p:spPr/>
        <p:txBody>
          <a:bodyPr/>
          <a:lstStyle/>
          <a:p>
            <a:pPr>
              <a:defRPr/>
            </a:pPr>
            <a:fld id="{27D737B1-3180-4D28-9E64-7A71F136F8A8}" type="slidenum">
              <a:rPr lang="en-US"/>
              <a:pPr>
                <a:defRPr/>
              </a:pPr>
              <a:t>18</a:t>
            </a:fld>
            <a:endParaRPr lang="en-US" dirty="0"/>
          </a:p>
        </p:txBody>
      </p:sp>
      <p:pic>
        <p:nvPicPr>
          <p:cNvPr id="28677" name="Picture 5" descr="PM160"/>
          <p:cNvPicPr>
            <a:picLocks noChangeAspect="1" noChangeArrowheads="1"/>
          </p:cNvPicPr>
          <p:nvPr/>
        </p:nvPicPr>
        <p:blipFill>
          <a:blip r:embed="rId3" cstate="print"/>
          <a:srcRect/>
          <a:stretch>
            <a:fillRect/>
          </a:stretch>
        </p:blipFill>
        <p:spPr bwMode="auto">
          <a:xfrm>
            <a:off x="4800600" y="1295400"/>
            <a:ext cx="4111625" cy="4648200"/>
          </a:xfrm>
          <a:prstGeom prst="rect">
            <a:avLst/>
          </a:prstGeom>
          <a:solidFill>
            <a:srgbClr val="FFFF99"/>
          </a:solidFill>
          <a:ln w="9525">
            <a:noFill/>
            <a:miter lim="800000"/>
            <a:headEnd/>
            <a:tailEnd/>
          </a:ln>
        </p:spPr>
      </p:pic>
      <p:sp>
        <p:nvSpPr>
          <p:cNvPr id="28678" name="Line 6">
            <a:extLst>
              <a:ext uri="{C183D7F6-B498-43B3-948B-1728B52AA6E4}">
                <adec:decorative xmlns:adec="http://schemas.microsoft.com/office/drawing/2017/decorative" val="1"/>
              </a:ext>
            </a:extLst>
          </p:cNvPr>
          <p:cNvSpPr>
            <a:spLocks noChangeShapeType="1"/>
          </p:cNvSpPr>
          <p:nvPr/>
        </p:nvSpPr>
        <p:spPr bwMode="auto">
          <a:xfrm flipV="1">
            <a:off x="4419600" y="2743200"/>
            <a:ext cx="1447799" cy="762000"/>
          </a:xfrm>
          <a:prstGeom prst="line">
            <a:avLst/>
          </a:prstGeom>
          <a:noFill/>
          <a:ln w="38100">
            <a:solidFill>
              <a:srgbClr val="FF0000"/>
            </a:solidFill>
            <a:round/>
            <a:headEnd/>
            <a:tailEnd type="triangle" w="med" len="med"/>
          </a:ln>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1219200" y="0"/>
            <a:ext cx="7924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effectLst>
                  <a:outerShdw blurRad="38100" dist="38100" dir="2700000" algn="tl">
                    <a:srgbClr val="C0C0C0"/>
                  </a:outerShdw>
                </a:effectLst>
              </a:rPr>
              <a:t>Dental Assessment</a:t>
            </a:r>
            <a:r>
              <a:rPr lang="en-US" sz="800" b="1" dirty="0">
                <a:effectLst>
                  <a:outerShdw blurRad="38100" dist="38100" dir="2700000" algn="tl">
                    <a:srgbClr val="C0C0C0"/>
                  </a:outerShdw>
                </a:effectLst>
              </a:rPr>
              <a:t>2</a:t>
            </a:r>
            <a:endParaRPr lang="en-US" dirty="0"/>
          </a:p>
        </p:txBody>
      </p:sp>
      <p:sp>
        <p:nvSpPr>
          <p:cNvPr id="111619" name="Rectangle 3"/>
          <p:cNvSpPr>
            <a:spLocks noGrp="1" noChangeArrowheads="1"/>
          </p:cNvSpPr>
          <p:nvPr>
            <p:ph idx="1"/>
          </p:nvPr>
        </p:nvSpPr>
        <p:spPr bwMode="auto">
          <a:xfrm>
            <a:off x="152400" y="1600200"/>
            <a:ext cx="47244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None/>
              <a:defRPr/>
            </a:pPr>
            <a:endParaRPr lang="en-US" dirty="0"/>
          </a:p>
          <a:p>
            <a:pPr marL="609600" indent="-609600" eaLnBrk="1" hangingPunct="1">
              <a:buFontTx/>
              <a:buAutoNum type="arabicPeriod" startAt="2"/>
              <a:defRPr/>
            </a:pPr>
            <a:r>
              <a:rPr lang="en-US" sz="2400" b="1" dirty="0">
                <a:effectLst>
                  <a:outerShdw blurRad="38100" dist="38100" dir="2700000" algn="tl">
                    <a:srgbClr val="C0C0C0"/>
                  </a:outerShdw>
                </a:effectLst>
              </a:rPr>
              <a:t>Comments/Problems – </a:t>
            </a:r>
            <a:br>
              <a:rPr lang="en-US" sz="2400" b="1" dirty="0">
                <a:effectLst>
                  <a:outerShdw blurRad="38100" dist="38100" dir="2700000" algn="tl">
                    <a:srgbClr val="C0C0C0"/>
                  </a:outerShdw>
                </a:effectLst>
              </a:rPr>
            </a:br>
            <a:r>
              <a:rPr lang="en-US" sz="2400" dirty="0"/>
              <a:t>Describe the condition and classify using Class I, II, III or IV </a:t>
            </a:r>
            <a:br>
              <a:rPr lang="en-US" sz="2400" dirty="0"/>
            </a:br>
            <a:r>
              <a:rPr lang="en-US" sz="1600" i="1" dirty="0"/>
              <a:t>(Examples of classifications to follow)</a:t>
            </a:r>
          </a:p>
          <a:p>
            <a:pPr marL="609600" indent="-609600" eaLnBrk="1" hangingPunct="1">
              <a:buFontTx/>
              <a:buAutoNum type="arabicPeriod" startAt="2"/>
              <a:defRPr/>
            </a:pPr>
            <a:endParaRPr lang="en-US" sz="2400" i="1" dirty="0"/>
          </a:p>
          <a:p>
            <a:pPr marL="609600" indent="-609600" eaLnBrk="1" hangingPunct="1">
              <a:buFontTx/>
              <a:buAutoNum type="arabicPeriod" startAt="2"/>
              <a:defRPr/>
            </a:pPr>
            <a:endParaRPr lang="en-US" dirty="0"/>
          </a:p>
          <a:p>
            <a:pPr marL="609600" indent="-609600" eaLnBrk="1" hangingPunct="1">
              <a:buFontTx/>
              <a:buNone/>
              <a:defRPr/>
            </a:pPr>
            <a:endParaRPr lang="en-US" sz="3600" dirty="0"/>
          </a:p>
          <a:p>
            <a:pPr marL="609600" indent="-609600" eaLnBrk="1" hangingPunct="1">
              <a:buFontTx/>
              <a:buNone/>
              <a:defRPr/>
            </a:pPr>
            <a:endParaRPr lang="en-US" dirty="0"/>
          </a:p>
          <a:p>
            <a:pPr marL="609600" indent="-609600" eaLnBrk="1" hangingPunct="1">
              <a:defRPr/>
            </a:pPr>
            <a:endParaRPr lang="en-US" sz="3600" dirty="0"/>
          </a:p>
        </p:txBody>
      </p:sp>
      <p:sp>
        <p:nvSpPr>
          <p:cNvPr id="2" name="Slide Number Placeholder 1"/>
          <p:cNvSpPr>
            <a:spLocks noGrp="1"/>
          </p:cNvSpPr>
          <p:nvPr>
            <p:ph type="sldNum" sz="quarter" idx="10"/>
          </p:nvPr>
        </p:nvSpPr>
        <p:spPr/>
        <p:txBody>
          <a:bodyPr/>
          <a:lstStyle/>
          <a:p>
            <a:pPr>
              <a:defRPr/>
            </a:pPr>
            <a:fld id="{91D8E4B3-ABA3-4B89-98FD-B4A8459E64F7}" type="slidenum">
              <a:rPr lang="en-US"/>
              <a:pPr>
                <a:defRPr/>
              </a:pPr>
              <a:t>19</a:t>
            </a:fld>
            <a:endParaRPr lang="en-US" dirty="0"/>
          </a:p>
        </p:txBody>
      </p:sp>
      <p:pic>
        <p:nvPicPr>
          <p:cNvPr id="29701" name="Picture 4" descr="PM160"/>
          <p:cNvPicPr>
            <a:picLocks noChangeAspect="1" noChangeArrowheads="1"/>
          </p:cNvPicPr>
          <p:nvPr/>
        </p:nvPicPr>
        <p:blipFill>
          <a:blip r:embed="rId3" cstate="print"/>
          <a:srcRect/>
          <a:stretch>
            <a:fillRect/>
          </a:stretch>
        </p:blipFill>
        <p:spPr bwMode="auto">
          <a:xfrm>
            <a:off x="4648200" y="1295400"/>
            <a:ext cx="4111625" cy="4648200"/>
          </a:xfrm>
          <a:prstGeom prst="rect">
            <a:avLst/>
          </a:prstGeom>
          <a:solidFill>
            <a:srgbClr val="FFFF99"/>
          </a:solidFill>
          <a:ln w="9525">
            <a:noFill/>
            <a:miter lim="800000"/>
            <a:headEnd/>
            <a:tailEnd/>
          </a:ln>
        </p:spPr>
      </p:pic>
      <p:sp>
        <p:nvSpPr>
          <p:cNvPr id="29702" name="Line 5">
            <a:extLst>
              <a:ext uri="{C183D7F6-B498-43B3-948B-1728B52AA6E4}">
                <adec:decorative xmlns:adec="http://schemas.microsoft.com/office/drawing/2017/decorative" val="1"/>
              </a:ext>
            </a:extLst>
          </p:cNvPr>
          <p:cNvSpPr>
            <a:spLocks noChangeShapeType="1"/>
          </p:cNvSpPr>
          <p:nvPr/>
        </p:nvSpPr>
        <p:spPr bwMode="auto">
          <a:xfrm flipV="1">
            <a:off x="4267200" y="3352800"/>
            <a:ext cx="3505200" cy="457200"/>
          </a:xfrm>
          <a:prstGeom prst="line">
            <a:avLst/>
          </a:prstGeom>
          <a:noFill/>
          <a:ln w="38100">
            <a:solidFill>
              <a:srgbClr val="FF0000"/>
            </a:solidFill>
            <a:round/>
            <a:headEnd/>
            <a:tailEnd type="triangle" w="med" len="med"/>
          </a:ln>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152400"/>
            <a:ext cx="7772400" cy="14176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Problem Statement</a:t>
            </a:r>
          </a:p>
        </p:txBody>
      </p:sp>
      <p:sp>
        <p:nvSpPr>
          <p:cNvPr id="15363" name="Rectangle 3"/>
          <p:cNvSpPr>
            <a:spLocks noGrp="1" noChangeArrowheads="1"/>
          </p:cNvSpPr>
          <p:nvPr>
            <p:ph idx="1"/>
          </p:nvPr>
        </p:nvSpPr>
        <p:spPr bwMode="auto">
          <a:xfrm>
            <a:off x="304800" y="1447800"/>
            <a:ext cx="8839200" cy="54102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500" dirty="0"/>
              <a:t>Low income children are at highest risk for dental caries</a:t>
            </a:r>
          </a:p>
          <a:p>
            <a:pPr indent="7938" eaLnBrk="1" hangingPunct="1">
              <a:buFontTx/>
              <a:buNone/>
              <a:defRPr/>
            </a:pPr>
            <a:r>
              <a:rPr lang="en-US" sz="1400" dirty="0">
                <a:hlinkClick r:id="rId3"/>
              </a:rPr>
              <a:t>http://cdhp.org/resource/gao_report_dental_disease_chronic_problem_among_low_income_populations</a:t>
            </a:r>
            <a:endParaRPr lang="en-US" sz="1400" dirty="0"/>
          </a:p>
          <a:p>
            <a:pPr eaLnBrk="1" hangingPunct="1">
              <a:buFontTx/>
              <a:buNone/>
              <a:defRPr/>
            </a:pPr>
            <a:endParaRPr lang="en-US" sz="1400" dirty="0"/>
          </a:p>
          <a:p>
            <a:pPr eaLnBrk="1" hangingPunct="1">
              <a:defRPr/>
            </a:pPr>
            <a:r>
              <a:rPr lang="en-US" sz="2500" dirty="0"/>
              <a:t>Over 70% of California children have a history of dental caries by grade 3 (2006)</a:t>
            </a:r>
          </a:p>
          <a:p>
            <a:pPr marL="404813" lvl="1" indent="-60325" eaLnBrk="1" hangingPunct="1">
              <a:buFontTx/>
              <a:buNone/>
              <a:defRPr/>
            </a:pPr>
            <a:r>
              <a:rPr lang="en-US" sz="1400" dirty="0">
                <a:hlinkClick r:id="rId4"/>
              </a:rPr>
              <a:t>http://www.centerfororalhealth.org/images/lib_PDF/dhf_2006_report.pdf</a:t>
            </a:r>
            <a:endParaRPr lang="en-US" sz="1400" baseline="30000" dirty="0"/>
          </a:p>
          <a:p>
            <a:pPr eaLnBrk="1" hangingPunct="1">
              <a:buFontTx/>
              <a:buNone/>
              <a:defRPr/>
            </a:pPr>
            <a:endParaRPr lang="en-US" sz="1300" dirty="0"/>
          </a:p>
          <a:p>
            <a:pPr eaLnBrk="1" hangingPunct="1">
              <a:defRPr/>
            </a:pPr>
            <a:r>
              <a:rPr lang="en-US" sz="2500" dirty="0"/>
              <a:t>Dental caries is historically the most frequently reported problem of CHDP children</a:t>
            </a:r>
          </a:p>
          <a:p>
            <a:pPr eaLnBrk="1" hangingPunct="1">
              <a:defRPr/>
            </a:pPr>
            <a:endParaRPr lang="en-US" sz="1300" dirty="0"/>
          </a:p>
          <a:p>
            <a:pPr lvl="1" eaLnBrk="1" hangingPunct="1">
              <a:defRPr/>
            </a:pPr>
            <a:r>
              <a:rPr lang="en-US" sz="2100" dirty="0"/>
              <a:t>Nearly 75% of CHDP Dental Assessments were incorrectly documented on the PM160 – resulting in children not being referred to a dentist </a:t>
            </a:r>
            <a:r>
              <a:rPr lang="en-US" sz="2100" baseline="30000" dirty="0"/>
              <a:t>*</a:t>
            </a:r>
          </a:p>
          <a:p>
            <a:pPr eaLnBrk="1" hangingPunct="1">
              <a:defRPr/>
            </a:pPr>
            <a:endParaRPr lang="en-US" sz="2500" baseline="30000" dirty="0"/>
          </a:p>
          <a:p>
            <a:pPr eaLnBrk="1" hangingPunct="1">
              <a:defRPr/>
            </a:pPr>
            <a:endParaRPr lang="en-US" sz="3100" dirty="0"/>
          </a:p>
          <a:p>
            <a:pPr eaLnBrk="1" hangingPunct="1">
              <a:defRPr/>
            </a:pPr>
            <a:endParaRPr lang="en-US" sz="1600" dirty="0"/>
          </a:p>
        </p:txBody>
      </p:sp>
      <p:sp>
        <p:nvSpPr>
          <p:cNvPr id="13316" name="Rectangle 3"/>
          <p:cNvSpPr>
            <a:spLocks noChangeArrowheads="1"/>
          </p:cNvSpPr>
          <p:nvPr/>
        </p:nvSpPr>
        <p:spPr bwMode="auto">
          <a:xfrm>
            <a:off x="0" y="6392863"/>
            <a:ext cx="9144000" cy="265112"/>
          </a:xfrm>
          <a:prstGeom prst="rect">
            <a:avLst/>
          </a:prstGeom>
          <a:noFill/>
          <a:ln w="9525">
            <a:noFill/>
            <a:miter lim="800000"/>
            <a:headEnd/>
            <a:tailEnd/>
          </a:ln>
        </p:spPr>
        <p:txBody>
          <a:bodyPr>
            <a:spAutoFit/>
          </a:bodyPr>
          <a:lstStyle/>
          <a:p>
            <a:pPr marL="609600" indent="-609600" algn="ctr">
              <a:lnSpc>
                <a:spcPct val="80000"/>
              </a:lnSpc>
            </a:pPr>
            <a:r>
              <a:rPr lang="en-US" sz="1400" dirty="0"/>
              <a:t>*Survey of 7 Counties, California Child Health and Disability Prevention (CHDP)  Program, 2008</a:t>
            </a:r>
          </a:p>
        </p:txBody>
      </p:sp>
      <p:sp>
        <p:nvSpPr>
          <p:cNvPr id="2" name="Slide Number Placeholder 1"/>
          <p:cNvSpPr>
            <a:spLocks noGrp="1"/>
          </p:cNvSpPr>
          <p:nvPr>
            <p:ph type="sldNum" sz="quarter" idx="10"/>
          </p:nvPr>
        </p:nvSpPr>
        <p:spPr/>
        <p:txBody>
          <a:bodyPr/>
          <a:lstStyle/>
          <a:p>
            <a:pPr>
              <a:defRPr/>
            </a:pPr>
            <a:fld id="{BC567020-C718-4F2B-80AE-50E70BAF0762}" type="slidenum">
              <a:rPr lang="en-US"/>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12642" name="Rectangle 2"/>
          <p:cNvSpPr>
            <a:spLocks noGrp="1" noChangeArrowheads="1"/>
          </p:cNvSpPr>
          <p:nvPr>
            <p:ph type="title"/>
          </p:nvPr>
        </p:nvSpPr>
        <p:spPr bwMode="auto">
          <a:xfrm>
            <a:off x="1219200" y="0"/>
            <a:ext cx="7924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effectLst>
                  <a:outerShdw blurRad="38100" dist="38100" dir="2700000" algn="tl">
                    <a:srgbClr val="C0C0C0"/>
                  </a:outerShdw>
                </a:effectLst>
              </a:rPr>
              <a:t>Dental Assessment</a:t>
            </a:r>
            <a:r>
              <a:rPr lang="en-US" sz="800" b="1" dirty="0">
                <a:effectLst>
                  <a:outerShdw blurRad="38100" dist="38100" dir="2700000" algn="tl">
                    <a:srgbClr val="C0C0C0"/>
                  </a:outerShdw>
                </a:effectLst>
              </a:rPr>
              <a:t>3</a:t>
            </a:r>
            <a:endParaRPr lang="en-US" dirty="0"/>
          </a:p>
        </p:txBody>
      </p:sp>
      <p:sp>
        <p:nvSpPr>
          <p:cNvPr id="112643" name="Rectangle 3"/>
          <p:cNvSpPr>
            <a:spLocks noGrp="1" noChangeArrowheads="1"/>
          </p:cNvSpPr>
          <p:nvPr>
            <p:ph idx="1"/>
          </p:nvPr>
        </p:nvSpPr>
        <p:spPr bwMode="auto">
          <a:xfrm>
            <a:off x="152400" y="1600200"/>
            <a:ext cx="48006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None/>
              <a:defRPr/>
            </a:pPr>
            <a:endParaRPr lang="en-US" dirty="0"/>
          </a:p>
          <a:p>
            <a:pPr marL="609600" indent="-609600" eaLnBrk="1" hangingPunct="1">
              <a:buFontTx/>
              <a:buAutoNum type="arabicPeriod" startAt="3"/>
              <a:defRPr/>
            </a:pPr>
            <a:r>
              <a:rPr lang="en-US" sz="2400" b="1" dirty="0">
                <a:effectLst>
                  <a:outerShdw blurRad="38100" dist="38100" dir="2700000" algn="tl">
                    <a:srgbClr val="C0C0C0"/>
                  </a:outerShdw>
                </a:effectLst>
              </a:rPr>
              <a:t>Referred To –</a:t>
            </a:r>
            <a:r>
              <a:rPr lang="en-US" sz="2400" dirty="0"/>
              <a:t> </a:t>
            </a:r>
            <a:br>
              <a:rPr lang="en-US" sz="2400" dirty="0"/>
            </a:br>
            <a:r>
              <a:rPr lang="en-US" sz="2400" dirty="0"/>
              <a:t>Enter one of the following:</a:t>
            </a:r>
          </a:p>
          <a:p>
            <a:pPr marL="990600" lvl="1" indent="-533400" eaLnBrk="1" hangingPunct="1">
              <a:defRPr/>
            </a:pPr>
            <a:r>
              <a:rPr lang="en-US" sz="2000" dirty="0"/>
              <a:t>Dentist name/phone </a:t>
            </a:r>
          </a:p>
          <a:p>
            <a:pPr marL="990600" lvl="1" indent="-533400" eaLnBrk="1" hangingPunct="1">
              <a:defRPr/>
            </a:pPr>
            <a:r>
              <a:rPr lang="en-US" sz="2000" dirty="0"/>
              <a:t>CHDP dental list</a:t>
            </a:r>
          </a:p>
          <a:p>
            <a:pPr marL="990600" lvl="1" indent="-533400" eaLnBrk="1" hangingPunct="1">
              <a:defRPr/>
            </a:pPr>
            <a:r>
              <a:rPr lang="en-US" sz="2000" dirty="0"/>
              <a:t>Local county helpline</a:t>
            </a:r>
          </a:p>
          <a:p>
            <a:pPr marL="990600" lvl="1" indent="-533400" eaLnBrk="1" hangingPunct="1">
              <a:defRPr/>
            </a:pPr>
            <a:r>
              <a:rPr lang="en-US" sz="2000" dirty="0"/>
              <a:t>Denti-Cal </a:t>
            </a:r>
            <a:r>
              <a:rPr lang="en-US" sz="1800" dirty="0"/>
              <a:t>1-800-322-6384 </a:t>
            </a:r>
          </a:p>
          <a:p>
            <a:pPr marL="609600" indent="-609600" eaLnBrk="1" hangingPunct="1">
              <a:buFontTx/>
              <a:buNone/>
              <a:defRPr/>
            </a:pPr>
            <a:endParaRPr lang="en-US" sz="3600" dirty="0"/>
          </a:p>
          <a:p>
            <a:pPr marL="609600" indent="-609600" eaLnBrk="1" hangingPunct="1">
              <a:buFontTx/>
              <a:buNone/>
              <a:defRPr/>
            </a:pPr>
            <a:endParaRPr lang="en-US" dirty="0"/>
          </a:p>
          <a:p>
            <a:pPr marL="609600" indent="-609600" eaLnBrk="1" hangingPunct="1">
              <a:defRPr/>
            </a:pPr>
            <a:endParaRPr lang="en-US" sz="3600" dirty="0"/>
          </a:p>
        </p:txBody>
      </p:sp>
      <p:pic>
        <p:nvPicPr>
          <p:cNvPr id="30725" name="Picture 4" descr="PM160"/>
          <p:cNvPicPr>
            <a:picLocks noChangeAspect="1" noChangeArrowheads="1"/>
          </p:cNvPicPr>
          <p:nvPr/>
        </p:nvPicPr>
        <p:blipFill>
          <a:blip r:embed="rId3" cstate="print"/>
          <a:srcRect/>
          <a:stretch>
            <a:fillRect/>
          </a:stretch>
        </p:blipFill>
        <p:spPr bwMode="auto">
          <a:xfrm>
            <a:off x="5029200" y="1447800"/>
            <a:ext cx="3883025" cy="4495800"/>
          </a:xfrm>
          <a:prstGeom prst="rect">
            <a:avLst/>
          </a:prstGeom>
          <a:solidFill>
            <a:srgbClr val="FFFF99"/>
          </a:solidFill>
          <a:ln w="9525">
            <a:noFill/>
            <a:miter lim="800000"/>
            <a:headEnd/>
            <a:tailEnd/>
          </a:ln>
        </p:spPr>
      </p:pic>
      <p:sp>
        <p:nvSpPr>
          <p:cNvPr id="30726" name="Line 5">
            <a:extLst>
              <a:ext uri="{C183D7F6-B498-43B3-948B-1728B52AA6E4}">
                <adec:decorative xmlns:adec="http://schemas.microsoft.com/office/drawing/2017/decorative" val="1"/>
              </a:ext>
            </a:extLst>
          </p:cNvPr>
          <p:cNvSpPr>
            <a:spLocks noChangeShapeType="1"/>
          </p:cNvSpPr>
          <p:nvPr/>
        </p:nvSpPr>
        <p:spPr bwMode="auto">
          <a:xfrm flipV="1">
            <a:off x="3352800" y="2743200"/>
            <a:ext cx="4038600" cy="685800"/>
          </a:xfrm>
          <a:prstGeom prst="line">
            <a:avLst/>
          </a:prstGeom>
          <a:noFill/>
          <a:ln w="38100">
            <a:solidFill>
              <a:srgbClr val="FF0000"/>
            </a:solidFill>
            <a:round/>
            <a:headEnd/>
            <a:tailEnd type="triangle" w="med" len="med"/>
          </a:ln>
        </p:spPr>
        <p:txBody>
          <a:bodyPr/>
          <a:lstStyle/>
          <a:p>
            <a:endParaRPr lang="en-US" dirty="0"/>
          </a:p>
        </p:txBody>
      </p:sp>
      <p:sp>
        <p:nvSpPr>
          <p:cNvPr id="2" name="Slide Number Placeholder 1"/>
          <p:cNvSpPr>
            <a:spLocks noGrp="1"/>
          </p:cNvSpPr>
          <p:nvPr>
            <p:ph type="sldNum" sz="quarter" idx="10"/>
          </p:nvPr>
        </p:nvSpPr>
        <p:spPr/>
        <p:txBody>
          <a:bodyPr/>
          <a:lstStyle/>
          <a:p>
            <a:pPr>
              <a:defRPr/>
            </a:pPr>
            <a:fld id="{D87E0E79-2710-479A-97C8-071A3671723E}" type="slidenum">
              <a:rPr lang="en-US"/>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idx="4294967295"/>
          </p:nvPr>
        </p:nvSpPr>
        <p:spPr bwMode="auto">
          <a:xfrm>
            <a:off x="1219200" y="152400"/>
            <a:ext cx="7924800" cy="990600"/>
          </a:xfrm>
          <a:prstGeom prst="rect">
            <a:avLst/>
          </a:prstGeom>
          <a:noFill/>
          <a:ln>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Dental Assessment</a:t>
            </a:r>
            <a:r>
              <a:rPr kumimoji="0" lang="en-US" sz="8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4</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113667" name="Rectangle 3"/>
          <p:cNvSpPr>
            <a:spLocks noGrp="1" noChangeArrowheads="1"/>
          </p:cNvSpPr>
          <p:nvPr>
            <p:ph idx="1"/>
          </p:nvPr>
        </p:nvSpPr>
        <p:spPr bwMode="auto">
          <a:xfrm>
            <a:off x="152400" y="1600200"/>
            <a:ext cx="47244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None/>
              <a:defRPr/>
            </a:pPr>
            <a:endParaRPr lang="en-US" sz="2400" b="1" dirty="0">
              <a:effectLst>
                <a:outerShdw blurRad="38100" dist="38100" dir="2700000" algn="tl">
                  <a:srgbClr val="C0C0C0"/>
                </a:outerShdw>
              </a:effectLst>
            </a:endParaRPr>
          </a:p>
          <a:p>
            <a:pPr marL="609600" indent="-609600" eaLnBrk="1" hangingPunct="1">
              <a:buFontTx/>
              <a:buAutoNum type="arabicPeriod" startAt="4"/>
              <a:defRPr/>
            </a:pPr>
            <a:r>
              <a:rPr lang="en-US" sz="2400" b="1" dirty="0">
                <a:effectLst>
                  <a:outerShdw blurRad="38100" dist="38100" dir="2700000" algn="tl">
                    <a:srgbClr val="C0C0C0"/>
                  </a:outerShdw>
                </a:effectLst>
              </a:rPr>
              <a:t>Routine Referral </a:t>
            </a:r>
            <a:br>
              <a:rPr lang="en-US" sz="2400" b="1" dirty="0">
                <a:effectLst>
                  <a:outerShdw blurRad="38100" dist="38100" dir="2700000" algn="tl">
                    <a:srgbClr val="C0C0C0"/>
                  </a:outerShdw>
                </a:effectLst>
              </a:rPr>
            </a:br>
            <a:r>
              <a:rPr lang="en-US" sz="2400" b="1" dirty="0">
                <a:effectLst>
                  <a:outerShdw blurRad="38100" dist="38100" dir="2700000" algn="tl">
                    <a:srgbClr val="C0C0C0"/>
                  </a:outerShdw>
                </a:effectLst>
              </a:rPr>
              <a:t>Dental Box –</a:t>
            </a:r>
            <a:r>
              <a:rPr lang="en-US" sz="2400" dirty="0"/>
              <a:t> </a:t>
            </a:r>
            <a:br>
              <a:rPr lang="en-US" sz="2400" dirty="0"/>
            </a:br>
            <a:r>
              <a:rPr lang="en-US" sz="2400" u="sng" dirty="0"/>
              <a:t>Always mark</a:t>
            </a:r>
            <a:r>
              <a:rPr lang="en-US" sz="2400" dirty="0"/>
              <a:t> if column A is checked for ages one and older</a:t>
            </a:r>
          </a:p>
          <a:p>
            <a:pPr marL="609600" indent="-609600" eaLnBrk="1" hangingPunct="1">
              <a:buFontTx/>
              <a:buNone/>
              <a:defRPr/>
            </a:pPr>
            <a:endParaRPr lang="en-US" sz="2400" dirty="0"/>
          </a:p>
          <a:p>
            <a:pPr marL="609600" indent="-609600" eaLnBrk="1" hangingPunct="1">
              <a:buFontTx/>
              <a:buNone/>
              <a:defRPr/>
            </a:pPr>
            <a:endParaRPr lang="en-US" sz="2800" dirty="0"/>
          </a:p>
          <a:p>
            <a:pPr marL="609600" indent="-609600" eaLnBrk="1" hangingPunct="1">
              <a:defRPr/>
            </a:pPr>
            <a:endParaRPr lang="en-US" dirty="0"/>
          </a:p>
        </p:txBody>
      </p:sp>
      <p:sp>
        <p:nvSpPr>
          <p:cNvPr id="2" name="Slide Number Placeholder 1"/>
          <p:cNvSpPr>
            <a:spLocks noGrp="1"/>
          </p:cNvSpPr>
          <p:nvPr>
            <p:ph type="sldNum" sz="quarter" idx="10"/>
          </p:nvPr>
        </p:nvSpPr>
        <p:spPr/>
        <p:txBody>
          <a:bodyPr/>
          <a:lstStyle/>
          <a:p>
            <a:pPr>
              <a:defRPr/>
            </a:pPr>
            <a:fld id="{F22778A2-2DE2-46A4-8A6E-26189AF6AE9F}" type="slidenum">
              <a:rPr lang="en-US"/>
              <a:pPr>
                <a:defRPr/>
              </a:pPr>
              <a:t>21</a:t>
            </a:fld>
            <a:endParaRPr lang="en-US" dirty="0"/>
          </a:p>
        </p:txBody>
      </p:sp>
      <p:pic>
        <p:nvPicPr>
          <p:cNvPr id="31748" name="Picture 4" descr="PM160"/>
          <p:cNvPicPr>
            <a:picLocks noChangeAspect="1" noChangeArrowheads="1"/>
          </p:cNvPicPr>
          <p:nvPr/>
        </p:nvPicPr>
        <p:blipFill>
          <a:blip r:embed="rId3" cstate="print"/>
          <a:srcRect/>
          <a:stretch>
            <a:fillRect/>
          </a:stretch>
        </p:blipFill>
        <p:spPr bwMode="auto">
          <a:xfrm>
            <a:off x="4800600" y="1295400"/>
            <a:ext cx="4111625" cy="4648200"/>
          </a:xfrm>
          <a:prstGeom prst="rect">
            <a:avLst/>
          </a:prstGeom>
          <a:solidFill>
            <a:srgbClr val="FFFF99"/>
          </a:solidFill>
          <a:ln w="9525">
            <a:noFill/>
            <a:miter lim="800000"/>
            <a:headEnd/>
            <a:tailEnd/>
          </a:ln>
        </p:spPr>
      </p:pic>
      <p:sp>
        <p:nvSpPr>
          <p:cNvPr id="31749" name="Line 5">
            <a:extLst>
              <a:ext uri="{C183D7F6-B498-43B3-948B-1728B52AA6E4}">
                <adec:decorative xmlns:adec="http://schemas.microsoft.com/office/drawing/2017/decorative" val="1"/>
              </a:ext>
            </a:extLst>
          </p:cNvPr>
          <p:cNvSpPr>
            <a:spLocks noChangeShapeType="1"/>
          </p:cNvSpPr>
          <p:nvPr/>
        </p:nvSpPr>
        <p:spPr bwMode="auto">
          <a:xfrm>
            <a:off x="4495800" y="3429000"/>
            <a:ext cx="3200400" cy="457200"/>
          </a:xfrm>
          <a:prstGeom prst="line">
            <a:avLst/>
          </a:prstGeom>
          <a:noFill/>
          <a:ln w="38100">
            <a:solidFill>
              <a:srgbClr val="FF0000"/>
            </a:solidFill>
            <a:round/>
            <a:headEnd/>
            <a:tailEnd type="triangle" w="med" len="med"/>
          </a:ln>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770"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2771" name="Rectangle 2"/>
          <p:cNvSpPr>
            <a:spLocks noGrp="1" noChangeArrowheads="1"/>
          </p:cNvSpPr>
          <p:nvPr>
            <p:ph type="title"/>
          </p:nvPr>
        </p:nvSpPr>
        <p:spPr bwMode="auto">
          <a:xfrm>
            <a:off x="1447800" y="152400"/>
            <a:ext cx="75438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Dental Treatment Class I</a:t>
            </a:r>
          </a:p>
        </p:txBody>
      </p:sp>
      <p:sp>
        <p:nvSpPr>
          <p:cNvPr id="32772" name="Rectangle 3"/>
          <p:cNvSpPr>
            <a:spLocks noGrp="1" noChangeArrowheads="1"/>
          </p:cNvSpPr>
          <p:nvPr>
            <p:ph idx="1"/>
          </p:nvPr>
        </p:nvSpPr>
        <p:spPr bwMode="auto">
          <a:xfrm>
            <a:off x="762000" y="1600200"/>
            <a:ext cx="83058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600" dirty="0"/>
              <a:t>No visible decay, inflammation or oral problems </a:t>
            </a:r>
          </a:p>
          <a:p>
            <a:pPr eaLnBrk="1" hangingPunct="1"/>
            <a:r>
              <a:rPr lang="en-US" sz="2600" dirty="0"/>
              <a:t>Refer to dentist for routine dental care </a:t>
            </a:r>
            <a:br>
              <a:rPr lang="en-US" sz="2600" dirty="0"/>
            </a:br>
            <a:r>
              <a:rPr lang="en-US" sz="2000" i="1" dirty="0"/>
              <a:t>(Children with full Medi-Cal are covered through Denti-Cal for routine care every 6 months)</a:t>
            </a:r>
          </a:p>
        </p:txBody>
      </p:sp>
      <p:grpSp>
        <p:nvGrpSpPr>
          <p:cNvPr id="32773" name="Group 7" descr="Image of the front and inside of a mouth"/>
          <p:cNvGrpSpPr>
            <a:grpSpLocks/>
          </p:cNvGrpSpPr>
          <p:nvPr/>
        </p:nvGrpSpPr>
        <p:grpSpPr bwMode="auto">
          <a:xfrm>
            <a:off x="533400" y="3505200"/>
            <a:ext cx="8069263" cy="2243138"/>
            <a:chOff x="617538" y="3721100"/>
            <a:chExt cx="8069262" cy="2243138"/>
          </a:xfrm>
        </p:grpSpPr>
        <p:pic>
          <p:nvPicPr>
            <p:cNvPr id="32775" name="Picture 4" descr="healthybaby"/>
            <p:cNvPicPr>
              <a:picLocks noChangeAspect="1" noChangeArrowheads="1"/>
            </p:cNvPicPr>
            <p:nvPr/>
          </p:nvPicPr>
          <p:blipFill>
            <a:blip r:embed="rId3" cstate="print">
              <a:lum bright="36000"/>
            </a:blip>
            <a:srcRect l="34700" t="13438" r="11357" b="40317"/>
            <a:stretch>
              <a:fillRect/>
            </a:stretch>
          </p:blipFill>
          <p:spPr bwMode="auto">
            <a:xfrm>
              <a:off x="5113338" y="3721100"/>
              <a:ext cx="3573462" cy="2243138"/>
            </a:xfrm>
            <a:prstGeom prst="rect">
              <a:avLst/>
            </a:prstGeom>
            <a:noFill/>
            <a:ln w="38100">
              <a:solidFill>
                <a:srgbClr val="652D77"/>
              </a:solidFill>
              <a:miter lim="800000"/>
              <a:headEnd/>
              <a:tailEnd/>
            </a:ln>
          </p:spPr>
        </p:pic>
        <p:pic>
          <p:nvPicPr>
            <p:cNvPr id="32776" name="Picture 5" descr="IMAGE-6"/>
            <p:cNvPicPr>
              <a:picLocks noChangeAspect="1" noChangeArrowheads="1"/>
            </p:cNvPicPr>
            <p:nvPr/>
          </p:nvPicPr>
          <p:blipFill>
            <a:blip r:embed="rId4" cstate="print">
              <a:lum bright="6000"/>
            </a:blip>
            <a:srcRect l="4097" t="11905" r="5672" b="16667"/>
            <a:stretch>
              <a:fillRect/>
            </a:stretch>
          </p:blipFill>
          <p:spPr bwMode="auto">
            <a:xfrm>
              <a:off x="617538" y="3733800"/>
              <a:ext cx="4254500" cy="2230438"/>
            </a:xfrm>
            <a:prstGeom prst="rect">
              <a:avLst/>
            </a:prstGeom>
            <a:noFill/>
            <a:ln w="38100">
              <a:solidFill>
                <a:srgbClr val="652D77"/>
              </a:solidFill>
              <a:miter lim="800000"/>
              <a:headEnd/>
              <a:tailEnd/>
            </a:ln>
          </p:spPr>
        </p:pic>
      </p:grpSp>
      <p:sp>
        <p:nvSpPr>
          <p:cNvPr id="2" name="Slide Number Placeholder 1"/>
          <p:cNvSpPr>
            <a:spLocks noGrp="1"/>
          </p:cNvSpPr>
          <p:nvPr>
            <p:ph type="sldNum" sz="quarter" idx="10"/>
          </p:nvPr>
        </p:nvSpPr>
        <p:spPr/>
        <p:txBody>
          <a:bodyPr/>
          <a:lstStyle/>
          <a:p>
            <a:pPr>
              <a:defRPr/>
            </a:pPr>
            <a:fld id="{E9465D20-6643-4202-B186-19CF2CABCE50}" type="slidenum">
              <a:rPr lang="en-US"/>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Straight Connector 1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3795" name="Rectangle 2"/>
          <p:cNvSpPr>
            <a:spLocks noGrp="1" noChangeArrowheads="1"/>
          </p:cNvSpPr>
          <p:nvPr>
            <p:ph type="title"/>
          </p:nvPr>
        </p:nvSpPr>
        <p:spPr bwMode="auto">
          <a:xfrm>
            <a:off x="1447800" y="152400"/>
            <a:ext cx="75438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a:t>
            </a:r>
          </a:p>
        </p:txBody>
      </p:sp>
      <p:sp>
        <p:nvSpPr>
          <p:cNvPr id="59395" name="Rectangle 3"/>
          <p:cNvSpPr>
            <a:spLocks noGrp="1" noChangeArrowheads="1"/>
          </p:cNvSpPr>
          <p:nvPr>
            <p:ph idx="1"/>
          </p:nvPr>
        </p:nvSpPr>
        <p:spPr bwMode="auto">
          <a:xfrm>
            <a:off x="457200" y="1676400"/>
            <a:ext cx="8305800" cy="12954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2800" b="1" dirty="0"/>
              <a:t>No Problem Suspected - </a:t>
            </a:r>
            <a:r>
              <a:rPr lang="en-US" sz="2800" b="1" dirty="0">
                <a:effectLst>
                  <a:outerShdw blurRad="38100" dist="38100" dir="2700000" algn="tl">
                    <a:srgbClr val="C0C0C0"/>
                  </a:outerShdw>
                </a:effectLst>
              </a:rPr>
              <a:t> </a:t>
            </a:r>
            <a:r>
              <a:rPr lang="en-US" sz="2800" dirty="0"/>
              <a:t>Check column A</a:t>
            </a:r>
            <a:endParaRPr lang="en-US" sz="2800" b="1" dirty="0"/>
          </a:p>
          <a:p>
            <a:pPr eaLnBrk="1" hangingPunct="1">
              <a:lnSpc>
                <a:spcPct val="90000"/>
              </a:lnSpc>
              <a:defRPr/>
            </a:pPr>
            <a:r>
              <a:rPr lang="en-US" sz="2800" b="1" dirty="0"/>
              <a:t>Routine Referral -</a:t>
            </a:r>
            <a:r>
              <a:rPr lang="en-US" sz="2800" b="1" dirty="0">
                <a:effectLst>
                  <a:outerShdw blurRad="38100" dist="38100" dir="2700000" algn="tl">
                    <a:srgbClr val="C0C0C0"/>
                  </a:outerShdw>
                </a:effectLst>
              </a:rPr>
              <a:t> </a:t>
            </a:r>
            <a:r>
              <a:rPr lang="en-US" sz="2800" dirty="0"/>
              <a:t>Check dental box</a:t>
            </a:r>
          </a:p>
          <a:p>
            <a:pPr eaLnBrk="1" hangingPunct="1">
              <a:lnSpc>
                <a:spcPct val="90000"/>
              </a:lnSpc>
              <a:defRPr/>
            </a:pPr>
            <a:r>
              <a:rPr lang="en-US" sz="2800" b="1" dirty="0"/>
              <a:t>Refer at Least Annually -</a:t>
            </a:r>
            <a:r>
              <a:rPr lang="en-US" sz="2800" dirty="0"/>
              <a:t> Beginning at age one</a:t>
            </a:r>
          </a:p>
          <a:p>
            <a:pPr eaLnBrk="1" hangingPunct="1">
              <a:lnSpc>
                <a:spcPct val="90000"/>
              </a:lnSpc>
              <a:buFontTx/>
              <a:buNone/>
              <a:defRPr/>
            </a:pPr>
            <a:endParaRPr lang="en-US" sz="2800" dirty="0"/>
          </a:p>
          <a:p>
            <a:pPr eaLnBrk="1" hangingPunct="1">
              <a:lnSpc>
                <a:spcPct val="90000"/>
              </a:lnSpc>
              <a:defRPr/>
            </a:pPr>
            <a:endParaRPr lang="en-US" sz="2800" dirty="0"/>
          </a:p>
        </p:txBody>
      </p:sp>
      <p:grpSp>
        <p:nvGrpSpPr>
          <p:cNvPr id="33797" name="Group 9" descr="Image of a CHOP assessment document"/>
          <p:cNvGrpSpPr>
            <a:grpSpLocks/>
          </p:cNvGrpSpPr>
          <p:nvPr/>
        </p:nvGrpSpPr>
        <p:grpSpPr bwMode="auto">
          <a:xfrm>
            <a:off x="685800" y="3713163"/>
            <a:ext cx="8153400" cy="2763837"/>
            <a:chOff x="457200" y="3865562"/>
            <a:chExt cx="8153400" cy="2763838"/>
          </a:xfrm>
        </p:grpSpPr>
        <p:pic>
          <p:nvPicPr>
            <p:cNvPr id="33799" name="Picture 29" descr="0365_001"/>
            <p:cNvPicPr>
              <a:picLocks noChangeAspect="1" noChangeArrowheads="1"/>
            </p:cNvPicPr>
            <p:nvPr/>
          </p:nvPicPr>
          <p:blipFill>
            <a:blip r:embed="rId3" cstate="print"/>
            <a:srcRect/>
            <a:stretch>
              <a:fillRect/>
            </a:stretch>
          </p:blipFill>
          <p:spPr bwMode="auto">
            <a:xfrm>
              <a:off x="1143000" y="3865562"/>
              <a:ext cx="6775450" cy="2611438"/>
            </a:xfrm>
            <a:prstGeom prst="rect">
              <a:avLst/>
            </a:prstGeom>
            <a:noFill/>
            <a:ln w="9525">
              <a:noFill/>
              <a:miter lim="800000"/>
              <a:headEnd/>
              <a:tailEnd/>
            </a:ln>
          </p:spPr>
        </p:pic>
        <p:sp>
          <p:nvSpPr>
            <p:cNvPr id="33800" name="Text Box 31"/>
            <p:cNvSpPr txBox="1">
              <a:spLocks noChangeArrowheads="1"/>
            </p:cNvSpPr>
            <p:nvPr/>
          </p:nvSpPr>
          <p:spPr bwMode="auto">
            <a:xfrm>
              <a:off x="457200" y="4648199"/>
              <a:ext cx="22098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3801" name="Text Box 32"/>
            <p:cNvSpPr txBox="1">
              <a:spLocks noChangeArrowheads="1"/>
            </p:cNvSpPr>
            <p:nvPr/>
          </p:nvSpPr>
          <p:spPr bwMode="auto">
            <a:xfrm>
              <a:off x="5105400" y="4475162"/>
              <a:ext cx="35052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3802" name="Text Box 33"/>
            <p:cNvSpPr txBox="1">
              <a:spLocks noChangeArrowheads="1"/>
            </p:cNvSpPr>
            <p:nvPr/>
          </p:nvSpPr>
          <p:spPr bwMode="auto">
            <a:xfrm>
              <a:off x="2667000" y="4648199"/>
              <a:ext cx="457200" cy="228600"/>
            </a:xfrm>
            <a:prstGeom prst="rect">
              <a:avLst/>
            </a:prstGeom>
            <a:solidFill>
              <a:srgbClr val="FFFF00"/>
            </a:solidFill>
            <a:ln w="9525">
              <a:noFill/>
              <a:miter lim="800000"/>
              <a:headEnd/>
              <a:tailEnd/>
            </a:ln>
          </p:spPr>
          <p:txBody>
            <a:bodyPr lIns="45720" rIns="45720"/>
            <a:lstStyle/>
            <a:p>
              <a:pPr algn="ctr">
                <a:spcBef>
                  <a:spcPct val="50000"/>
                </a:spcBef>
              </a:pPr>
              <a:r>
                <a:rPr lang="en-US" sz="900" dirty="0"/>
                <a:t> </a:t>
              </a:r>
              <a:r>
                <a:rPr lang="en-US" b="1" dirty="0">
                  <a:sym typeface="Wingdings" pitchFamily="2" charset="2"/>
                </a:rPr>
                <a:t></a:t>
              </a:r>
            </a:p>
          </p:txBody>
        </p:sp>
        <p:sp>
          <p:nvSpPr>
            <p:cNvPr id="33803" name="Text Box 34"/>
            <p:cNvSpPr txBox="1">
              <a:spLocks noChangeArrowheads="1"/>
            </p:cNvSpPr>
            <p:nvPr/>
          </p:nvSpPr>
          <p:spPr bwMode="auto">
            <a:xfrm>
              <a:off x="5105400" y="5791200"/>
              <a:ext cx="1905000" cy="838200"/>
            </a:xfrm>
            <a:prstGeom prst="rect">
              <a:avLst/>
            </a:prstGeom>
            <a:solidFill>
              <a:srgbClr val="FFFF00"/>
            </a:solidFill>
            <a:ln w="9525">
              <a:noFill/>
              <a:miter lim="800000"/>
              <a:headEnd/>
              <a:tailEnd/>
            </a:ln>
          </p:spPr>
          <p:txBody>
            <a:bodyPr lIns="45720" rIns="45720"/>
            <a:lstStyle/>
            <a:p>
              <a:pPr>
                <a:spcBef>
                  <a:spcPct val="50000"/>
                </a:spcBef>
              </a:pPr>
              <a:r>
                <a:rPr lang="en-US" sz="900" dirty="0"/>
                <a:t>ROUTINE REFERRAL(S) (</a:t>
              </a:r>
              <a:r>
                <a:rPr lang="en-US" sz="900" b="1" dirty="0">
                  <a:sym typeface="Wingdings" pitchFamily="2" charset="2"/>
                </a:rPr>
                <a:t></a:t>
              </a:r>
              <a:r>
                <a:rPr lang="en-US" sz="900" dirty="0"/>
                <a:t> )</a:t>
              </a:r>
            </a:p>
            <a:p>
              <a:pPr algn="ctr">
                <a:spcBef>
                  <a:spcPct val="50000"/>
                </a:spcBef>
              </a:pPr>
              <a:r>
                <a:rPr lang="en-US" b="1" dirty="0">
                  <a:sym typeface="Wingdings" pitchFamily="2" charset="2"/>
                </a:rPr>
                <a:t>      </a:t>
              </a:r>
            </a:p>
            <a:p>
              <a:pPr algn="ctr">
                <a:spcBef>
                  <a:spcPct val="50000"/>
                </a:spcBef>
              </a:pPr>
              <a:r>
                <a:rPr lang="en-US" sz="900" b="1" dirty="0">
                  <a:sym typeface="Wingdings" pitchFamily="2" charset="2"/>
                </a:rPr>
                <a:t>          DENTAL</a:t>
              </a:r>
              <a:r>
                <a:rPr lang="en-US" sz="900" dirty="0"/>
                <a:t> </a:t>
              </a:r>
            </a:p>
          </p:txBody>
        </p:sp>
      </p:grpSp>
      <p:sp>
        <p:nvSpPr>
          <p:cNvPr id="2" name="Slide Number Placeholder 1"/>
          <p:cNvSpPr>
            <a:spLocks noGrp="1"/>
          </p:cNvSpPr>
          <p:nvPr>
            <p:ph type="sldNum" sz="quarter" idx="10"/>
          </p:nvPr>
        </p:nvSpPr>
        <p:spPr/>
        <p:txBody>
          <a:bodyPr/>
          <a:lstStyle/>
          <a:p>
            <a:pPr>
              <a:defRPr/>
            </a:pPr>
            <a:fld id="{49CE0A6A-CF5A-487D-9982-701C57B7C445}" type="slidenum">
              <a:rPr lang="en-US"/>
              <a:pPr>
                <a:defRPr/>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bwMode="auto">
          <a:xfrm>
            <a:off x="1371600" y="1524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Dental Treatment Class II</a:t>
            </a:r>
          </a:p>
        </p:txBody>
      </p:sp>
      <p:sp>
        <p:nvSpPr>
          <p:cNvPr id="60419" name="Rectangle 3"/>
          <p:cNvSpPr>
            <a:spLocks noGrp="1" noChangeArrowheads="1"/>
          </p:cNvSpPr>
          <p:nvPr>
            <p:ph idx="1"/>
          </p:nvPr>
        </p:nvSpPr>
        <p:spPr bwMode="auto">
          <a:xfrm>
            <a:off x="304800" y="1570038"/>
            <a:ext cx="8610600" cy="2011362"/>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800" b="1" dirty="0">
                <a:effectLst>
                  <a:outerShdw blurRad="38100" dist="38100" dir="2700000" algn="tl">
                    <a:srgbClr val="C0C0C0"/>
                  </a:outerShdw>
                </a:effectLst>
              </a:rPr>
              <a:t>Mild Dental Problems -</a:t>
            </a:r>
            <a:r>
              <a:rPr lang="en-US" sz="2800" dirty="0"/>
              <a:t> Small carious lesions (including decalcifications) and/or mild gingivitis</a:t>
            </a:r>
            <a:endParaRPr lang="en-US" sz="1400" dirty="0"/>
          </a:p>
          <a:p>
            <a:pPr eaLnBrk="1" hangingPunct="1">
              <a:defRPr/>
            </a:pPr>
            <a:r>
              <a:rPr lang="en-US" sz="2800" b="1" dirty="0">
                <a:effectLst>
                  <a:outerShdw blurRad="38100" dist="38100" dir="2700000" algn="tl">
                    <a:srgbClr val="C0C0C0"/>
                  </a:outerShdw>
                </a:effectLst>
              </a:rPr>
              <a:t>Condition is Not Urgent -</a:t>
            </a:r>
            <a:r>
              <a:rPr lang="en-US" sz="2800" dirty="0"/>
              <a:t> Requires a dental referral</a:t>
            </a:r>
            <a:endParaRPr lang="en-US" sz="1200" dirty="0"/>
          </a:p>
        </p:txBody>
      </p:sp>
      <p:grpSp>
        <p:nvGrpSpPr>
          <p:cNvPr id="34829" name="Group 15" descr="Picture of teeth. Caption says Beginning Decay">
            <a:extLst>
              <a:ext uri="{C183D7F6-B498-43B3-948B-1728B52AA6E4}">
                <adec:decorative xmlns:adec="http://schemas.microsoft.com/office/drawing/2017/decorative" val="0"/>
              </a:ext>
            </a:extLst>
          </p:cNvPr>
          <p:cNvGrpSpPr>
            <a:grpSpLocks/>
          </p:cNvGrpSpPr>
          <p:nvPr/>
        </p:nvGrpSpPr>
        <p:grpSpPr bwMode="auto">
          <a:xfrm>
            <a:off x="152400" y="3886200"/>
            <a:ext cx="2895600" cy="2601913"/>
            <a:chOff x="363279" y="3733800"/>
            <a:chExt cx="2760921" cy="2763057"/>
          </a:xfrm>
        </p:grpSpPr>
        <p:pic>
          <p:nvPicPr>
            <p:cNvPr id="34832" name="il_fi" descr="http://www.thechildrenshospital.org/imgs/TCH_patient_photos_in_medical_setting/dentistry-figure1.jpg"/>
            <p:cNvPicPr>
              <a:picLocks noChangeAspect="1" noChangeArrowheads="1"/>
            </p:cNvPicPr>
            <p:nvPr/>
          </p:nvPicPr>
          <p:blipFill>
            <a:blip r:embed="rId3" cstate="print"/>
            <a:srcRect l="11354" t="8418" r="8539" b="15601"/>
            <a:stretch>
              <a:fillRect/>
            </a:stretch>
          </p:blipFill>
          <p:spPr bwMode="auto">
            <a:xfrm>
              <a:off x="435935" y="3733800"/>
              <a:ext cx="2535864" cy="1447800"/>
            </a:xfrm>
            <a:prstGeom prst="rect">
              <a:avLst/>
            </a:prstGeom>
            <a:noFill/>
            <a:ln w="38100">
              <a:solidFill>
                <a:srgbClr val="652D77"/>
              </a:solidFill>
              <a:miter lim="800000"/>
              <a:headEnd/>
              <a:tailEnd/>
            </a:ln>
          </p:spPr>
        </p:pic>
        <p:sp>
          <p:nvSpPr>
            <p:cNvPr id="34833" name="TextBox 14"/>
            <p:cNvSpPr txBox="1">
              <a:spLocks noChangeArrowheads="1"/>
            </p:cNvSpPr>
            <p:nvPr/>
          </p:nvSpPr>
          <p:spPr bwMode="auto">
            <a:xfrm>
              <a:off x="363279" y="5352618"/>
              <a:ext cx="2760921" cy="1144239"/>
            </a:xfrm>
            <a:prstGeom prst="rect">
              <a:avLst/>
            </a:prstGeom>
            <a:noFill/>
            <a:ln w="9525">
              <a:noFill/>
              <a:miter lim="800000"/>
              <a:headEnd/>
              <a:tailEnd/>
            </a:ln>
          </p:spPr>
          <p:txBody>
            <a:bodyPr>
              <a:spAutoFit/>
            </a:bodyPr>
            <a:lstStyle/>
            <a:p>
              <a:pPr algn="ctr"/>
              <a:r>
                <a:rPr lang="en-US" b="1" dirty="0"/>
                <a:t>Beginning Decay </a:t>
              </a:r>
            </a:p>
            <a:p>
              <a:pPr algn="ctr"/>
              <a:r>
                <a:rPr lang="en-US" dirty="0"/>
                <a:t>(white chalky decalcification near gum line)</a:t>
              </a:r>
            </a:p>
            <a:p>
              <a:pPr algn="ctr"/>
              <a:endParaRPr lang="en-US" dirty="0"/>
            </a:p>
          </p:txBody>
        </p:sp>
      </p:grpSp>
      <p:sp>
        <p:nvSpPr>
          <p:cNvPr id="34830" name="Line 11">
            <a:extLst>
              <a:ext uri="{C183D7F6-B498-43B3-948B-1728B52AA6E4}">
                <adec:decorative xmlns:adec="http://schemas.microsoft.com/office/drawing/2017/decorative" val="1"/>
              </a:ext>
            </a:extLst>
          </p:cNvPr>
          <p:cNvSpPr>
            <a:spLocks noChangeShapeType="1"/>
          </p:cNvSpPr>
          <p:nvPr/>
        </p:nvSpPr>
        <p:spPr bwMode="auto">
          <a:xfrm flipH="1" flipV="1">
            <a:off x="1600200" y="4648200"/>
            <a:ext cx="381000" cy="762000"/>
          </a:xfrm>
          <a:prstGeom prst="line">
            <a:avLst/>
          </a:prstGeom>
          <a:noFill/>
          <a:ln w="38100">
            <a:solidFill>
              <a:srgbClr val="000000"/>
            </a:solidFill>
            <a:round/>
            <a:headEnd/>
            <a:tailEnd type="triangle" w="med" len="med"/>
          </a:ln>
        </p:spPr>
        <p:txBody>
          <a:bodyPr/>
          <a:lstStyle/>
          <a:p>
            <a:endParaRPr lang="en-US" dirty="0"/>
          </a:p>
        </p:txBody>
      </p:sp>
      <p:pic>
        <p:nvPicPr>
          <p:cNvPr id="34822" name="Picture 5" descr="IMAGE-4"/>
          <p:cNvPicPr>
            <a:picLocks noChangeAspect="1" noChangeArrowheads="1"/>
          </p:cNvPicPr>
          <p:nvPr/>
        </p:nvPicPr>
        <p:blipFill>
          <a:blip r:embed="rId4" cstate="print"/>
          <a:srcRect l="4132" t="6133" r="28671" b="6133"/>
          <a:stretch>
            <a:fillRect/>
          </a:stretch>
        </p:blipFill>
        <p:spPr bwMode="auto">
          <a:xfrm>
            <a:off x="3124200" y="3429000"/>
            <a:ext cx="2819400" cy="1784350"/>
          </a:xfrm>
          <a:prstGeom prst="rect">
            <a:avLst/>
          </a:prstGeom>
          <a:noFill/>
          <a:ln w="38100">
            <a:solidFill>
              <a:srgbClr val="652D77"/>
            </a:solidFill>
            <a:miter lim="800000"/>
            <a:headEnd/>
            <a:tailEnd/>
          </a:ln>
        </p:spPr>
      </p:pic>
      <p:sp>
        <p:nvSpPr>
          <p:cNvPr id="34824" name="Line 7">
            <a:extLst>
              <a:ext uri="{C183D7F6-B498-43B3-948B-1728B52AA6E4}">
                <adec:decorative xmlns:adec="http://schemas.microsoft.com/office/drawing/2017/decorative" val="1"/>
              </a:ext>
            </a:extLst>
          </p:cNvPr>
          <p:cNvSpPr>
            <a:spLocks noChangeShapeType="1"/>
          </p:cNvSpPr>
          <p:nvPr/>
        </p:nvSpPr>
        <p:spPr bwMode="auto">
          <a:xfrm flipH="1" flipV="1">
            <a:off x="3733800" y="4343400"/>
            <a:ext cx="533400" cy="990600"/>
          </a:xfrm>
          <a:prstGeom prst="line">
            <a:avLst/>
          </a:prstGeom>
          <a:noFill/>
          <a:ln w="38100">
            <a:solidFill>
              <a:srgbClr val="000000"/>
            </a:solidFill>
            <a:round/>
            <a:headEnd/>
            <a:tailEnd type="triangle" w="med" len="med"/>
          </a:ln>
        </p:spPr>
        <p:txBody>
          <a:bodyPr/>
          <a:lstStyle/>
          <a:p>
            <a:endParaRPr lang="en-US" dirty="0"/>
          </a:p>
        </p:txBody>
      </p:sp>
      <p:sp>
        <p:nvSpPr>
          <p:cNvPr id="34823" name="Line 6">
            <a:extLst>
              <a:ext uri="{C183D7F6-B498-43B3-948B-1728B52AA6E4}">
                <adec:decorative xmlns:adec="http://schemas.microsoft.com/office/drawing/2017/decorative" val="1"/>
              </a:ext>
            </a:extLst>
          </p:cNvPr>
          <p:cNvSpPr>
            <a:spLocks noChangeShapeType="1"/>
          </p:cNvSpPr>
          <p:nvPr/>
        </p:nvSpPr>
        <p:spPr bwMode="auto">
          <a:xfrm flipV="1">
            <a:off x="4800600" y="4267200"/>
            <a:ext cx="685800" cy="1066800"/>
          </a:xfrm>
          <a:prstGeom prst="line">
            <a:avLst/>
          </a:prstGeom>
          <a:noFill/>
          <a:ln w="38100">
            <a:solidFill>
              <a:srgbClr val="000000"/>
            </a:solidFill>
            <a:round/>
            <a:headEnd/>
            <a:tailEnd type="triangle" w="med" len="med"/>
          </a:ln>
        </p:spPr>
        <p:txBody>
          <a:bodyPr/>
          <a:lstStyle/>
          <a:p>
            <a:endParaRPr lang="en-US" dirty="0"/>
          </a:p>
        </p:txBody>
      </p:sp>
      <p:sp>
        <p:nvSpPr>
          <p:cNvPr id="34826" name="Text Box 9"/>
          <p:cNvSpPr txBox="1">
            <a:spLocks noChangeArrowheads="1"/>
          </p:cNvSpPr>
          <p:nvPr/>
        </p:nvSpPr>
        <p:spPr bwMode="auto">
          <a:xfrm>
            <a:off x="3352800" y="5334000"/>
            <a:ext cx="2362200" cy="584200"/>
          </a:xfrm>
          <a:prstGeom prst="rect">
            <a:avLst/>
          </a:prstGeom>
          <a:noFill/>
          <a:ln w="9525">
            <a:noFill/>
            <a:miter lim="800000"/>
            <a:headEnd/>
            <a:tailEnd/>
          </a:ln>
        </p:spPr>
        <p:txBody>
          <a:bodyPr>
            <a:spAutoFit/>
          </a:bodyPr>
          <a:lstStyle/>
          <a:p>
            <a:pPr algn="ctr">
              <a:spcBef>
                <a:spcPct val="50000"/>
              </a:spcBef>
            </a:pPr>
            <a:r>
              <a:rPr lang="en-US" b="1" dirty="0"/>
              <a:t>Small Carious Lesions</a:t>
            </a:r>
          </a:p>
        </p:txBody>
      </p:sp>
      <p:pic>
        <p:nvPicPr>
          <p:cNvPr id="34821" name="Picture 4" descr="IMAGE-5"/>
          <p:cNvPicPr>
            <a:picLocks noChangeAspect="1" noChangeArrowheads="1"/>
          </p:cNvPicPr>
          <p:nvPr/>
        </p:nvPicPr>
        <p:blipFill>
          <a:blip r:embed="rId5" cstate="print"/>
          <a:srcRect l="7878" t="11905" r="13550" b="22858"/>
          <a:stretch>
            <a:fillRect/>
          </a:stretch>
        </p:blipFill>
        <p:spPr bwMode="auto">
          <a:xfrm>
            <a:off x="6172200" y="3886200"/>
            <a:ext cx="2741613" cy="1306513"/>
          </a:xfrm>
          <a:prstGeom prst="rect">
            <a:avLst/>
          </a:prstGeom>
          <a:noFill/>
          <a:ln w="38100">
            <a:solidFill>
              <a:srgbClr val="652D77"/>
            </a:solidFill>
            <a:miter lim="800000"/>
            <a:headEnd/>
            <a:tailEnd/>
          </a:ln>
        </p:spPr>
      </p:pic>
      <p:sp>
        <p:nvSpPr>
          <p:cNvPr id="34828" name="Line 11">
            <a:extLst>
              <a:ext uri="{C183D7F6-B498-43B3-948B-1728B52AA6E4}">
                <adec:decorative xmlns:adec="http://schemas.microsoft.com/office/drawing/2017/decorative" val="1"/>
              </a:ext>
            </a:extLst>
          </p:cNvPr>
          <p:cNvSpPr>
            <a:spLocks noChangeShapeType="1"/>
          </p:cNvSpPr>
          <p:nvPr/>
        </p:nvSpPr>
        <p:spPr bwMode="auto">
          <a:xfrm flipH="1" flipV="1">
            <a:off x="6629400" y="5029200"/>
            <a:ext cx="457200" cy="457200"/>
          </a:xfrm>
          <a:prstGeom prst="line">
            <a:avLst/>
          </a:prstGeom>
          <a:noFill/>
          <a:ln w="38100">
            <a:solidFill>
              <a:srgbClr val="000000"/>
            </a:solidFill>
            <a:round/>
            <a:headEnd/>
            <a:tailEnd type="triangle" w="med" len="med"/>
          </a:ln>
        </p:spPr>
        <p:txBody>
          <a:bodyPr/>
          <a:lstStyle/>
          <a:p>
            <a:endParaRPr lang="en-US" dirty="0"/>
          </a:p>
        </p:txBody>
      </p:sp>
      <p:sp>
        <p:nvSpPr>
          <p:cNvPr id="34825" name="Line 8">
            <a:extLst>
              <a:ext uri="{C183D7F6-B498-43B3-948B-1728B52AA6E4}">
                <adec:decorative xmlns:adec="http://schemas.microsoft.com/office/drawing/2017/decorative" val="1"/>
              </a:ext>
            </a:extLst>
          </p:cNvPr>
          <p:cNvSpPr>
            <a:spLocks noChangeShapeType="1"/>
          </p:cNvSpPr>
          <p:nvPr/>
        </p:nvSpPr>
        <p:spPr bwMode="auto">
          <a:xfrm flipV="1">
            <a:off x="7315200" y="5105400"/>
            <a:ext cx="381000" cy="381000"/>
          </a:xfrm>
          <a:prstGeom prst="line">
            <a:avLst/>
          </a:prstGeom>
          <a:noFill/>
          <a:ln w="38100">
            <a:solidFill>
              <a:srgbClr val="000000"/>
            </a:solidFill>
            <a:round/>
            <a:headEnd/>
            <a:tailEnd type="triangle" w="med" len="med"/>
          </a:ln>
        </p:spPr>
        <p:txBody>
          <a:bodyPr/>
          <a:lstStyle/>
          <a:p>
            <a:endParaRPr lang="en-US" dirty="0"/>
          </a:p>
        </p:txBody>
      </p:sp>
      <p:sp>
        <p:nvSpPr>
          <p:cNvPr id="34827" name="Text Box 10"/>
          <p:cNvSpPr txBox="1">
            <a:spLocks noChangeArrowheads="1"/>
          </p:cNvSpPr>
          <p:nvPr/>
        </p:nvSpPr>
        <p:spPr bwMode="auto">
          <a:xfrm>
            <a:off x="5867400" y="5486400"/>
            <a:ext cx="3810000" cy="584200"/>
          </a:xfrm>
          <a:prstGeom prst="rect">
            <a:avLst/>
          </a:prstGeom>
          <a:noFill/>
          <a:ln w="9525">
            <a:noFill/>
            <a:miter lim="800000"/>
            <a:headEnd/>
            <a:tailEnd/>
          </a:ln>
        </p:spPr>
        <p:txBody>
          <a:bodyPr>
            <a:spAutoFit/>
          </a:bodyPr>
          <a:lstStyle/>
          <a:p>
            <a:r>
              <a:rPr lang="en-US" b="1" dirty="0"/>
              <a:t>              Mild Gingivitis </a:t>
            </a:r>
          </a:p>
          <a:p>
            <a:r>
              <a:rPr lang="en-US" dirty="0"/>
              <a:t>    (slightly red and swollen gums)</a:t>
            </a:r>
            <a:endParaRPr lang="en-US" b="1" dirty="0"/>
          </a:p>
        </p:txBody>
      </p:sp>
      <p:sp>
        <p:nvSpPr>
          <p:cNvPr id="2" name="Slide Number Placeholder 1"/>
          <p:cNvSpPr>
            <a:spLocks noGrp="1"/>
          </p:cNvSpPr>
          <p:nvPr>
            <p:ph type="sldNum" sz="quarter" idx="10"/>
          </p:nvPr>
        </p:nvSpPr>
        <p:spPr/>
        <p:txBody>
          <a:bodyPr/>
          <a:lstStyle/>
          <a:p>
            <a:pPr>
              <a:defRPr/>
            </a:pPr>
            <a:fld id="{A0549962-B12C-45AA-91CF-C668557DC63B}" type="slidenum">
              <a:rPr lang="en-US"/>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Straight Connector 1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5843" name="Rectangle 2"/>
          <p:cNvSpPr>
            <a:spLocks noGrp="1" noChangeArrowheads="1"/>
          </p:cNvSpPr>
          <p:nvPr>
            <p:ph type="title"/>
          </p:nvPr>
        </p:nvSpPr>
        <p:spPr bwMode="auto">
          <a:xfrm>
            <a:off x="1371600" y="1524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II</a:t>
            </a:r>
          </a:p>
        </p:txBody>
      </p:sp>
      <p:sp>
        <p:nvSpPr>
          <p:cNvPr id="61443" name="Rectangle 3"/>
          <p:cNvSpPr>
            <a:spLocks noGrp="1" noChangeArrowheads="1"/>
          </p:cNvSpPr>
          <p:nvPr>
            <p:ph idx="1"/>
          </p:nvPr>
        </p:nvSpPr>
        <p:spPr bwMode="auto">
          <a:xfrm>
            <a:off x="762000" y="1524000"/>
            <a:ext cx="7924800" cy="12192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2600" b="1" dirty="0">
                <a:effectLst>
                  <a:outerShdw blurRad="38100" dist="38100" dir="2700000" algn="tl">
                    <a:srgbClr val="C0C0C0"/>
                  </a:outerShdw>
                </a:effectLst>
              </a:rPr>
              <a:t>Enter Follow-up Code</a:t>
            </a:r>
            <a:r>
              <a:rPr lang="en-US" sz="2600" b="1" dirty="0"/>
              <a:t> 5 -</a:t>
            </a:r>
            <a:r>
              <a:rPr lang="en-US" sz="2600" dirty="0"/>
              <a:t> in column C if new problem, or in column D if known problem</a:t>
            </a:r>
          </a:p>
          <a:p>
            <a:pPr eaLnBrk="1" hangingPunct="1">
              <a:lnSpc>
                <a:spcPct val="90000"/>
              </a:lnSpc>
              <a:defRPr/>
            </a:pPr>
            <a:r>
              <a:rPr lang="en-US" sz="2600" b="1" dirty="0">
                <a:effectLst>
                  <a:outerShdw blurRad="38100" dist="38100" dir="2700000" algn="tl">
                    <a:srgbClr val="C0C0C0"/>
                  </a:outerShdw>
                </a:effectLst>
              </a:rPr>
              <a:t>Describe Problem </a:t>
            </a:r>
            <a:r>
              <a:rPr lang="en-US" sz="2600" b="1" dirty="0"/>
              <a:t>-</a:t>
            </a:r>
            <a:r>
              <a:rPr lang="en-US" sz="2600" dirty="0"/>
              <a:t> in comments section</a:t>
            </a:r>
          </a:p>
          <a:p>
            <a:pPr eaLnBrk="1" hangingPunct="1">
              <a:lnSpc>
                <a:spcPct val="90000"/>
              </a:lnSpc>
              <a:defRPr/>
            </a:pPr>
            <a:r>
              <a:rPr lang="en-US" sz="2600" b="1" dirty="0">
                <a:effectLst>
                  <a:outerShdw blurRad="38100" dist="38100" dir="2700000" algn="tl">
                    <a:srgbClr val="C0C0C0"/>
                  </a:outerShdw>
                </a:effectLst>
              </a:rPr>
              <a:t>Enter Name/Telephone</a:t>
            </a:r>
            <a:r>
              <a:rPr lang="en-US" sz="2600" dirty="0"/>
              <a:t> </a:t>
            </a:r>
            <a:r>
              <a:rPr lang="en-US" sz="2600" b="1" dirty="0"/>
              <a:t>of Dentist -</a:t>
            </a:r>
            <a:r>
              <a:rPr lang="en-US" sz="2600" dirty="0"/>
              <a:t> in “REFERRED TO:” box</a:t>
            </a:r>
          </a:p>
          <a:p>
            <a:pPr eaLnBrk="1" hangingPunct="1">
              <a:lnSpc>
                <a:spcPct val="90000"/>
              </a:lnSpc>
              <a:buFontTx/>
              <a:buNone/>
              <a:defRPr/>
            </a:pPr>
            <a:endParaRPr lang="en-US" sz="2800" dirty="0"/>
          </a:p>
          <a:p>
            <a:pPr eaLnBrk="1" hangingPunct="1">
              <a:lnSpc>
                <a:spcPct val="90000"/>
              </a:lnSpc>
              <a:defRPr/>
            </a:pPr>
            <a:endParaRPr lang="en-US" dirty="0"/>
          </a:p>
        </p:txBody>
      </p:sp>
      <p:grpSp>
        <p:nvGrpSpPr>
          <p:cNvPr id="35845" name="Group 9" descr="Image of a CHOP assessment document"/>
          <p:cNvGrpSpPr>
            <a:grpSpLocks/>
          </p:cNvGrpSpPr>
          <p:nvPr/>
        </p:nvGrpSpPr>
        <p:grpSpPr bwMode="auto">
          <a:xfrm>
            <a:off x="685800" y="3713163"/>
            <a:ext cx="8077200" cy="2611437"/>
            <a:chOff x="685800" y="3505200"/>
            <a:chExt cx="8077200" cy="2611438"/>
          </a:xfrm>
        </p:grpSpPr>
        <p:pic>
          <p:nvPicPr>
            <p:cNvPr id="35847" name="Picture 22" descr="0365_001"/>
            <p:cNvPicPr>
              <a:picLocks noChangeAspect="1" noChangeArrowheads="1"/>
            </p:cNvPicPr>
            <p:nvPr/>
          </p:nvPicPr>
          <p:blipFill>
            <a:blip r:embed="rId3" cstate="print"/>
            <a:srcRect/>
            <a:stretch>
              <a:fillRect/>
            </a:stretch>
          </p:blipFill>
          <p:spPr bwMode="auto">
            <a:xfrm>
              <a:off x="1143000" y="3505200"/>
              <a:ext cx="6775450" cy="2611438"/>
            </a:xfrm>
            <a:prstGeom prst="rect">
              <a:avLst/>
            </a:prstGeom>
            <a:noFill/>
            <a:ln w="9525">
              <a:noFill/>
              <a:miter lim="800000"/>
              <a:headEnd/>
              <a:tailEnd/>
            </a:ln>
          </p:spPr>
        </p:pic>
        <p:sp>
          <p:nvSpPr>
            <p:cNvPr id="35848" name="Text Box 23"/>
            <p:cNvSpPr txBox="1">
              <a:spLocks noChangeArrowheads="1"/>
            </p:cNvSpPr>
            <p:nvPr/>
          </p:nvSpPr>
          <p:spPr bwMode="auto">
            <a:xfrm>
              <a:off x="5237163" y="4745038"/>
              <a:ext cx="2535237" cy="646331"/>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II - gingivitis and tooth decay (5)</a:t>
              </a:r>
            </a:p>
          </p:txBody>
        </p:sp>
        <p:sp>
          <p:nvSpPr>
            <p:cNvPr id="35849" name="Text Box 24"/>
            <p:cNvSpPr txBox="1">
              <a:spLocks noChangeArrowheads="1"/>
            </p:cNvSpPr>
            <p:nvPr/>
          </p:nvSpPr>
          <p:spPr bwMode="auto">
            <a:xfrm>
              <a:off x="685800" y="4267199"/>
              <a:ext cx="2209800" cy="249237"/>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5850" name="Text Box 25"/>
            <p:cNvSpPr txBox="1">
              <a:spLocks noChangeArrowheads="1"/>
            </p:cNvSpPr>
            <p:nvPr/>
          </p:nvSpPr>
          <p:spPr bwMode="auto">
            <a:xfrm>
              <a:off x="5105400" y="4059237"/>
              <a:ext cx="3657600" cy="3048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5851" name="Text Box 26"/>
            <p:cNvSpPr txBox="1">
              <a:spLocks noChangeArrowheads="1"/>
            </p:cNvSpPr>
            <p:nvPr/>
          </p:nvSpPr>
          <p:spPr bwMode="auto">
            <a:xfrm>
              <a:off x="3505200" y="4287837"/>
              <a:ext cx="8382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  </a:t>
              </a:r>
              <a:r>
                <a:rPr lang="en-US" sz="1400" dirty="0"/>
                <a:t>5</a:t>
              </a:r>
            </a:p>
          </p:txBody>
        </p:sp>
      </p:grpSp>
      <p:sp>
        <p:nvSpPr>
          <p:cNvPr id="2" name="Slide Number Placeholder 1"/>
          <p:cNvSpPr>
            <a:spLocks noGrp="1"/>
          </p:cNvSpPr>
          <p:nvPr>
            <p:ph type="sldNum" sz="quarter" idx="10"/>
          </p:nvPr>
        </p:nvSpPr>
        <p:spPr/>
        <p:txBody>
          <a:bodyPr/>
          <a:lstStyle/>
          <a:p>
            <a:pPr>
              <a:defRPr/>
            </a:pPr>
            <a:fld id="{1E504948-509C-44D4-A477-A6D2565D297E}" type="slidenum">
              <a:rPr lang="en-US"/>
              <a:pPr>
                <a:defRPr/>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bwMode="auto">
          <a:xfrm>
            <a:off x="1371600" y="152400"/>
            <a:ext cx="77724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Dental Treatment Class III</a:t>
            </a:r>
          </a:p>
        </p:txBody>
      </p:sp>
      <p:sp>
        <p:nvSpPr>
          <p:cNvPr id="3077" name="Rectangle 3"/>
          <p:cNvSpPr>
            <a:spLocks noGrp="1" noChangeArrowheads="1"/>
          </p:cNvSpPr>
          <p:nvPr>
            <p:ph idx="1"/>
          </p:nvPr>
        </p:nvSpPr>
        <p:spPr bwMode="auto">
          <a:xfrm>
            <a:off x="228600" y="1447800"/>
            <a:ext cx="9296400" cy="1600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a:t>Severe Dental Problems</a:t>
            </a:r>
            <a:r>
              <a:rPr lang="en-US" sz="2400" dirty="0"/>
              <a:t> – Large carious lesions, abscess, extensive gingivitis, a history of pain, or severe (medically handicapping) malocclusion</a:t>
            </a:r>
          </a:p>
          <a:p>
            <a:pPr eaLnBrk="1" hangingPunct="1"/>
            <a:r>
              <a:rPr lang="en-US" sz="2400" b="1" dirty="0"/>
              <a:t>Need for Dental Care is Urgent</a:t>
            </a:r>
            <a:r>
              <a:rPr lang="en-US" sz="2400" dirty="0"/>
              <a:t> – Conditions can progress rapidly to an emergency.   </a:t>
            </a:r>
            <a:r>
              <a:rPr lang="en-US" sz="2400" i="1" dirty="0"/>
              <a:t>Make dental appointment today!</a:t>
            </a:r>
          </a:p>
        </p:txBody>
      </p:sp>
      <p:sp>
        <p:nvSpPr>
          <p:cNvPr id="3078" name="Rectangle 5">
            <a:extLst>
              <a:ext uri="{C183D7F6-B498-43B3-948B-1728B52AA6E4}">
                <adec:decorative xmlns:adec="http://schemas.microsoft.com/office/drawing/2017/decorative" val="1"/>
              </a:ext>
            </a:extLst>
          </p:cNvPr>
          <p:cNvSpPr>
            <a:spLocks noChangeArrowheads="1"/>
          </p:cNvSpPr>
          <p:nvPr/>
        </p:nvSpPr>
        <p:spPr bwMode="auto">
          <a:xfrm>
            <a:off x="2362200" y="5334000"/>
            <a:ext cx="9144000" cy="0"/>
          </a:xfrm>
          <a:prstGeom prst="rect">
            <a:avLst/>
          </a:prstGeom>
          <a:noFill/>
          <a:ln w="9525">
            <a:noFill/>
            <a:miter lim="800000"/>
            <a:headEnd/>
            <a:tailEnd/>
          </a:ln>
        </p:spPr>
        <p:txBody>
          <a:bodyPr wrap="none" anchor="ctr">
            <a:spAutoFit/>
          </a:bodyPr>
          <a:lstStyle/>
          <a:p>
            <a:pPr>
              <a:lnSpc>
                <a:spcPct val="80000"/>
              </a:lnSpc>
              <a:spcBef>
                <a:spcPct val="20000"/>
              </a:spcBef>
            </a:pPr>
            <a:endParaRPr lang="en-US" dirty="0"/>
          </a:p>
        </p:txBody>
      </p:sp>
      <p:sp>
        <p:nvSpPr>
          <p:cNvPr id="3079" name="Rectangle 7">
            <a:extLst>
              <a:ext uri="{C183D7F6-B498-43B3-948B-1728B52AA6E4}">
                <adec:decorative xmlns:adec="http://schemas.microsoft.com/office/drawing/2017/decorative" val="1"/>
              </a:ext>
            </a:extLst>
          </p:cNvPr>
          <p:cNvSpPr>
            <a:spLocks noChangeArrowheads="1"/>
          </p:cNvSpPr>
          <p:nvPr/>
        </p:nvSpPr>
        <p:spPr bwMode="auto">
          <a:xfrm>
            <a:off x="0" y="2828925"/>
            <a:ext cx="9144000" cy="0"/>
          </a:xfrm>
          <a:prstGeom prst="rect">
            <a:avLst/>
          </a:prstGeom>
          <a:noFill/>
          <a:ln w="9525">
            <a:noFill/>
            <a:miter lim="800000"/>
            <a:headEnd/>
            <a:tailEnd/>
          </a:ln>
        </p:spPr>
        <p:txBody>
          <a:bodyPr wrap="none" anchor="ctr">
            <a:spAutoFit/>
          </a:bodyPr>
          <a:lstStyle/>
          <a:p>
            <a:pPr>
              <a:lnSpc>
                <a:spcPct val="80000"/>
              </a:lnSpc>
              <a:spcBef>
                <a:spcPct val="20000"/>
              </a:spcBef>
            </a:pPr>
            <a:endParaRPr lang="en-US" dirty="0"/>
          </a:p>
        </p:txBody>
      </p:sp>
      <p:grpSp>
        <p:nvGrpSpPr>
          <p:cNvPr id="3081" name="Group 22" descr="Picture of the inside of four mouths"/>
          <p:cNvGrpSpPr>
            <a:grpSpLocks/>
          </p:cNvGrpSpPr>
          <p:nvPr/>
        </p:nvGrpSpPr>
        <p:grpSpPr bwMode="auto">
          <a:xfrm>
            <a:off x="685800" y="3505200"/>
            <a:ext cx="8153400" cy="3033713"/>
            <a:chOff x="685800" y="3505200"/>
            <a:chExt cx="8153400" cy="3033713"/>
          </a:xfrm>
        </p:grpSpPr>
        <p:graphicFrame>
          <p:nvGraphicFramePr>
            <p:cNvPr id="3074" name="Object 8"/>
            <p:cNvGraphicFramePr>
              <a:graphicFrameLocks noChangeAspect="1"/>
            </p:cNvGraphicFramePr>
            <p:nvPr/>
          </p:nvGraphicFramePr>
          <p:xfrm>
            <a:off x="5029200" y="3505200"/>
            <a:ext cx="2177375" cy="1421466"/>
          </p:xfrm>
          <a:graphic>
            <a:graphicData uri="http://schemas.openxmlformats.org/presentationml/2006/ole">
              <mc:AlternateContent xmlns:mc="http://schemas.openxmlformats.org/markup-compatibility/2006">
                <mc:Choice xmlns:v="urn:schemas-microsoft-com:vml" Requires="v">
                  <p:oleObj spid="_x0000_s3109" r:id="rId4" imgW="8104762" imgH="4772691" progId="">
                    <p:embed/>
                  </p:oleObj>
                </mc:Choice>
                <mc:Fallback>
                  <p:oleObj r:id="rId4" imgW="8104762" imgH="4772691"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5200"/>
                          <a:ext cx="2177375" cy="1421466"/>
                        </a:xfrm>
                        <a:prstGeom prst="rect">
                          <a:avLst/>
                        </a:prstGeom>
                        <a:noFill/>
                        <a:ln w="38100">
                          <a:solidFill>
                            <a:srgbClr val="652D77"/>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Line 12"/>
            <p:cNvSpPr>
              <a:spLocks noChangeShapeType="1"/>
            </p:cNvSpPr>
            <p:nvPr/>
          </p:nvSpPr>
          <p:spPr bwMode="auto">
            <a:xfrm flipH="1" flipV="1">
              <a:off x="5410200" y="3935980"/>
              <a:ext cx="2057400" cy="228620"/>
            </a:xfrm>
            <a:prstGeom prst="line">
              <a:avLst/>
            </a:prstGeom>
            <a:noFill/>
            <a:ln w="38100">
              <a:solidFill>
                <a:srgbClr val="543A6A"/>
              </a:solidFill>
              <a:round/>
              <a:headEnd/>
              <a:tailEnd type="triangle" w="med" len="med"/>
            </a:ln>
          </p:spPr>
          <p:txBody>
            <a:bodyPr/>
            <a:lstStyle/>
            <a:p>
              <a:endParaRPr lang="en-US" dirty="0"/>
            </a:p>
          </p:txBody>
        </p:sp>
        <p:sp>
          <p:nvSpPr>
            <p:cNvPr id="3083" name="Line 13"/>
            <p:cNvSpPr>
              <a:spLocks noChangeShapeType="1"/>
            </p:cNvSpPr>
            <p:nvPr/>
          </p:nvSpPr>
          <p:spPr bwMode="auto">
            <a:xfrm flipH="1" flipV="1">
              <a:off x="6934200" y="3935980"/>
              <a:ext cx="533400" cy="76207"/>
            </a:xfrm>
            <a:prstGeom prst="line">
              <a:avLst/>
            </a:prstGeom>
            <a:noFill/>
            <a:ln w="38100">
              <a:solidFill>
                <a:srgbClr val="543A6A"/>
              </a:solidFill>
              <a:round/>
              <a:headEnd/>
              <a:tailEnd type="triangle" w="med" len="med"/>
            </a:ln>
          </p:spPr>
          <p:txBody>
            <a:bodyPr/>
            <a:lstStyle/>
            <a:p>
              <a:endParaRPr lang="en-US" dirty="0"/>
            </a:p>
          </p:txBody>
        </p:sp>
        <p:sp>
          <p:nvSpPr>
            <p:cNvPr id="3084" name="Text Box 14"/>
            <p:cNvSpPr txBox="1">
              <a:spLocks noChangeArrowheads="1"/>
            </p:cNvSpPr>
            <p:nvPr/>
          </p:nvSpPr>
          <p:spPr bwMode="auto">
            <a:xfrm>
              <a:off x="7543800" y="3707360"/>
              <a:ext cx="1143000" cy="831070"/>
            </a:xfrm>
            <a:prstGeom prst="rect">
              <a:avLst/>
            </a:prstGeom>
            <a:noFill/>
            <a:ln w="9525">
              <a:noFill/>
              <a:miter lim="800000"/>
              <a:headEnd/>
              <a:tailEnd/>
            </a:ln>
          </p:spPr>
          <p:txBody>
            <a:bodyPr>
              <a:spAutoFit/>
            </a:bodyPr>
            <a:lstStyle/>
            <a:p>
              <a:pPr>
                <a:spcBef>
                  <a:spcPct val="50000"/>
                </a:spcBef>
              </a:pPr>
              <a:r>
                <a:rPr lang="en-US" b="1" dirty="0"/>
                <a:t>Large Carious Lesions</a:t>
              </a:r>
            </a:p>
          </p:txBody>
        </p:sp>
        <p:pic>
          <p:nvPicPr>
            <p:cNvPr id="3085" name="Picture 6" descr="IMAGE-2"/>
            <p:cNvPicPr>
              <a:picLocks noChangeAspect="1" noChangeArrowheads="1"/>
            </p:cNvPicPr>
            <p:nvPr/>
          </p:nvPicPr>
          <p:blipFill>
            <a:blip r:embed="rId6" cstate="print">
              <a:lum bright="30000" contrast="6000"/>
            </a:blip>
            <a:srcRect l="29158" t="35910" r="38982" b="41351"/>
            <a:stretch>
              <a:fillRect/>
            </a:stretch>
          </p:blipFill>
          <p:spPr bwMode="auto">
            <a:xfrm>
              <a:off x="685800" y="5307699"/>
              <a:ext cx="2544763" cy="1214544"/>
            </a:xfrm>
            <a:prstGeom prst="rect">
              <a:avLst/>
            </a:prstGeom>
            <a:noFill/>
            <a:ln w="38100">
              <a:solidFill>
                <a:srgbClr val="543A6A"/>
              </a:solidFill>
              <a:miter lim="800000"/>
              <a:headEnd/>
              <a:tailEnd/>
            </a:ln>
          </p:spPr>
        </p:pic>
        <p:sp>
          <p:nvSpPr>
            <p:cNvPr id="3086" name="Line 11"/>
            <p:cNvSpPr>
              <a:spLocks noChangeShapeType="1"/>
            </p:cNvSpPr>
            <p:nvPr/>
          </p:nvSpPr>
          <p:spPr bwMode="auto">
            <a:xfrm flipH="1">
              <a:off x="2406650" y="5638800"/>
              <a:ext cx="1098550" cy="202346"/>
            </a:xfrm>
            <a:prstGeom prst="line">
              <a:avLst/>
            </a:prstGeom>
            <a:noFill/>
            <a:ln w="38100">
              <a:solidFill>
                <a:srgbClr val="543A6A"/>
              </a:solidFill>
              <a:round/>
              <a:headEnd/>
              <a:tailEnd type="triangle" w="med" len="med"/>
            </a:ln>
          </p:spPr>
          <p:txBody>
            <a:bodyPr/>
            <a:lstStyle/>
            <a:p>
              <a:endParaRPr lang="en-US" dirty="0"/>
            </a:p>
          </p:txBody>
        </p:sp>
        <p:sp>
          <p:nvSpPr>
            <p:cNvPr id="3087" name="Text Box 17"/>
            <p:cNvSpPr txBox="1">
              <a:spLocks noChangeArrowheads="1"/>
            </p:cNvSpPr>
            <p:nvPr/>
          </p:nvSpPr>
          <p:spPr bwMode="auto">
            <a:xfrm>
              <a:off x="3352801" y="5307699"/>
              <a:ext cx="1524000" cy="1231214"/>
            </a:xfrm>
            <a:prstGeom prst="rect">
              <a:avLst/>
            </a:prstGeom>
            <a:noFill/>
            <a:ln w="9525">
              <a:noFill/>
              <a:miter lim="800000"/>
              <a:headEnd/>
              <a:tailEnd/>
            </a:ln>
          </p:spPr>
          <p:txBody>
            <a:bodyPr>
              <a:spAutoFit/>
            </a:bodyPr>
            <a:lstStyle/>
            <a:p>
              <a:pPr algn="ctr">
                <a:spcBef>
                  <a:spcPct val="50000"/>
                </a:spcBef>
              </a:pPr>
              <a:r>
                <a:rPr lang="en-US" b="1" dirty="0"/>
                <a:t>Extensive </a:t>
              </a:r>
              <a:br>
                <a:rPr lang="en-US" b="1" dirty="0"/>
              </a:br>
              <a:r>
                <a:rPr lang="en-US" b="1" dirty="0"/>
                <a:t>Gingivitis    </a:t>
              </a:r>
              <a:r>
                <a:rPr lang="en-US" sz="1400" b="1" dirty="0"/>
                <a:t>(red, swollen, infected, inflamed gums)</a:t>
              </a:r>
            </a:p>
          </p:txBody>
        </p:sp>
        <p:pic>
          <p:nvPicPr>
            <p:cNvPr id="3088" name="Picture 4" descr="ECC2"/>
            <p:cNvPicPr>
              <a:picLocks noChangeAspect="1" noChangeArrowheads="1"/>
            </p:cNvPicPr>
            <p:nvPr/>
          </p:nvPicPr>
          <p:blipFill>
            <a:blip r:embed="rId7" cstate="print">
              <a:lum bright="12000"/>
            </a:blip>
            <a:srcRect l="6812" r="13623" b="21304"/>
            <a:stretch>
              <a:fillRect/>
            </a:stretch>
          </p:blipFill>
          <p:spPr bwMode="auto">
            <a:xfrm>
              <a:off x="5029200" y="5155286"/>
              <a:ext cx="2134612" cy="1371720"/>
            </a:xfrm>
            <a:prstGeom prst="rect">
              <a:avLst/>
            </a:prstGeom>
            <a:noFill/>
            <a:ln w="38100">
              <a:solidFill>
                <a:srgbClr val="543A6A"/>
              </a:solidFill>
              <a:miter lim="800000"/>
              <a:headEnd/>
              <a:tailEnd/>
            </a:ln>
          </p:spPr>
        </p:pic>
        <p:sp>
          <p:nvSpPr>
            <p:cNvPr id="3089" name="Text Box 16"/>
            <p:cNvSpPr txBox="1">
              <a:spLocks noChangeArrowheads="1"/>
            </p:cNvSpPr>
            <p:nvPr/>
          </p:nvSpPr>
          <p:spPr bwMode="auto">
            <a:xfrm>
              <a:off x="7543800" y="5435154"/>
              <a:ext cx="1295400" cy="1077312"/>
            </a:xfrm>
            <a:prstGeom prst="rect">
              <a:avLst/>
            </a:prstGeom>
            <a:noFill/>
            <a:ln w="9525">
              <a:noFill/>
              <a:miter lim="800000"/>
              <a:headEnd/>
              <a:tailEnd/>
            </a:ln>
          </p:spPr>
          <p:txBody>
            <a:bodyPr>
              <a:spAutoFit/>
            </a:bodyPr>
            <a:lstStyle/>
            <a:p>
              <a:pPr>
                <a:spcBef>
                  <a:spcPct val="50000"/>
                </a:spcBef>
              </a:pPr>
              <a:r>
                <a:rPr lang="en-US" b="1" dirty="0"/>
                <a:t>Early Childhood Caries (ECC) </a:t>
              </a:r>
            </a:p>
          </p:txBody>
        </p:sp>
        <p:sp>
          <p:nvSpPr>
            <p:cNvPr id="3090" name="Line 19"/>
            <p:cNvSpPr>
              <a:spLocks noChangeShapeType="1"/>
            </p:cNvSpPr>
            <p:nvPr/>
          </p:nvSpPr>
          <p:spPr bwMode="auto">
            <a:xfrm flipH="1" flipV="1">
              <a:off x="6205811" y="5341864"/>
              <a:ext cx="1261788" cy="270662"/>
            </a:xfrm>
            <a:prstGeom prst="line">
              <a:avLst/>
            </a:prstGeom>
            <a:noFill/>
            <a:ln w="38100">
              <a:solidFill>
                <a:srgbClr val="543A6A"/>
              </a:solidFill>
              <a:round/>
              <a:headEnd/>
              <a:tailEnd type="triangle" w="med" len="med"/>
            </a:ln>
          </p:spPr>
          <p:txBody>
            <a:bodyPr/>
            <a:lstStyle/>
            <a:p>
              <a:endParaRPr lang="en-US" dirty="0"/>
            </a:p>
          </p:txBody>
        </p:sp>
        <p:sp>
          <p:nvSpPr>
            <p:cNvPr id="3091" name="Line 20"/>
            <p:cNvSpPr>
              <a:spLocks noChangeShapeType="1"/>
            </p:cNvSpPr>
            <p:nvPr/>
          </p:nvSpPr>
          <p:spPr bwMode="auto">
            <a:xfrm flipH="1">
              <a:off x="5410200" y="5764939"/>
              <a:ext cx="2057400" cy="153742"/>
            </a:xfrm>
            <a:prstGeom prst="line">
              <a:avLst/>
            </a:prstGeom>
            <a:noFill/>
            <a:ln w="38100">
              <a:solidFill>
                <a:srgbClr val="543A6A"/>
              </a:solidFill>
              <a:round/>
              <a:headEnd/>
              <a:tailEnd type="triangle" w="med" len="med"/>
            </a:ln>
          </p:spPr>
          <p:txBody>
            <a:bodyPr/>
            <a:lstStyle/>
            <a:p>
              <a:endParaRPr lang="en-US" dirty="0"/>
            </a:p>
          </p:txBody>
        </p:sp>
        <p:sp>
          <p:nvSpPr>
            <p:cNvPr id="1044" name="Text Box 15"/>
            <p:cNvSpPr txBox="1">
              <a:spLocks noChangeArrowheads="1"/>
            </p:cNvSpPr>
            <p:nvPr/>
          </p:nvSpPr>
          <p:spPr bwMode="auto">
            <a:xfrm>
              <a:off x="2438400" y="3810000"/>
              <a:ext cx="2514600" cy="554038"/>
            </a:xfrm>
            <a:prstGeom prst="rect">
              <a:avLst/>
            </a:prstGeom>
            <a:noFill/>
            <a:ln w="9525">
              <a:noFill/>
              <a:miter lim="800000"/>
              <a:headEnd/>
              <a:tailEnd/>
            </a:ln>
          </p:spPr>
          <p:txBody>
            <a:bodyPr>
              <a:spAutoFit/>
            </a:bodyPr>
            <a:lstStyle/>
            <a:p>
              <a:pPr>
                <a:spcBef>
                  <a:spcPts val="0"/>
                </a:spcBef>
                <a:defRPr/>
              </a:pPr>
              <a:r>
                <a:rPr lang="en-US" b="1" kern="1100" dirty="0">
                  <a:latin typeface="Arial" pitchFamily="34" charset="0"/>
                </a:rPr>
                <a:t> Abscess </a:t>
              </a:r>
            </a:p>
            <a:p>
              <a:pPr>
                <a:spcBef>
                  <a:spcPts val="0"/>
                </a:spcBef>
                <a:defRPr/>
              </a:pPr>
              <a:r>
                <a:rPr lang="en-US" sz="1400" b="1" kern="1100" dirty="0">
                  <a:latin typeface="Arial" pitchFamily="34" charset="0"/>
                </a:rPr>
                <a:t>(See dentist without delay!)</a:t>
              </a:r>
            </a:p>
          </p:txBody>
        </p:sp>
        <p:pic>
          <p:nvPicPr>
            <p:cNvPr id="3093" name="Picture 9"/>
            <p:cNvPicPr>
              <a:picLocks noChangeAspect="1" noChangeArrowheads="1"/>
            </p:cNvPicPr>
            <p:nvPr/>
          </p:nvPicPr>
          <p:blipFill>
            <a:blip r:embed="rId8" cstate="print"/>
            <a:srcRect l="11131" t="20721" r="49913" b="23422"/>
            <a:stretch>
              <a:fillRect/>
            </a:stretch>
          </p:blipFill>
          <p:spPr bwMode="auto">
            <a:xfrm>
              <a:off x="685800" y="3554946"/>
              <a:ext cx="1524000" cy="1505081"/>
            </a:xfrm>
            <a:prstGeom prst="rect">
              <a:avLst/>
            </a:prstGeom>
            <a:noFill/>
            <a:ln w="38100">
              <a:solidFill>
                <a:srgbClr val="543A6A"/>
              </a:solidFill>
              <a:miter lim="800000"/>
              <a:headEnd/>
              <a:tailEnd/>
            </a:ln>
          </p:spPr>
        </p:pic>
        <p:sp>
          <p:nvSpPr>
            <p:cNvPr id="3094" name="Line 18"/>
            <p:cNvSpPr>
              <a:spLocks noChangeShapeType="1"/>
            </p:cNvSpPr>
            <p:nvPr/>
          </p:nvSpPr>
          <p:spPr bwMode="auto">
            <a:xfrm flipH="1">
              <a:off x="990600" y="4114800"/>
              <a:ext cx="1447800" cy="507039"/>
            </a:xfrm>
            <a:prstGeom prst="line">
              <a:avLst/>
            </a:prstGeom>
            <a:noFill/>
            <a:ln w="38100">
              <a:solidFill>
                <a:srgbClr val="543A6A"/>
              </a:solidFill>
              <a:round/>
              <a:headEnd/>
              <a:tailEnd type="triangle" w="med" len="med"/>
            </a:ln>
          </p:spPr>
          <p:txBody>
            <a:bodyPr/>
            <a:lstStyle/>
            <a:p>
              <a:endParaRPr lang="en-US" dirty="0"/>
            </a:p>
          </p:txBody>
        </p:sp>
      </p:grpSp>
      <p:sp>
        <p:nvSpPr>
          <p:cNvPr id="2" name="Slide Number Placeholder 1"/>
          <p:cNvSpPr>
            <a:spLocks noGrp="1"/>
          </p:cNvSpPr>
          <p:nvPr>
            <p:ph type="sldNum" sz="quarter" idx="10"/>
          </p:nvPr>
        </p:nvSpPr>
        <p:spPr/>
        <p:txBody>
          <a:bodyPr/>
          <a:lstStyle/>
          <a:p>
            <a:pPr>
              <a:defRPr/>
            </a:pPr>
            <a:fld id="{CBAA9880-1556-48A1-B54C-0D0CE70F138D}" type="slidenum">
              <a:rPr lang="en-US"/>
              <a:pPr>
                <a:defRPr/>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bwMode="auto">
          <a:xfrm>
            <a:off x="1371600" y="1524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III</a:t>
            </a:r>
          </a:p>
        </p:txBody>
      </p:sp>
      <p:sp>
        <p:nvSpPr>
          <p:cNvPr id="14" name="Rectangle 23"/>
          <p:cNvSpPr>
            <a:spLocks noChangeArrowheads="1"/>
          </p:cNvSpPr>
          <p:nvPr/>
        </p:nvSpPr>
        <p:spPr bwMode="auto">
          <a:xfrm>
            <a:off x="762000" y="1447800"/>
            <a:ext cx="7772400" cy="1066800"/>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800" b="1" dirty="0">
                <a:effectLst>
                  <a:outerShdw blurRad="38100" dist="38100" dir="2700000" algn="tl">
                    <a:srgbClr val="C0C0C0"/>
                  </a:outerShdw>
                </a:effectLst>
              </a:rPr>
              <a:t>Enter Follow-up Code</a:t>
            </a:r>
            <a:r>
              <a:rPr lang="en-US" sz="2800" b="1" dirty="0"/>
              <a:t> 5 -</a:t>
            </a:r>
            <a:r>
              <a:rPr lang="en-US" sz="2800" dirty="0"/>
              <a:t> in column C if new problem, or in column D if known problem</a:t>
            </a:r>
          </a:p>
          <a:p>
            <a:pPr marL="342900" indent="-342900">
              <a:lnSpc>
                <a:spcPct val="90000"/>
              </a:lnSpc>
              <a:spcBef>
                <a:spcPct val="20000"/>
              </a:spcBef>
              <a:buFontTx/>
              <a:buChar char="•"/>
              <a:defRPr/>
            </a:pPr>
            <a:r>
              <a:rPr lang="en-US" sz="2800" b="1" dirty="0">
                <a:effectLst>
                  <a:outerShdw blurRad="38100" dist="38100" dir="2700000" algn="tl">
                    <a:srgbClr val="C0C0C0"/>
                  </a:outerShdw>
                </a:effectLst>
              </a:rPr>
              <a:t>Describe Problem </a:t>
            </a:r>
            <a:r>
              <a:rPr lang="en-US" sz="2800" b="1" dirty="0"/>
              <a:t>-</a:t>
            </a:r>
            <a:r>
              <a:rPr lang="en-US" sz="2800" dirty="0"/>
              <a:t> in comments section</a:t>
            </a:r>
          </a:p>
          <a:p>
            <a:pPr marL="342900" indent="-342900">
              <a:lnSpc>
                <a:spcPct val="90000"/>
              </a:lnSpc>
              <a:spcBef>
                <a:spcPct val="20000"/>
              </a:spcBef>
              <a:buFontTx/>
              <a:buChar char="•"/>
              <a:defRPr/>
            </a:pPr>
            <a:r>
              <a:rPr lang="en-US" sz="2800" b="1" dirty="0">
                <a:effectLst>
                  <a:outerShdw blurRad="38100" dist="38100" dir="2700000" algn="tl">
                    <a:srgbClr val="C0C0C0"/>
                  </a:outerShdw>
                </a:effectLst>
              </a:rPr>
              <a:t>Enter Name/Telephone</a:t>
            </a:r>
            <a:r>
              <a:rPr lang="en-US" sz="2800" dirty="0"/>
              <a:t> </a:t>
            </a:r>
            <a:r>
              <a:rPr lang="en-US" sz="2800" b="1" dirty="0"/>
              <a:t>of Dentist -</a:t>
            </a:r>
            <a:r>
              <a:rPr lang="en-US" sz="2800" dirty="0"/>
              <a:t> in “REFERRED TO:” box</a:t>
            </a:r>
          </a:p>
        </p:txBody>
      </p:sp>
      <p:grpSp>
        <p:nvGrpSpPr>
          <p:cNvPr id="36868" name="Group 12" descr="Image of a CHOP assessment document"/>
          <p:cNvGrpSpPr>
            <a:grpSpLocks/>
          </p:cNvGrpSpPr>
          <p:nvPr/>
        </p:nvGrpSpPr>
        <p:grpSpPr bwMode="auto">
          <a:xfrm>
            <a:off x="533400" y="3733800"/>
            <a:ext cx="8153400" cy="2819400"/>
            <a:chOff x="381000" y="3657600"/>
            <a:chExt cx="8077200" cy="2895600"/>
          </a:xfrm>
        </p:grpSpPr>
        <p:pic>
          <p:nvPicPr>
            <p:cNvPr id="36871" name="Picture 16" descr="0365_001"/>
            <p:cNvPicPr>
              <a:picLocks noChangeAspect="1" noChangeArrowheads="1"/>
            </p:cNvPicPr>
            <p:nvPr/>
          </p:nvPicPr>
          <p:blipFill>
            <a:blip r:embed="rId3" cstate="print"/>
            <a:srcRect/>
            <a:stretch>
              <a:fillRect/>
            </a:stretch>
          </p:blipFill>
          <p:spPr bwMode="auto">
            <a:xfrm>
              <a:off x="990600" y="3657600"/>
              <a:ext cx="7010400" cy="2895600"/>
            </a:xfrm>
            <a:prstGeom prst="rect">
              <a:avLst/>
            </a:prstGeom>
            <a:noFill/>
            <a:ln w="9525">
              <a:noFill/>
              <a:miter lim="800000"/>
              <a:headEnd/>
              <a:tailEnd/>
            </a:ln>
          </p:spPr>
        </p:pic>
        <p:sp>
          <p:nvSpPr>
            <p:cNvPr id="36872" name="Text Box 17"/>
            <p:cNvSpPr txBox="1">
              <a:spLocks noChangeArrowheads="1"/>
            </p:cNvSpPr>
            <p:nvPr/>
          </p:nvSpPr>
          <p:spPr bwMode="auto">
            <a:xfrm>
              <a:off x="5105400" y="5105400"/>
              <a:ext cx="2819400" cy="663799"/>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III - Early Childhood Caries, ECC  (5)</a:t>
              </a:r>
            </a:p>
          </p:txBody>
        </p:sp>
        <p:sp>
          <p:nvSpPr>
            <p:cNvPr id="36873" name="Text Box 18"/>
            <p:cNvSpPr txBox="1">
              <a:spLocks noChangeArrowheads="1"/>
            </p:cNvSpPr>
            <p:nvPr/>
          </p:nvSpPr>
          <p:spPr bwMode="auto">
            <a:xfrm>
              <a:off x="381000" y="4572000"/>
              <a:ext cx="22098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6874" name="Text Box 19"/>
            <p:cNvSpPr txBox="1">
              <a:spLocks noChangeArrowheads="1"/>
            </p:cNvSpPr>
            <p:nvPr/>
          </p:nvSpPr>
          <p:spPr bwMode="auto">
            <a:xfrm>
              <a:off x="5029200" y="4343400"/>
              <a:ext cx="34290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6875" name="Text Box 20"/>
            <p:cNvSpPr txBox="1">
              <a:spLocks noChangeArrowheads="1"/>
            </p:cNvSpPr>
            <p:nvPr/>
          </p:nvSpPr>
          <p:spPr bwMode="auto">
            <a:xfrm>
              <a:off x="3429000" y="4571999"/>
              <a:ext cx="838200" cy="259492"/>
            </a:xfrm>
            <a:prstGeom prst="rect">
              <a:avLst/>
            </a:prstGeom>
            <a:solidFill>
              <a:srgbClr val="FFFF00"/>
            </a:solidFill>
            <a:ln w="9525">
              <a:noFill/>
              <a:miter lim="800000"/>
              <a:headEnd/>
              <a:tailEnd/>
            </a:ln>
          </p:spPr>
          <p:txBody>
            <a:bodyPr lIns="45720" rIns="45720"/>
            <a:lstStyle/>
            <a:p>
              <a:pPr>
                <a:spcBef>
                  <a:spcPct val="50000"/>
                </a:spcBef>
              </a:pPr>
              <a:r>
                <a:rPr lang="en-US" sz="900" dirty="0"/>
                <a:t>     </a:t>
              </a:r>
              <a:r>
                <a:rPr lang="en-US" sz="1200" dirty="0"/>
                <a:t>5</a:t>
              </a:r>
            </a:p>
          </p:txBody>
        </p:sp>
      </p:grpSp>
      <p:sp>
        <p:nvSpPr>
          <p:cNvPr id="2" name="Slide Number Placeholder 1"/>
          <p:cNvSpPr>
            <a:spLocks noGrp="1"/>
          </p:cNvSpPr>
          <p:nvPr>
            <p:ph type="sldNum" sz="quarter" idx="10"/>
          </p:nvPr>
        </p:nvSpPr>
        <p:spPr/>
        <p:txBody>
          <a:bodyPr/>
          <a:lstStyle/>
          <a:p>
            <a:pPr>
              <a:defRPr/>
            </a:pPr>
            <a:fld id="{A5741935-5ED0-4F16-99C9-DF0202D4EBB2}" type="slidenum">
              <a:rPr lang="en-US"/>
              <a:pPr>
                <a:defRPr/>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Straight Connector 5">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7891" name="Rectangle 2"/>
          <p:cNvSpPr>
            <a:spLocks noGrp="1" noChangeArrowheads="1"/>
          </p:cNvSpPr>
          <p:nvPr>
            <p:ph type="title"/>
          </p:nvPr>
        </p:nvSpPr>
        <p:spPr bwMode="auto">
          <a:xfrm>
            <a:off x="1447800" y="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a:t>Limited Orthodontics and Craniofacial Care </a:t>
            </a:r>
            <a:br>
              <a:rPr lang="en-US" sz="2800" dirty="0"/>
            </a:br>
            <a:r>
              <a:rPr lang="en-US" sz="2800" dirty="0"/>
              <a:t>through CCS and Medi-Cal</a:t>
            </a:r>
          </a:p>
        </p:txBody>
      </p:sp>
      <p:sp>
        <p:nvSpPr>
          <p:cNvPr id="64515" name="Rectangle 3"/>
          <p:cNvSpPr>
            <a:spLocks noGrp="1" noChangeArrowheads="1"/>
          </p:cNvSpPr>
          <p:nvPr>
            <p:ph type="body" sz="half" idx="1"/>
          </p:nvPr>
        </p:nvSpPr>
        <p:spPr bwMode="auto">
          <a:xfrm>
            <a:off x="609600" y="1600200"/>
            <a:ext cx="8001000" cy="45259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400" b="1" dirty="0">
                <a:effectLst>
                  <a:outerShdw blurRad="38100" dist="38100" dir="2700000" algn="tl">
                    <a:srgbClr val="C0C0C0"/>
                  </a:outerShdw>
                </a:effectLst>
              </a:rPr>
              <a:t>Severe Medically Handicapping Malocclusions -</a:t>
            </a:r>
            <a:r>
              <a:rPr lang="en-US" sz="2400" dirty="0"/>
              <a:t> Children with all permanent teeth present or age </a:t>
            </a:r>
            <a:br>
              <a:rPr lang="en-US" sz="2400" dirty="0"/>
            </a:br>
            <a:r>
              <a:rPr lang="en-US" sz="2400" dirty="0"/>
              <a:t>13 through 20 </a:t>
            </a:r>
          </a:p>
          <a:p>
            <a:pPr eaLnBrk="1" hangingPunct="1">
              <a:defRPr/>
            </a:pPr>
            <a:r>
              <a:rPr lang="en-US" sz="2400" b="1" dirty="0">
                <a:effectLst>
                  <a:outerShdw blurRad="38100" dist="38100" dir="2700000" algn="tl">
                    <a:srgbClr val="C0C0C0"/>
                  </a:outerShdw>
                </a:effectLst>
              </a:rPr>
              <a:t>Cleft Lip/Palates and Other Craniofacial Anomalies - </a:t>
            </a:r>
            <a:r>
              <a:rPr lang="en-US" sz="2400" dirty="0"/>
              <a:t>Children age 0 through 20</a:t>
            </a:r>
          </a:p>
          <a:p>
            <a:pPr eaLnBrk="1" hangingPunct="1">
              <a:defRPr/>
            </a:pPr>
            <a:endParaRPr lang="en-US" sz="2400" dirty="0"/>
          </a:p>
        </p:txBody>
      </p:sp>
      <p:pic>
        <p:nvPicPr>
          <p:cNvPr id="37894" name="Picture 11" descr="picture of a cleft palate"/>
          <p:cNvPicPr>
            <a:picLocks noChangeAspect="1" noChangeArrowheads="1"/>
          </p:cNvPicPr>
          <p:nvPr/>
        </p:nvPicPr>
        <p:blipFill>
          <a:blip r:embed="rId3" cstate="print"/>
          <a:srcRect/>
          <a:stretch>
            <a:fillRect/>
          </a:stretch>
        </p:blipFill>
        <p:spPr bwMode="auto">
          <a:xfrm>
            <a:off x="457200" y="4038600"/>
            <a:ext cx="3932238" cy="1552575"/>
          </a:xfrm>
          <a:prstGeom prst="rect">
            <a:avLst/>
          </a:prstGeom>
          <a:noFill/>
          <a:ln w="38100">
            <a:solidFill>
              <a:srgbClr val="543A6A"/>
            </a:solidFill>
            <a:miter lim="800000"/>
            <a:headEnd/>
            <a:tailEnd/>
          </a:ln>
        </p:spPr>
      </p:pic>
      <p:pic>
        <p:nvPicPr>
          <p:cNvPr id="37893" name="Picture 10" descr="picture of a cleft palate"/>
          <p:cNvPicPr>
            <a:picLocks noChangeAspect="1" noChangeArrowheads="1"/>
          </p:cNvPicPr>
          <p:nvPr/>
        </p:nvPicPr>
        <p:blipFill>
          <a:blip r:embed="rId4" cstate="print"/>
          <a:srcRect l="1480" t="3609" r="2695" b="4124"/>
          <a:stretch>
            <a:fillRect/>
          </a:stretch>
        </p:blipFill>
        <p:spPr bwMode="auto">
          <a:xfrm>
            <a:off x="4724400" y="4038600"/>
            <a:ext cx="3933825" cy="1550988"/>
          </a:xfrm>
          <a:prstGeom prst="rect">
            <a:avLst/>
          </a:prstGeom>
          <a:noFill/>
          <a:ln w="38100">
            <a:solidFill>
              <a:srgbClr val="543A6A"/>
            </a:solidFill>
            <a:miter lim="800000"/>
            <a:headEnd/>
            <a:tailEnd/>
          </a:ln>
        </p:spPr>
      </p:pic>
      <p:sp>
        <p:nvSpPr>
          <p:cNvPr id="2" name="Slide Number Placeholder 1"/>
          <p:cNvSpPr>
            <a:spLocks noGrp="1"/>
          </p:cNvSpPr>
          <p:nvPr>
            <p:ph type="sldNum" sz="quarter" idx="10"/>
          </p:nvPr>
        </p:nvSpPr>
        <p:spPr/>
        <p:txBody>
          <a:bodyPr/>
          <a:lstStyle/>
          <a:p>
            <a:pPr>
              <a:defRPr/>
            </a:pPr>
            <a:fld id="{A4478028-5688-4BE1-9418-C39A6282D52B}" type="slidenum">
              <a:rPr lang="en-US"/>
              <a:pPr>
                <a:defRPr/>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descr="image of CHDP/CCS* Orthodontic &amp; Craniofacial Referral Guide"/>
          <p:cNvSpPr>
            <a:spLocks noGrp="1" noChangeArrowheads="1"/>
          </p:cNvSpPr>
          <p:nvPr>
            <p:ph type="title"/>
          </p:nvPr>
        </p:nvSpPr>
        <p:spPr bwMode="auto">
          <a:xfrm>
            <a:off x="1447800" y="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a:t>CHDP/CCS* Orthodontic &amp; Craniofacial </a:t>
            </a:r>
            <a:br>
              <a:rPr lang="en-US" sz="2800" dirty="0"/>
            </a:br>
            <a:r>
              <a:rPr lang="en-US" sz="2800" dirty="0"/>
              <a:t>Referral Guide</a:t>
            </a:r>
          </a:p>
        </p:txBody>
      </p:sp>
      <p:sp>
        <p:nvSpPr>
          <p:cNvPr id="38920" name="TextBox 9"/>
          <p:cNvSpPr txBox="1">
            <a:spLocks noChangeArrowheads="1"/>
          </p:cNvSpPr>
          <p:nvPr/>
        </p:nvSpPr>
        <p:spPr bwMode="auto">
          <a:xfrm>
            <a:off x="158262" y="3810000"/>
            <a:ext cx="1899138" cy="1446213"/>
          </a:xfrm>
          <a:prstGeom prst="rect">
            <a:avLst/>
          </a:prstGeom>
          <a:noFill/>
          <a:ln w="9525">
            <a:noFill/>
            <a:miter lim="800000"/>
            <a:headEnd/>
            <a:tailEnd/>
          </a:ln>
        </p:spPr>
        <p:txBody>
          <a:bodyPr>
            <a:spAutoFit/>
          </a:bodyPr>
          <a:lstStyle/>
          <a:p>
            <a:pPr algn="ctr"/>
            <a:r>
              <a:rPr lang="en-US" sz="1400" dirty="0"/>
              <a:t> California Children’s Services (CCS)</a:t>
            </a:r>
          </a:p>
          <a:p>
            <a:pPr algn="ctr"/>
            <a:r>
              <a:rPr lang="en-US" sz="1200" dirty="0">
                <a:hlinkClick r:id="rId3" tooltip="http://www.dhcs.ca.gov/services/ccs"/>
              </a:rPr>
              <a:t>http://www.dhcs.ca.gov/services/ccs</a:t>
            </a:r>
            <a:endParaRPr lang="en-US" sz="1200" dirty="0"/>
          </a:p>
          <a:p>
            <a:pPr algn="ctr"/>
            <a:r>
              <a:rPr lang="en-US" sz="1200" dirty="0"/>
              <a:t>Scroll to “Contact a CCS Program” for list of local county offices.</a:t>
            </a:r>
          </a:p>
        </p:txBody>
      </p:sp>
      <p:sp>
        <p:nvSpPr>
          <p:cNvPr id="38921" name="TextBox 9"/>
          <p:cNvSpPr txBox="1">
            <a:spLocks noChangeArrowheads="1"/>
          </p:cNvSpPr>
          <p:nvPr/>
        </p:nvSpPr>
        <p:spPr bwMode="auto">
          <a:xfrm>
            <a:off x="0" y="3733800"/>
            <a:ext cx="474785" cy="523220"/>
          </a:xfrm>
          <a:prstGeom prst="rect">
            <a:avLst/>
          </a:prstGeom>
          <a:noFill/>
          <a:ln w="9525">
            <a:noFill/>
            <a:miter lim="800000"/>
            <a:headEnd/>
            <a:tailEnd/>
          </a:ln>
        </p:spPr>
        <p:txBody>
          <a:bodyPr wrap="square">
            <a:spAutoFit/>
          </a:bodyPr>
          <a:lstStyle/>
          <a:p>
            <a:r>
              <a:rPr lang="en-US" sz="2800" dirty="0"/>
              <a:t> *  </a:t>
            </a:r>
          </a:p>
        </p:txBody>
      </p:sp>
      <p:sp>
        <p:nvSpPr>
          <p:cNvPr id="2" name="Slide Number Placeholder 1"/>
          <p:cNvSpPr>
            <a:spLocks noGrp="1"/>
          </p:cNvSpPr>
          <p:nvPr>
            <p:ph type="sldNum" sz="quarter" idx="10"/>
          </p:nvPr>
        </p:nvSpPr>
        <p:spPr>
          <a:xfrm>
            <a:off x="6553200" y="6324600"/>
            <a:ext cx="2362200" cy="533400"/>
          </a:xfrm>
        </p:spPr>
        <p:txBody>
          <a:bodyPr/>
          <a:lstStyle/>
          <a:p>
            <a:pPr>
              <a:defRPr/>
            </a:pPr>
            <a:fld id="{A112438C-2519-495F-8883-1F8E63B6892B}" type="slidenum">
              <a:rPr lang="en-US"/>
              <a:pPr>
                <a:defRPr/>
              </a:pPr>
              <a:t>29</a:t>
            </a:fld>
            <a:endParaRPr lang="en-US" dirty="0"/>
          </a:p>
        </p:txBody>
      </p:sp>
      <p:sp>
        <p:nvSpPr>
          <p:cNvPr id="38916" name="Text Box 5"/>
          <p:cNvSpPr txBox="1">
            <a:spLocks noChangeArrowheads="1"/>
          </p:cNvSpPr>
          <p:nvPr/>
        </p:nvSpPr>
        <p:spPr bwMode="auto">
          <a:xfrm>
            <a:off x="304800" y="6324600"/>
            <a:ext cx="8382000" cy="477838"/>
          </a:xfrm>
          <a:prstGeom prst="rect">
            <a:avLst/>
          </a:prstGeom>
          <a:noFill/>
          <a:ln w="9525">
            <a:noFill/>
            <a:miter lim="800000"/>
            <a:headEnd/>
            <a:tailEnd/>
          </a:ln>
        </p:spPr>
        <p:txBody>
          <a:bodyPr>
            <a:spAutoFit/>
          </a:bodyPr>
          <a:lstStyle/>
          <a:p>
            <a:pPr algn="ctr">
              <a:spcBef>
                <a:spcPct val="50000"/>
              </a:spcBef>
            </a:pPr>
            <a:r>
              <a:rPr lang="en-US" sz="1300" i="1" dirty="0"/>
              <a:t>Print copies of this guide for your exam rooms:</a:t>
            </a:r>
            <a:br>
              <a:rPr lang="en-US" sz="1300" i="1" dirty="0"/>
            </a:br>
            <a:r>
              <a:rPr lang="en-US" sz="1200" u="sng" dirty="0">
                <a:hlinkClick r:id="rId4"/>
              </a:rPr>
              <a:t>http://www.cdph.ca.gov/programs/MCAHOralHealth/Documents/MO-OHP-OrthodonticCraniofacialReferralGuide.pdf </a:t>
            </a:r>
            <a:endParaRPr lang="en-US" sz="1200" i="1" dirty="0">
              <a:solidFill>
                <a:srgbClr val="FF9900"/>
              </a:solidFill>
            </a:endParaRPr>
          </a:p>
        </p:txBody>
      </p:sp>
      <p:grpSp>
        <p:nvGrpSpPr>
          <p:cNvPr id="38917" name="Group 7" descr="image of CHDP/CCS* Orthodontic &amp; Craniofacial Referral Guide"/>
          <p:cNvGrpSpPr>
            <a:grpSpLocks/>
          </p:cNvGrpSpPr>
          <p:nvPr/>
        </p:nvGrpSpPr>
        <p:grpSpPr bwMode="auto">
          <a:xfrm>
            <a:off x="2057400" y="1295400"/>
            <a:ext cx="6907213" cy="4476750"/>
            <a:chOff x="1066800" y="1447800"/>
            <a:chExt cx="7135813" cy="4552950"/>
          </a:xfrm>
        </p:grpSpPr>
        <p:pic>
          <p:nvPicPr>
            <p:cNvPr id="38922" name="Picture 1"/>
            <p:cNvPicPr>
              <a:picLocks noChangeArrowheads="1"/>
            </p:cNvPicPr>
            <p:nvPr/>
          </p:nvPicPr>
          <p:blipFill>
            <a:blip r:embed="rId5" cstate="print"/>
            <a:srcRect/>
            <a:stretch>
              <a:fillRect/>
            </a:stretch>
          </p:blipFill>
          <p:spPr bwMode="auto">
            <a:xfrm>
              <a:off x="1066800" y="1447800"/>
              <a:ext cx="3475038" cy="4552950"/>
            </a:xfrm>
            <a:prstGeom prst="rect">
              <a:avLst/>
            </a:prstGeom>
            <a:noFill/>
            <a:ln w="38100">
              <a:solidFill>
                <a:srgbClr val="652D77"/>
              </a:solidFill>
              <a:miter lim="800000"/>
              <a:headEnd/>
              <a:tailEnd/>
            </a:ln>
          </p:spPr>
        </p:pic>
        <p:pic>
          <p:nvPicPr>
            <p:cNvPr id="38923" name="Picture 2"/>
            <p:cNvPicPr>
              <a:picLocks noChangeAspect="1" noChangeArrowheads="1"/>
            </p:cNvPicPr>
            <p:nvPr/>
          </p:nvPicPr>
          <p:blipFill>
            <a:blip r:embed="rId6" cstate="print"/>
            <a:srcRect/>
            <a:stretch>
              <a:fillRect/>
            </a:stretch>
          </p:blipFill>
          <p:spPr bwMode="auto">
            <a:xfrm>
              <a:off x="4724400" y="1447800"/>
              <a:ext cx="3478213" cy="4552950"/>
            </a:xfrm>
            <a:prstGeom prst="rect">
              <a:avLst/>
            </a:prstGeom>
            <a:noFill/>
            <a:ln w="38100">
              <a:solidFill>
                <a:srgbClr val="652D77"/>
              </a:solidFill>
              <a:miter lim="800000"/>
              <a:headEnd/>
              <a:tailEnd/>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38"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4339" name="Rectangle 2"/>
          <p:cNvSpPr>
            <a:spLocks noGrp="1" noChangeArrowheads="1"/>
          </p:cNvSpPr>
          <p:nvPr>
            <p:ph type="title"/>
          </p:nvPr>
        </p:nvSpPr>
        <p:spPr bwMode="auto">
          <a:xfrm>
            <a:off x="762000" y="152400"/>
            <a:ext cx="83820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AAP Policy</a:t>
            </a:r>
          </a:p>
        </p:txBody>
      </p:sp>
      <p:sp>
        <p:nvSpPr>
          <p:cNvPr id="4099" name="Rectangle 3"/>
          <p:cNvSpPr>
            <a:spLocks noGrp="1" noChangeArrowheads="1"/>
          </p:cNvSpPr>
          <p:nvPr>
            <p:ph idx="1"/>
          </p:nvPr>
        </p:nvSpPr>
        <p:spPr bwMode="auto">
          <a:xfrm>
            <a:off x="533400" y="1371600"/>
            <a:ext cx="8229600" cy="5334000"/>
          </a:xfrm>
          <a:ln>
            <a:miter lim="800000"/>
            <a:headEnd/>
            <a:tailEnd/>
          </a:ln>
        </p:spPr>
        <p:txBody>
          <a:bodyPr vert="horz" wrap="square" lIns="91440" tIns="45720" rIns="91440" bIns="45720" numCol="1" anchor="t" anchorCtr="0" compatLnSpc="1">
            <a:prstTxWarp prst="textNoShape">
              <a:avLst/>
            </a:prstTxWarp>
          </a:bodyPr>
          <a:lstStyle/>
          <a:p>
            <a:pPr algn="ctr" eaLnBrk="1" hangingPunct="1">
              <a:spcBef>
                <a:spcPts val="0"/>
              </a:spcBef>
              <a:buFontTx/>
              <a:buNone/>
              <a:defRPr/>
            </a:pPr>
            <a:r>
              <a:rPr lang="en-US" b="1" dirty="0">
                <a:effectLst>
                  <a:outerShdw blurRad="38100" dist="38100" dir="2700000" algn="tl">
                    <a:srgbClr val="C0C0C0"/>
                  </a:outerShdw>
                </a:effectLst>
              </a:rPr>
              <a:t>	</a:t>
            </a:r>
            <a:r>
              <a:rPr lang="en-US" sz="3600" b="1" dirty="0">
                <a:effectLst>
                  <a:outerShdw blurRad="38100" dist="38100" dir="2700000" algn="tl">
                    <a:srgbClr val="C0C0C0"/>
                  </a:outerShdw>
                </a:effectLst>
              </a:rPr>
              <a:t>AAP Children's Oral Health</a:t>
            </a:r>
          </a:p>
          <a:p>
            <a:pPr eaLnBrk="1" hangingPunct="1">
              <a:spcBef>
                <a:spcPts val="0"/>
              </a:spcBef>
              <a:buFontTx/>
              <a:buNone/>
              <a:defRPr/>
            </a:pPr>
            <a:endParaRPr lang="en-US" sz="1600" dirty="0"/>
          </a:p>
          <a:p>
            <a:pPr eaLnBrk="1" hangingPunct="1">
              <a:spcBef>
                <a:spcPts val="0"/>
              </a:spcBef>
              <a:buFontTx/>
              <a:buNone/>
              <a:defRPr/>
            </a:pPr>
            <a:r>
              <a:rPr lang="en-US" dirty="0"/>
              <a:t> 	To encourage and support child health </a:t>
            </a:r>
          </a:p>
          <a:p>
            <a:pPr eaLnBrk="1" hangingPunct="1">
              <a:spcBef>
                <a:spcPts val="0"/>
              </a:spcBef>
              <a:buFontTx/>
              <a:buNone/>
              <a:defRPr/>
            </a:pPr>
            <a:r>
              <a:rPr lang="en-US" dirty="0"/>
              <a:t>   care providers to conduct oral health risk assessment and provide education and preventive oral health services to families within the context of well child care; and to promote the establishment of a dental home. </a:t>
            </a:r>
          </a:p>
          <a:p>
            <a:pPr eaLnBrk="1" hangingPunct="1">
              <a:spcBef>
                <a:spcPts val="0"/>
              </a:spcBef>
              <a:buFontTx/>
              <a:buNone/>
              <a:defRPr/>
            </a:pPr>
            <a:endParaRPr lang="en-US" dirty="0"/>
          </a:p>
          <a:p>
            <a:pPr marL="457200" lvl="1" indent="808038">
              <a:spcBef>
                <a:spcPct val="0"/>
              </a:spcBef>
              <a:buFontTx/>
              <a:buNone/>
              <a:defRPr/>
            </a:pPr>
            <a:endParaRPr lang="en-US" sz="1300" dirty="0">
              <a:ea typeface="Calibri" pitchFamily="34" charset="0"/>
              <a:cs typeface="Calibri" pitchFamily="34" charset="0"/>
              <a:hlinkClick r:id="rId3"/>
            </a:endParaRPr>
          </a:p>
          <a:p>
            <a:pPr marL="0" lvl="1" indent="0" algn="ctr">
              <a:spcBef>
                <a:spcPct val="0"/>
              </a:spcBef>
              <a:buFontTx/>
              <a:buNone/>
              <a:defRPr/>
            </a:pPr>
            <a:endParaRPr lang="en-US" sz="800" u="sng" dirty="0">
              <a:hlinkClick r:id="rId4"/>
            </a:endParaRPr>
          </a:p>
          <a:p>
            <a:pPr marL="0" lvl="1" indent="0" algn="ctr">
              <a:spcBef>
                <a:spcPct val="0"/>
              </a:spcBef>
              <a:buFontTx/>
              <a:buNone/>
              <a:defRPr/>
            </a:pPr>
            <a:r>
              <a:rPr lang="en-US" sz="1400" u="sng" dirty="0">
                <a:hlinkClick r:id="rId5"/>
              </a:rPr>
              <a:t>http://www2.aap.org/oralhealth/</a:t>
            </a:r>
            <a:endParaRPr lang="en-US" sz="1400" u="sng" dirty="0"/>
          </a:p>
          <a:p>
            <a:pPr marL="0" lvl="1" indent="0" algn="ctr">
              <a:spcBef>
                <a:spcPct val="0"/>
              </a:spcBef>
              <a:buFontTx/>
              <a:buNone/>
              <a:defRPr/>
            </a:pPr>
            <a:endParaRPr lang="en-US" sz="1400" dirty="0"/>
          </a:p>
        </p:txBody>
      </p:sp>
      <p:sp>
        <p:nvSpPr>
          <p:cNvPr id="2" name="Slide Number Placeholder 1"/>
          <p:cNvSpPr>
            <a:spLocks noGrp="1"/>
          </p:cNvSpPr>
          <p:nvPr>
            <p:ph type="sldNum" sz="quarter" idx="10"/>
          </p:nvPr>
        </p:nvSpPr>
        <p:spPr/>
        <p:txBody>
          <a:bodyPr/>
          <a:lstStyle/>
          <a:p>
            <a:pPr>
              <a:defRPr/>
            </a:pPr>
            <a:fld id="{E294A143-6A5F-4CF7-868E-38A07D26085E}" type="slidenum">
              <a:rPr lang="en-US"/>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938" name="Straight Connector 9">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9939" name="Rectangle 2"/>
          <p:cNvSpPr>
            <a:spLocks noGrp="1" noChangeArrowheads="1"/>
          </p:cNvSpPr>
          <p:nvPr>
            <p:ph type="title"/>
          </p:nvPr>
        </p:nvSpPr>
        <p:spPr bwMode="auto">
          <a:xfrm>
            <a:off x="1447800" y="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a:t>How to Document Orthodontics and Craniofacial Anomalies</a:t>
            </a:r>
          </a:p>
        </p:txBody>
      </p:sp>
      <p:sp>
        <p:nvSpPr>
          <p:cNvPr id="65539" name="Rectangle 3"/>
          <p:cNvSpPr>
            <a:spLocks noGrp="1" noChangeArrowheads="1"/>
          </p:cNvSpPr>
          <p:nvPr>
            <p:ph idx="1"/>
          </p:nvPr>
        </p:nvSpPr>
        <p:spPr bwMode="auto">
          <a:xfrm>
            <a:off x="533400" y="1447800"/>
            <a:ext cx="8153400" cy="43735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400" b="1" dirty="0"/>
              <a:t>Enter Follow-up Code 5 -</a:t>
            </a:r>
            <a:r>
              <a:rPr lang="en-US" sz="2400" dirty="0"/>
              <a:t> in column C if new, or column D if known</a:t>
            </a:r>
          </a:p>
          <a:p>
            <a:pPr eaLnBrk="1" hangingPunct="1">
              <a:defRPr/>
            </a:pPr>
            <a:r>
              <a:rPr lang="en-US" sz="2400" b="1" dirty="0">
                <a:effectLst>
                  <a:outerShdw blurRad="38100" dist="38100" dir="2700000" algn="tl">
                    <a:srgbClr val="C0C0C0"/>
                  </a:outerShdw>
                </a:effectLst>
              </a:rPr>
              <a:t>Describe Problem -</a:t>
            </a:r>
            <a:r>
              <a:rPr lang="en-US" sz="2400" dirty="0"/>
              <a:t> in comments section as Handicapping Malocclusion or Craniofacial Anomaly</a:t>
            </a:r>
          </a:p>
          <a:p>
            <a:pPr eaLnBrk="1" hangingPunct="1">
              <a:defRPr/>
            </a:pPr>
            <a:r>
              <a:rPr lang="en-US" sz="2400" b="1" dirty="0">
                <a:effectLst>
                  <a:outerShdw blurRad="38100" dist="38100" dir="2700000" algn="tl">
                    <a:srgbClr val="C0C0C0"/>
                  </a:outerShdw>
                </a:effectLst>
              </a:rPr>
              <a:t>Enter Name/Telephone Number</a:t>
            </a:r>
            <a:r>
              <a:rPr lang="en-US" sz="2400" dirty="0"/>
              <a:t> </a:t>
            </a:r>
            <a:r>
              <a:rPr lang="en-US" sz="2400" b="1" dirty="0">
                <a:effectLst>
                  <a:outerShdw blurRad="38100" dist="38100" dir="2700000" algn="tl">
                    <a:srgbClr val="C0C0C0"/>
                  </a:outerShdw>
                </a:effectLst>
              </a:rPr>
              <a:t>of Dentist -</a:t>
            </a:r>
            <a:r>
              <a:rPr lang="en-US" sz="2400" dirty="0"/>
              <a:t> or Denti-Cal orthodontist in “REFERRED TO:” box</a:t>
            </a:r>
          </a:p>
        </p:txBody>
      </p:sp>
      <p:grpSp>
        <p:nvGrpSpPr>
          <p:cNvPr id="39941" name="Group 11" descr="Image of a CHOP assessment document"/>
          <p:cNvGrpSpPr>
            <a:grpSpLocks/>
          </p:cNvGrpSpPr>
          <p:nvPr/>
        </p:nvGrpSpPr>
        <p:grpSpPr bwMode="auto">
          <a:xfrm>
            <a:off x="609600" y="3962400"/>
            <a:ext cx="8001000" cy="2590800"/>
            <a:chOff x="609600" y="3962400"/>
            <a:chExt cx="8001000" cy="2590800"/>
          </a:xfrm>
        </p:grpSpPr>
        <p:pic>
          <p:nvPicPr>
            <p:cNvPr id="39943" name="Picture 15" descr="0365_001"/>
            <p:cNvPicPr>
              <a:picLocks noChangeAspect="1" noChangeArrowheads="1"/>
            </p:cNvPicPr>
            <p:nvPr/>
          </p:nvPicPr>
          <p:blipFill>
            <a:blip r:embed="rId3" cstate="print"/>
            <a:srcRect/>
            <a:stretch>
              <a:fillRect/>
            </a:stretch>
          </p:blipFill>
          <p:spPr bwMode="auto">
            <a:xfrm>
              <a:off x="1143000" y="3962400"/>
              <a:ext cx="6775450" cy="2590800"/>
            </a:xfrm>
            <a:prstGeom prst="rect">
              <a:avLst/>
            </a:prstGeom>
            <a:noFill/>
            <a:ln w="9525">
              <a:noFill/>
              <a:miter lim="800000"/>
              <a:headEnd/>
              <a:tailEnd/>
            </a:ln>
          </p:spPr>
        </p:pic>
        <p:grpSp>
          <p:nvGrpSpPr>
            <p:cNvPr id="39944" name="Group 10"/>
            <p:cNvGrpSpPr>
              <a:grpSpLocks/>
            </p:cNvGrpSpPr>
            <p:nvPr/>
          </p:nvGrpSpPr>
          <p:grpSpPr bwMode="auto">
            <a:xfrm>
              <a:off x="609600" y="4572000"/>
              <a:ext cx="8001000" cy="1609130"/>
              <a:chOff x="609600" y="4572000"/>
              <a:chExt cx="8001000" cy="1609130"/>
            </a:xfrm>
          </p:grpSpPr>
          <p:sp>
            <p:nvSpPr>
              <p:cNvPr id="39945" name="Text Box 16"/>
              <p:cNvSpPr txBox="1">
                <a:spLocks noChangeArrowheads="1"/>
              </p:cNvSpPr>
              <p:nvPr/>
            </p:nvSpPr>
            <p:spPr bwMode="auto">
              <a:xfrm>
                <a:off x="5181600" y="5257800"/>
                <a:ext cx="2590800" cy="923330"/>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III - Handicapping Malocclusion  (5)</a:t>
                </a:r>
              </a:p>
            </p:txBody>
          </p:sp>
          <p:sp>
            <p:nvSpPr>
              <p:cNvPr id="39946" name="Text Box 17"/>
              <p:cNvSpPr txBox="1">
                <a:spLocks noChangeArrowheads="1"/>
              </p:cNvSpPr>
              <p:nvPr/>
            </p:nvSpPr>
            <p:spPr bwMode="auto">
              <a:xfrm>
                <a:off x="609600" y="4724400"/>
                <a:ext cx="22098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9947" name="Text Box 18"/>
              <p:cNvSpPr txBox="1">
                <a:spLocks noChangeArrowheads="1"/>
              </p:cNvSpPr>
              <p:nvPr/>
            </p:nvSpPr>
            <p:spPr bwMode="auto">
              <a:xfrm>
                <a:off x="5105400" y="4572000"/>
                <a:ext cx="35052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9948" name="Text Box 19"/>
              <p:cNvSpPr txBox="1">
                <a:spLocks noChangeArrowheads="1"/>
              </p:cNvSpPr>
              <p:nvPr/>
            </p:nvSpPr>
            <p:spPr bwMode="auto">
              <a:xfrm>
                <a:off x="3505200" y="4724400"/>
                <a:ext cx="838200" cy="228600"/>
              </a:xfrm>
              <a:prstGeom prst="rect">
                <a:avLst/>
              </a:prstGeom>
              <a:solidFill>
                <a:srgbClr val="FFFF00"/>
              </a:solidFill>
              <a:ln w="9525">
                <a:noFill/>
                <a:miter lim="800000"/>
                <a:headEnd/>
                <a:tailEnd/>
              </a:ln>
            </p:spPr>
            <p:txBody>
              <a:bodyPr lIns="45720" rIns="45720"/>
              <a:lstStyle/>
              <a:p>
                <a:pPr>
                  <a:spcBef>
                    <a:spcPct val="50000"/>
                  </a:spcBef>
                </a:pPr>
                <a:r>
                  <a:rPr lang="en-US" sz="1200" dirty="0"/>
                  <a:t>    5</a:t>
                </a:r>
              </a:p>
            </p:txBody>
          </p:sp>
        </p:grpSp>
      </p:grpSp>
      <p:sp>
        <p:nvSpPr>
          <p:cNvPr id="2" name="Slide Number Placeholder 1"/>
          <p:cNvSpPr>
            <a:spLocks noGrp="1"/>
          </p:cNvSpPr>
          <p:nvPr>
            <p:ph type="sldNum" sz="quarter" idx="10"/>
          </p:nvPr>
        </p:nvSpPr>
        <p:spPr/>
        <p:txBody>
          <a:bodyPr/>
          <a:lstStyle/>
          <a:p>
            <a:pPr>
              <a:defRPr/>
            </a:pPr>
            <a:fld id="{ED80976A-4695-4604-A6A5-81647025E387}" type="slidenum">
              <a:rPr lang="en-US"/>
              <a:pPr>
                <a:defRPr/>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2" name="Straight Connector 1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0963" name="Rectangle 2"/>
          <p:cNvSpPr>
            <a:spLocks noGrp="1" noChangeArrowheads="1"/>
          </p:cNvSpPr>
          <p:nvPr>
            <p:ph type="title"/>
          </p:nvPr>
        </p:nvSpPr>
        <p:spPr bwMode="auto">
          <a:xfrm>
            <a:off x="1295400" y="152400"/>
            <a:ext cx="7848600" cy="12652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Dental Treatment Class IV</a:t>
            </a:r>
          </a:p>
        </p:txBody>
      </p:sp>
      <p:sp>
        <p:nvSpPr>
          <p:cNvPr id="67587" name="Rectangle 3"/>
          <p:cNvSpPr>
            <a:spLocks noGrp="1" noChangeArrowheads="1"/>
          </p:cNvSpPr>
          <p:nvPr>
            <p:ph idx="1"/>
          </p:nvPr>
        </p:nvSpPr>
        <p:spPr bwMode="auto">
          <a:xfrm>
            <a:off x="457200" y="1447800"/>
            <a:ext cx="8229600" cy="45259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400" b="1" dirty="0">
                <a:effectLst>
                  <a:outerShdw blurRad="38100" dist="38100" dir="2700000" algn="tl">
                    <a:srgbClr val="C0C0C0"/>
                  </a:outerShdw>
                </a:effectLst>
              </a:rPr>
              <a:t>Emergency Dental Treatment Required -</a:t>
            </a:r>
            <a:r>
              <a:rPr lang="en-US" sz="2400" b="1" dirty="0"/>
              <a:t> </a:t>
            </a:r>
            <a:r>
              <a:rPr lang="en-US" sz="2400" dirty="0"/>
              <a:t>Acute injury, oral infection, or pain</a:t>
            </a:r>
          </a:p>
          <a:p>
            <a:pPr eaLnBrk="1" hangingPunct="1">
              <a:defRPr/>
            </a:pPr>
            <a:r>
              <a:rPr lang="en-US" sz="2400" b="1" dirty="0">
                <a:effectLst>
                  <a:outerShdw blurRad="38100" dist="38100" dir="2700000" algn="tl">
                    <a:srgbClr val="C0C0C0"/>
                  </a:outerShdw>
                </a:effectLst>
              </a:rPr>
              <a:t>See Dentist Immediately -</a:t>
            </a:r>
            <a:r>
              <a:rPr lang="en-US" sz="2400" dirty="0"/>
              <a:t> or at least within 24 hours</a:t>
            </a:r>
          </a:p>
          <a:p>
            <a:pPr eaLnBrk="1" hangingPunct="1">
              <a:defRPr/>
            </a:pPr>
            <a:endParaRPr lang="en-US" sz="2400" dirty="0"/>
          </a:p>
          <a:p>
            <a:pPr eaLnBrk="1" hangingPunct="1">
              <a:defRPr/>
            </a:pPr>
            <a:endParaRPr lang="en-US" dirty="0"/>
          </a:p>
        </p:txBody>
      </p:sp>
      <p:grpSp>
        <p:nvGrpSpPr>
          <p:cNvPr id="40965" name="Group 15" descr="Picture of Acute injuries and oral infection/cellulitis"/>
          <p:cNvGrpSpPr>
            <a:grpSpLocks/>
          </p:cNvGrpSpPr>
          <p:nvPr/>
        </p:nvGrpSpPr>
        <p:grpSpPr bwMode="auto">
          <a:xfrm>
            <a:off x="1676400" y="2819400"/>
            <a:ext cx="6016625" cy="3357563"/>
            <a:chOff x="1450975" y="2814638"/>
            <a:chExt cx="6016625" cy="3357562"/>
          </a:xfrm>
        </p:grpSpPr>
        <p:sp>
          <p:nvSpPr>
            <p:cNvPr id="40968" name="Text Box 8"/>
            <p:cNvSpPr txBox="1">
              <a:spLocks noChangeArrowheads="1"/>
            </p:cNvSpPr>
            <p:nvPr/>
          </p:nvSpPr>
          <p:spPr bwMode="auto">
            <a:xfrm>
              <a:off x="1524000" y="5835650"/>
              <a:ext cx="2895600" cy="336550"/>
            </a:xfrm>
            <a:prstGeom prst="rect">
              <a:avLst/>
            </a:prstGeom>
            <a:noFill/>
            <a:ln w="9525">
              <a:noFill/>
              <a:miter lim="800000"/>
              <a:headEnd/>
              <a:tailEnd/>
            </a:ln>
          </p:spPr>
          <p:txBody>
            <a:bodyPr>
              <a:spAutoFit/>
            </a:bodyPr>
            <a:lstStyle/>
            <a:p>
              <a:pPr algn="ctr">
                <a:spcBef>
                  <a:spcPct val="50000"/>
                </a:spcBef>
              </a:pPr>
              <a:r>
                <a:rPr lang="en-US" b="1" dirty="0"/>
                <a:t>Acute Injuries</a:t>
              </a:r>
            </a:p>
          </p:txBody>
        </p:sp>
        <p:sp>
          <p:nvSpPr>
            <p:cNvPr id="40969" name="Text Box 9"/>
            <p:cNvSpPr txBox="1">
              <a:spLocks noChangeArrowheads="1"/>
            </p:cNvSpPr>
            <p:nvPr/>
          </p:nvSpPr>
          <p:spPr bwMode="auto">
            <a:xfrm>
              <a:off x="5029200" y="5835650"/>
              <a:ext cx="2438400" cy="336550"/>
            </a:xfrm>
            <a:prstGeom prst="rect">
              <a:avLst/>
            </a:prstGeom>
            <a:noFill/>
            <a:ln w="9525">
              <a:noFill/>
              <a:miter lim="800000"/>
              <a:headEnd/>
              <a:tailEnd/>
            </a:ln>
          </p:spPr>
          <p:txBody>
            <a:bodyPr>
              <a:spAutoFit/>
            </a:bodyPr>
            <a:lstStyle/>
            <a:p>
              <a:pPr algn="ctr">
                <a:spcBef>
                  <a:spcPct val="50000"/>
                </a:spcBef>
              </a:pPr>
              <a:r>
                <a:rPr lang="en-US" b="1" dirty="0"/>
                <a:t>Oral Infection/Cellulitis</a:t>
              </a:r>
            </a:p>
          </p:txBody>
        </p:sp>
        <p:grpSp>
          <p:nvGrpSpPr>
            <p:cNvPr id="40970" name="Group 14"/>
            <p:cNvGrpSpPr>
              <a:grpSpLocks/>
            </p:cNvGrpSpPr>
            <p:nvPr/>
          </p:nvGrpSpPr>
          <p:grpSpPr bwMode="auto">
            <a:xfrm>
              <a:off x="1450975" y="2814638"/>
              <a:ext cx="5938838" cy="2987675"/>
              <a:chOff x="1450975" y="2814638"/>
              <a:chExt cx="5938838" cy="2987675"/>
            </a:xfrm>
          </p:grpSpPr>
          <p:grpSp>
            <p:nvGrpSpPr>
              <p:cNvPr id="40971" name="Group 12"/>
              <p:cNvGrpSpPr>
                <a:grpSpLocks/>
              </p:cNvGrpSpPr>
              <p:nvPr/>
            </p:nvGrpSpPr>
            <p:grpSpPr bwMode="auto">
              <a:xfrm>
                <a:off x="1450975" y="2814638"/>
                <a:ext cx="5938838" cy="2987675"/>
                <a:chOff x="1450975" y="2814638"/>
                <a:chExt cx="5938838" cy="2987675"/>
              </a:xfrm>
            </p:grpSpPr>
            <p:pic>
              <p:nvPicPr>
                <p:cNvPr id="40973" name="Picture 4" descr="crackedtooth"/>
                <p:cNvPicPr>
                  <a:picLocks noChangeAspect="1" noChangeArrowheads="1"/>
                </p:cNvPicPr>
                <p:nvPr/>
              </p:nvPicPr>
              <p:blipFill>
                <a:blip r:embed="rId3" cstate="print">
                  <a:lum bright="18000" contrast="12000"/>
                </a:blip>
                <a:srcRect l="15480" t="26271" r="11765" b="15254"/>
                <a:stretch>
                  <a:fillRect/>
                </a:stretch>
              </p:blipFill>
              <p:spPr bwMode="auto">
                <a:xfrm>
                  <a:off x="1450975" y="2814638"/>
                  <a:ext cx="2959100" cy="1457325"/>
                </a:xfrm>
                <a:prstGeom prst="rect">
                  <a:avLst/>
                </a:prstGeom>
                <a:noFill/>
                <a:ln w="38100">
                  <a:solidFill>
                    <a:srgbClr val="543A6A"/>
                  </a:solidFill>
                  <a:miter lim="800000"/>
                  <a:headEnd/>
                  <a:tailEnd/>
                </a:ln>
              </p:spPr>
            </p:pic>
            <p:pic>
              <p:nvPicPr>
                <p:cNvPr id="40974" name="Picture 6" descr="lost2front"/>
                <p:cNvPicPr>
                  <a:picLocks noChangeAspect="1" noChangeArrowheads="1"/>
                </p:cNvPicPr>
                <p:nvPr/>
              </p:nvPicPr>
              <p:blipFill>
                <a:blip r:embed="rId4" cstate="print">
                  <a:lum bright="24000"/>
                </a:blip>
                <a:srcRect l="24606" t="30910" r="29652" b="27272"/>
                <a:stretch>
                  <a:fillRect/>
                </a:stretch>
              </p:blipFill>
              <p:spPr bwMode="auto">
                <a:xfrm>
                  <a:off x="1454150" y="4429125"/>
                  <a:ext cx="2967038" cy="1373188"/>
                </a:xfrm>
                <a:prstGeom prst="rect">
                  <a:avLst/>
                </a:prstGeom>
                <a:noFill/>
                <a:ln w="38100">
                  <a:solidFill>
                    <a:srgbClr val="543A6A"/>
                  </a:solidFill>
                  <a:miter lim="800000"/>
                  <a:headEnd/>
                  <a:tailEnd/>
                </a:ln>
              </p:spPr>
            </p:pic>
            <p:pic>
              <p:nvPicPr>
                <p:cNvPr id="40975" name="Picture 11"/>
                <p:cNvPicPr>
                  <a:picLocks noChangeAspect="1" noChangeArrowheads="1"/>
                </p:cNvPicPr>
                <p:nvPr/>
              </p:nvPicPr>
              <p:blipFill>
                <a:blip r:embed="rId5" cstate="print"/>
                <a:srcRect/>
                <a:stretch>
                  <a:fillRect/>
                </a:stretch>
              </p:blipFill>
              <p:spPr bwMode="auto">
                <a:xfrm>
                  <a:off x="4953000" y="3594100"/>
                  <a:ext cx="2436813" cy="2197100"/>
                </a:xfrm>
                <a:prstGeom prst="rect">
                  <a:avLst/>
                </a:prstGeom>
                <a:noFill/>
                <a:ln w="38100">
                  <a:solidFill>
                    <a:srgbClr val="543A6A"/>
                  </a:solidFill>
                  <a:miter lim="800000"/>
                  <a:headEnd/>
                  <a:tailEnd/>
                </a:ln>
              </p:spPr>
            </p:pic>
          </p:grpSp>
          <p:sp>
            <p:nvSpPr>
              <p:cNvPr id="40972" name="Rectangle 7"/>
              <p:cNvSpPr>
                <a:spLocks noChangeArrowheads="1"/>
              </p:cNvSpPr>
              <p:nvPr/>
            </p:nvSpPr>
            <p:spPr bwMode="auto">
              <a:xfrm>
                <a:off x="5334000" y="4038600"/>
                <a:ext cx="1219200" cy="228600"/>
              </a:xfrm>
              <a:prstGeom prst="rect">
                <a:avLst/>
              </a:prstGeom>
              <a:solidFill>
                <a:srgbClr val="000000"/>
              </a:solidFill>
              <a:ln w="9525">
                <a:solidFill>
                  <a:srgbClr val="000000"/>
                </a:solidFill>
                <a:miter lim="800000"/>
                <a:headEnd/>
                <a:tailEnd/>
              </a:ln>
            </p:spPr>
            <p:txBody>
              <a:bodyPr/>
              <a:lstStyle/>
              <a:p>
                <a:pPr>
                  <a:lnSpc>
                    <a:spcPct val="80000"/>
                  </a:lnSpc>
                  <a:spcBef>
                    <a:spcPct val="20000"/>
                  </a:spcBef>
                </a:pPr>
                <a:endParaRPr lang="en-US" dirty="0"/>
              </a:p>
            </p:txBody>
          </p:sp>
        </p:grpSp>
      </p:grpSp>
      <p:sp>
        <p:nvSpPr>
          <p:cNvPr id="14" name="Slide Number Placeholder 13"/>
          <p:cNvSpPr>
            <a:spLocks noGrp="1"/>
          </p:cNvSpPr>
          <p:nvPr>
            <p:ph type="sldNum" sz="quarter" idx="10"/>
          </p:nvPr>
        </p:nvSpPr>
        <p:spPr>
          <a:xfrm>
            <a:off x="7086600" y="6356350"/>
            <a:ext cx="1600200" cy="501650"/>
          </a:xfrm>
        </p:spPr>
        <p:txBody>
          <a:bodyPr/>
          <a:lstStyle/>
          <a:p>
            <a:pPr>
              <a:defRPr/>
            </a:pPr>
            <a:fld id="{2103C9DA-70FA-47D1-9553-40F013E9DFCB}" type="slidenum">
              <a:rPr lang="en-US" smtClean="0"/>
              <a:pPr>
                <a:defRPr/>
              </a:pPr>
              <a:t>31</a:t>
            </a:fld>
            <a:endParaRPr lang="en-US" dirty="0"/>
          </a:p>
        </p:txBody>
      </p:sp>
      <p:sp>
        <p:nvSpPr>
          <p:cNvPr id="40967" name="Text Box 10"/>
          <p:cNvSpPr txBox="1">
            <a:spLocks noChangeArrowheads="1"/>
          </p:cNvSpPr>
          <p:nvPr/>
        </p:nvSpPr>
        <p:spPr bwMode="auto">
          <a:xfrm>
            <a:off x="304800" y="6248400"/>
            <a:ext cx="8610600" cy="938213"/>
          </a:xfrm>
          <a:prstGeom prst="rect">
            <a:avLst/>
          </a:prstGeom>
          <a:noFill/>
          <a:ln w="9525">
            <a:noFill/>
            <a:miter lim="800000"/>
            <a:headEnd/>
            <a:tailEnd/>
          </a:ln>
        </p:spPr>
        <p:txBody>
          <a:bodyPr>
            <a:spAutoFit/>
          </a:bodyPr>
          <a:lstStyle/>
          <a:p>
            <a:pPr algn="ctr"/>
            <a:br>
              <a:rPr lang="en-US" sz="1300" i="1" dirty="0"/>
            </a:br>
            <a:r>
              <a:rPr lang="en-US" sz="1300" i="1" dirty="0"/>
              <a:t>For more information</a:t>
            </a:r>
            <a:r>
              <a:rPr lang="en-US" sz="1300" i="1" dirty="0">
                <a:solidFill>
                  <a:srgbClr val="543A6A"/>
                </a:solidFill>
              </a:rPr>
              <a:t>:</a:t>
            </a:r>
            <a:r>
              <a:rPr lang="en-US" sz="1300" i="1" dirty="0">
                <a:solidFill>
                  <a:srgbClr val="0000FF"/>
                </a:solidFill>
              </a:rPr>
              <a:t> </a:t>
            </a:r>
            <a:r>
              <a:rPr lang="en-US" sz="1400" dirty="0">
                <a:solidFill>
                  <a:srgbClr val="0000FF"/>
                </a:solidFill>
              </a:rPr>
              <a:t>Acute Dental Emergencies In Emergency Medicine</a:t>
            </a:r>
          </a:p>
          <a:p>
            <a:pPr algn="ctr"/>
            <a:r>
              <a:rPr lang="en-US" sz="1400" i="1" dirty="0">
                <a:solidFill>
                  <a:srgbClr val="FF0000"/>
                </a:solidFill>
              </a:rPr>
              <a:t>Webmaster to upload pdf to CHDP training site</a:t>
            </a:r>
          </a:p>
          <a:p>
            <a:pPr algn="ctr"/>
            <a:endParaRPr lang="en-US" sz="1400" dirty="0">
              <a:solidFill>
                <a:srgbClr val="0000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986" name="Straight Connector 10">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1987" name="Rectangle 2"/>
          <p:cNvSpPr>
            <a:spLocks noGrp="1" noChangeArrowheads="1"/>
          </p:cNvSpPr>
          <p:nvPr>
            <p:ph type="title"/>
          </p:nvPr>
        </p:nvSpPr>
        <p:spPr bwMode="auto">
          <a:xfrm>
            <a:off x="1371600" y="152400"/>
            <a:ext cx="77724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IV</a:t>
            </a:r>
          </a:p>
        </p:txBody>
      </p:sp>
      <p:sp>
        <p:nvSpPr>
          <p:cNvPr id="68612" name="Rectangle 4"/>
          <p:cNvSpPr>
            <a:spLocks noGrp="1" noChangeArrowheads="1"/>
          </p:cNvSpPr>
          <p:nvPr>
            <p:ph idx="1"/>
          </p:nvPr>
        </p:nvSpPr>
        <p:spPr bwMode="auto">
          <a:xfrm>
            <a:off x="457200" y="1524000"/>
            <a:ext cx="8458200" cy="1905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800" b="1" dirty="0">
                <a:effectLst>
                  <a:outerShdw blurRad="38100" dist="38100" dir="2700000" algn="tl">
                    <a:srgbClr val="C0C0C0"/>
                  </a:outerShdw>
                </a:effectLst>
              </a:rPr>
              <a:t>Enter</a:t>
            </a:r>
            <a:r>
              <a:rPr lang="en-US" sz="2800" b="1" dirty="0"/>
              <a:t> </a:t>
            </a:r>
            <a:r>
              <a:rPr lang="en-US" sz="2800" b="1" dirty="0">
                <a:effectLst>
                  <a:outerShdw blurRad="38100" dist="38100" dir="2700000" algn="tl">
                    <a:srgbClr val="C0C0C0"/>
                  </a:outerShdw>
                </a:effectLst>
              </a:rPr>
              <a:t>Follow-up Code 5 -</a:t>
            </a:r>
            <a:r>
              <a:rPr lang="en-US" sz="2800" dirty="0"/>
              <a:t> in column C if new, or column D if known</a:t>
            </a:r>
          </a:p>
          <a:p>
            <a:pPr eaLnBrk="1" hangingPunct="1">
              <a:defRPr/>
            </a:pPr>
            <a:r>
              <a:rPr lang="en-US" sz="2800" b="1" dirty="0"/>
              <a:t>Describe Problem </a:t>
            </a:r>
            <a:r>
              <a:rPr lang="en-US" sz="2800" b="1" dirty="0">
                <a:effectLst>
                  <a:outerShdw blurRad="38100" dist="38100" dir="2700000" algn="tl">
                    <a:srgbClr val="C0C0C0"/>
                  </a:outerShdw>
                </a:effectLst>
              </a:rPr>
              <a:t>-</a:t>
            </a:r>
            <a:r>
              <a:rPr lang="en-US" sz="2800" dirty="0"/>
              <a:t> in comments section</a:t>
            </a:r>
          </a:p>
          <a:p>
            <a:pPr eaLnBrk="1" hangingPunct="1">
              <a:defRPr/>
            </a:pPr>
            <a:r>
              <a:rPr lang="en-US" sz="2800" b="1" dirty="0"/>
              <a:t>Enter Name/Telephone Number of Dentist </a:t>
            </a:r>
            <a:r>
              <a:rPr lang="en-US" sz="2800" b="1" dirty="0">
                <a:effectLst>
                  <a:outerShdw blurRad="38100" dist="38100" dir="2700000" algn="tl">
                    <a:srgbClr val="C0C0C0"/>
                  </a:outerShdw>
                </a:effectLst>
              </a:rPr>
              <a:t>-</a:t>
            </a:r>
            <a:r>
              <a:rPr lang="en-US" sz="2800" dirty="0"/>
              <a:t> in </a:t>
            </a:r>
            <a:br>
              <a:rPr lang="en-US" sz="2800" dirty="0"/>
            </a:br>
            <a:r>
              <a:rPr lang="en-US" sz="2800" dirty="0"/>
              <a:t>“REFERRED TO” box</a:t>
            </a:r>
          </a:p>
          <a:p>
            <a:pPr eaLnBrk="1" hangingPunct="1">
              <a:defRPr/>
            </a:pPr>
            <a:endParaRPr lang="en-US" sz="2800" dirty="0"/>
          </a:p>
          <a:p>
            <a:pPr eaLnBrk="1" hangingPunct="1">
              <a:defRPr/>
            </a:pPr>
            <a:endParaRPr lang="en-US" dirty="0"/>
          </a:p>
        </p:txBody>
      </p:sp>
      <p:grpSp>
        <p:nvGrpSpPr>
          <p:cNvPr id="41989" name="Group 23" descr="Image of a CHOP assessment document"/>
          <p:cNvGrpSpPr>
            <a:grpSpLocks/>
          </p:cNvGrpSpPr>
          <p:nvPr/>
        </p:nvGrpSpPr>
        <p:grpSpPr bwMode="auto">
          <a:xfrm>
            <a:off x="762000" y="3962400"/>
            <a:ext cx="7950200" cy="2611438"/>
            <a:chOff x="288" y="2496"/>
            <a:chExt cx="5008" cy="1645"/>
          </a:xfrm>
        </p:grpSpPr>
        <p:pic>
          <p:nvPicPr>
            <p:cNvPr id="41991" name="Picture 16" descr="0365_001"/>
            <p:cNvPicPr>
              <a:picLocks noChangeAspect="1" noChangeArrowheads="1"/>
            </p:cNvPicPr>
            <p:nvPr/>
          </p:nvPicPr>
          <p:blipFill>
            <a:blip r:embed="rId3" cstate="print"/>
            <a:srcRect/>
            <a:stretch>
              <a:fillRect/>
            </a:stretch>
          </p:blipFill>
          <p:spPr bwMode="auto">
            <a:xfrm>
              <a:off x="576" y="2496"/>
              <a:ext cx="4268" cy="1645"/>
            </a:xfrm>
            <a:prstGeom prst="rect">
              <a:avLst/>
            </a:prstGeom>
            <a:noFill/>
            <a:ln w="9525">
              <a:noFill/>
              <a:miter lim="800000"/>
              <a:headEnd/>
              <a:tailEnd/>
            </a:ln>
          </p:spPr>
        </p:pic>
        <p:sp>
          <p:nvSpPr>
            <p:cNvPr id="41992" name="Text Box 5"/>
            <p:cNvSpPr txBox="1">
              <a:spLocks noChangeArrowheads="1"/>
            </p:cNvSpPr>
            <p:nvPr/>
          </p:nvSpPr>
          <p:spPr bwMode="auto">
            <a:xfrm>
              <a:off x="3120" y="3312"/>
              <a:ext cx="1597" cy="582"/>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IV -  Emergency,  Oral      Infection  (5)</a:t>
              </a:r>
            </a:p>
          </p:txBody>
        </p:sp>
        <p:sp>
          <p:nvSpPr>
            <p:cNvPr id="41993" name="Text Box 10"/>
            <p:cNvSpPr txBox="1">
              <a:spLocks noChangeArrowheads="1"/>
            </p:cNvSpPr>
            <p:nvPr/>
          </p:nvSpPr>
          <p:spPr bwMode="auto">
            <a:xfrm>
              <a:off x="288" y="2976"/>
              <a:ext cx="1392" cy="144"/>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41994" name="Text Box 17"/>
            <p:cNvSpPr txBox="1">
              <a:spLocks noChangeArrowheads="1"/>
            </p:cNvSpPr>
            <p:nvPr/>
          </p:nvSpPr>
          <p:spPr bwMode="auto">
            <a:xfrm>
              <a:off x="3088" y="2880"/>
              <a:ext cx="2208" cy="144"/>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41995" name="Text Box 22"/>
            <p:cNvSpPr txBox="1">
              <a:spLocks noChangeArrowheads="1"/>
            </p:cNvSpPr>
            <p:nvPr/>
          </p:nvSpPr>
          <p:spPr bwMode="auto">
            <a:xfrm>
              <a:off x="2064" y="2976"/>
              <a:ext cx="528" cy="144"/>
            </a:xfrm>
            <a:prstGeom prst="rect">
              <a:avLst/>
            </a:prstGeom>
            <a:solidFill>
              <a:srgbClr val="FFFF00"/>
            </a:solidFill>
            <a:ln w="9525">
              <a:noFill/>
              <a:miter lim="800000"/>
              <a:headEnd/>
              <a:tailEnd/>
            </a:ln>
          </p:spPr>
          <p:txBody>
            <a:bodyPr lIns="45720" rIns="45720"/>
            <a:lstStyle/>
            <a:p>
              <a:pPr>
                <a:spcBef>
                  <a:spcPct val="50000"/>
                </a:spcBef>
              </a:pPr>
              <a:r>
                <a:rPr lang="en-US" sz="1200" dirty="0"/>
                <a:t>     5</a:t>
              </a:r>
            </a:p>
          </p:txBody>
        </p:sp>
      </p:grpSp>
      <p:sp>
        <p:nvSpPr>
          <p:cNvPr id="2" name="Slide Number Placeholder 1"/>
          <p:cNvSpPr>
            <a:spLocks noGrp="1"/>
          </p:cNvSpPr>
          <p:nvPr>
            <p:ph type="sldNum" sz="quarter" idx="10"/>
          </p:nvPr>
        </p:nvSpPr>
        <p:spPr/>
        <p:txBody>
          <a:bodyPr/>
          <a:lstStyle/>
          <a:p>
            <a:pPr>
              <a:defRPr/>
            </a:pPr>
            <a:fld id="{C45E60F1-553D-4643-82C1-73A67FA7E35E}" type="slidenum">
              <a:rPr lang="en-US"/>
              <a:pPr>
                <a:defRPr/>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bwMode="auto">
          <a:xfrm>
            <a:off x="381000" y="152400"/>
            <a:ext cx="8763000"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PM 160 Dental Guide</a:t>
            </a:r>
          </a:p>
        </p:txBody>
      </p:sp>
      <p:pic>
        <p:nvPicPr>
          <p:cNvPr id="43014" name="Picture 9" descr="image of PM160 Dental Guide"/>
          <p:cNvPicPr>
            <a:picLocks noChangeAspect="1" noChangeArrowheads="1"/>
          </p:cNvPicPr>
          <p:nvPr/>
        </p:nvPicPr>
        <p:blipFill>
          <a:blip r:embed="rId3" cstate="print"/>
          <a:srcRect/>
          <a:stretch>
            <a:fillRect/>
          </a:stretch>
        </p:blipFill>
        <p:spPr bwMode="auto">
          <a:xfrm>
            <a:off x="685800" y="1524000"/>
            <a:ext cx="3676650" cy="4495800"/>
          </a:xfrm>
          <a:prstGeom prst="rect">
            <a:avLst/>
          </a:prstGeom>
          <a:noFill/>
          <a:ln w="38100">
            <a:solidFill>
              <a:srgbClr val="652D77"/>
            </a:solidFill>
            <a:miter lim="800000"/>
            <a:headEnd/>
            <a:tailEnd/>
          </a:ln>
        </p:spPr>
      </p:pic>
      <p:pic>
        <p:nvPicPr>
          <p:cNvPr id="43015" name="Picture 10" descr="image of PM160 Dental Guide"/>
          <p:cNvPicPr>
            <a:picLocks noChangeAspect="1" noChangeArrowheads="1"/>
          </p:cNvPicPr>
          <p:nvPr/>
        </p:nvPicPr>
        <p:blipFill>
          <a:blip r:embed="rId4" cstate="print"/>
          <a:srcRect/>
          <a:stretch>
            <a:fillRect/>
          </a:stretch>
        </p:blipFill>
        <p:spPr bwMode="auto">
          <a:xfrm>
            <a:off x="4800600" y="1524000"/>
            <a:ext cx="3749675" cy="4495800"/>
          </a:xfrm>
          <a:prstGeom prst="rect">
            <a:avLst/>
          </a:prstGeom>
          <a:noFill/>
          <a:ln w="38100">
            <a:solidFill>
              <a:srgbClr val="652D77"/>
            </a:solidFill>
            <a:miter lim="800000"/>
            <a:headEnd/>
            <a:tailEnd/>
          </a:ln>
        </p:spPr>
      </p:pic>
      <p:sp>
        <p:nvSpPr>
          <p:cNvPr id="43012" name="Rectangle 4"/>
          <p:cNvSpPr>
            <a:spLocks noChangeArrowheads="1"/>
          </p:cNvSpPr>
          <p:nvPr/>
        </p:nvSpPr>
        <p:spPr bwMode="auto">
          <a:xfrm>
            <a:off x="381000" y="6335713"/>
            <a:ext cx="8382000" cy="727075"/>
          </a:xfrm>
          <a:prstGeom prst="rect">
            <a:avLst/>
          </a:prstGeom>
          <a:noFill/>
          <a:ln w="9525">
            <a:noFill/>
            <a:miter lim="800000"/>
            <a:headEnd/>
            <a:tailEnd/>
          </a:ln>
        </p:spPr>
        <p:txBody>
          <a:bodyPr>
            <a:spAutoFit/>
          </a:bodyPr>
          <a:lstStyle/>
          <a:p>
            <a:pPr algn="ctr">
              <a:spcBef>
                <a:spcPct val="50000"/>
              </a:spcBef>
            </a:pPr>
            <a:r>
              <a:rPr lang="en-US" sz="1300" i="1" dirty="0"/>
              <a:t>Print copies of this guide for your exam rooms</a:t>
            </a:r>
            <a:r>
              <a:rPr lang="en-US" sz="1300" i="1" dirty="0">
                <a:solidFill>
                  <a:srgbClr val="FF0000"/>
                </a:solidFill>
              </a:rPr>
              <a:t>:</a:t>
            </a:r>
            <a:br>
              <a:rPr lang="en-US" sz="1300" i="1" dirty="0">
                <a:solidFill>
                  <a:srgbClr val="FF0000"/>
                </a:solidFill>
              </a:rPr>
            </a:br>
            <a:r>
              <a:rPr lang="en-US" sz="1300" i="1" u="sng" dirty="0">
                <a:solidFill>
                  <a:schemeClr val="folHlink"/>
                </a:solidFill>
                <a:hlinkClick r:id="rId5"/>
              </a:rPr>
              <a:t>www.dhcs.ca.gov/formsandpubs/publications/Documents/CMS/pm160dentalguide.pdf</a:t>
            </a:r>
            <a:endParaRPr lang="en-US" sz="1300" i="1" u="sng" dirty="0">
              <a:solidFill>
                <a:schemeClr val="folHlink"/>
              </a:solidFill>
            </a:endParaRPr>
          </a:p>
          <a:p>
            <a:pPr>
              <a:spcBef>
                <a:spcPct val="20000"/>
              </a:spcBef>
            </a:pPr>
            <a:endParaRPr lang="en-US" sz="1300" i="1" dirty="0">
              <a:solidFill>
                <a:schemeClr val="folHlink"/>
              </a:solidFill>
            </a:endParaRPr>
          </a:p>
        </p:txBody>
      </p:sp>
      <p:sp>
        <p:nvSpPr>
          <p:cNvPr id="2" name="Slide Number Placeholder 1"/>
          <p:cNvSpPr>
            <a:spLocks noGrp="1"/>
          </p:cNvSpPr>
          <p:nvPr>
            <p:ph type="sldNum" sz="quarter" idx="10"/>
          </p:nvPr>
        </p:nvSpPr>
        <p:spPr/>
        <p:txBody>
          <a:bodyPr/>
          <a:lstStyle/>
          <a:p>
            <a:pPr>
              <a:defRPr/>
            </a:pPr>
            <a:fld id="{27B2CC26-F3CA-411A-BCEF-F5D84AB7B11D}" type="slidenum">
              <a:rPr lang="en-US"/>
              <a:pPr>
                <a:defRPr/>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34"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4035" name="Rectangle 2"/>
          <p:cNvSpPr>
            <a:spLocks noGrp="1" noChangeArrowheads="1"/>
          </p:cNvSpPr>
          <p:nvPr>
            <p:ph type="title"/>
          </p:nvPr>
        </p:nvSpPr>
        <p:spPr bwMode="auto">
          <a:xfrm>
            <a:off x="1295400" y="152400"/>
            <a:ext cx="78486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4 </a:t>
            </a:r>
            <a:r>
              <a:rPr lang="en-US" dirty="0"/>
              <a:t>- </a:t>
            </a:r>
            <a:r>
              <a:rPr lang="en-US" sz="3200" dirty="0"/>
              <a:t>Referral to a Dental Provider</a:t>
            </a:r>
            <a:r>
              <a:rPr lang="en-US" dirty="0"/>
              <a:t> </a:t>
            </a:r>
            <a:br>
              <a:rPr lang="en-US" dirty="0"/>
            </a:br>
            <a:endParaRPr lang="en-US" dirty="0"/>
          </a:p>
        </p:txBody>
      </p:sp>
      <p:sp>
        <p:nvSpPr>
          <p:cNvPr id="73731" name="Rectangle 3"/>
          <p:cNvSpPr>
            <a:spLocks noGrp="1" noChangeArrowheads="1"/>
          </p:cNvSpPr>
          <p:nvPr>
            <p:ph idx="1"/>
          </p:nvPr>
        </p:nvSpPr>
        <p:spPr bwMode="auto">
          <a:xfrm>
            <a:off x="152400" y="1371600"/>
            <a:ext cx="8991600" cy="53340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lnSpc>
                <a:spcPct val="90000"/>
              </a:lnSpc>
              <a:buFontTx/>
              <a:buNone/>
              <a:defRPr/>
            </a:pPr>
            <a:endParaRPr lang="en-US" sz="1800" dirty="0"/>
          </a:p>
          <a:p>
            <a:pPr marL="609600" indent="-609600" eaLnBrk="1" hangingPunct="1">
              <a:lnSpc>
                <a:spcPct val="90000"/>
              </a:lnSpc>
              <a:defRPr/>
            </a:pPr>
            <a:r>
              <a:rPr lang="en-US" b="1" dirty="0">
                <a:effectLst>
                  <a:outerShdw blurRad="38100" dist="38100" dir="2700000" algn="tl">
                    <a:srgbClr val="C0C0C0"/>
                  </a:outerShdw>
                </a:effectLst>
              </a:rPr>
              <a:t>Routine Referral</a:t>
            </a:r>
            <a:endParaRPr lang="en-US" dirty="0"/>
          </a:p>
          <a:p>
            <a:pPr marL="990600" lvl="1" indent="-533400" eaLnBrk="1" hangingPunct="1">
              <a:lnSpc>
                <a:spcPct val="90000"/>
              </a:lnSpc>
              <a:buFont typeface="Arial" pitchFamily="34" charset="0"/>
              <a:buChar char="–"/>
              <a:defRPr/>
            </a:pPr>
            <a:r>
              <a:rPr lang="en-US" dirty="0"/>
              <a:t>Annually beginning at age one </a:t>
            </a:r>
          </a:p>
          <a:p>
            <a:pPr marL="990600" lvl="1" indent="-533400" eaLnBrk="1" hangingPunct="1">
              <a:lnSpc>
                <a:spcPct val="90000"/>
              </a:lnSpc>
              <a:buFont typeface="Arial" pitchFamily="34" charset="0"/>
              <a:buChar char="–"/>
              <a:defRPr/>
            </a:pPr>
            <a:r>
              <a:rPr lang="en-US" dirty="0"/>
              <a:t>Semi-annually for moderate to high risk children </a:t>
            </a:r>
            <a:br>
              <a:rPr lang="en-US" dirty="0"/>
            </a:br>
            <a:r>
              <a:rPr lang="en-US" sz="2100" i="1" dirty="0"/>
              <a:t>(a Medi-Cal/Denti-Cal benefit once in a six month period)</a:t>
            </a:r>
          </a:p>
          <a:p>
            <a:pPr marL="990600" lvl="1" indent="-533400" eaLnBrk="1" hangingPunct="1">
              <a:lnSpc>
                <a:spcPct val="90000"/>
              </a:lnSpc>
              <a:buFont typeface="Arial" pitchFamily="34" charset="0"/>
              <a:buChar char="–"/>
              <a:defRPr/>
            </a:pPr>
            <a:r>
              <a:rPr lang="en-US" dirty="0"/>
              <a:t>Children with special needs may require more frequent referrals</a:t>
            </a:r>
            <a:br>
              <a:rPr lang="en-US" dirty="0"/>
            </a:br>
            <a:endParaRPr lang="en-US" sz="800" dirty="0"/>
          </a:p>
          <a:p>
            <a:pPr marL="990600" lvl="1" indent="-533400" eaLnBrk="1" hangingPunct="1">
              <a:lnSpc>
                <a:spcPct val="90000"/>
              </a:lnSpc>
              <a:buFontTx/>
              <a:buNone/>
              <a:defRPr/>
            </a:pPr>
            <a:r>
              <a:rPr lang="en-US" sz="2100" i="1" dirty="0"/>
              <a:t>                                               </a:t>
            </a:r>
            <a:r>
              <a:rPr lang="en-US" sz="3600" b="1" dirty="0">
                <a:effectLst>
                  <a:outerShdw blurRad="38100" dist="38100" dir="2700000" algn="tl">
                    <a:srgbClr val="C0C0C0"/>
                  </a:outerShdw>
                </a:effectLst>
              </a:rPr>
              <a:t>OR</a:t>
            </a:r>
          </a:p>
          <a:p>
            <a:pPr marL="609600" indent="-609600" eaLnBrk="1" hangingPunct="1">
              <a:lnSpc>
                <a:spcPct val="90000"/>
              </a:lnSpc>
              <a:defRPr/>
            </a:pPr>
            <a:r>
              <a:rPr lang="en-US" b="1" dirty="0">
                <a:effectLst>
                  <a:outerShdw blurRad="38100" dist="38100" dir="2700000" algn="tl">
                    <a:srgbClr val="C0C0C0"/>
                  </a:outerShdw>
                </a:effectLst>
              </a:rPr>
              <a:t>Refer </a:t>
            </a:r>
            <a:r>
              <a:rPr lang="en-US" sz="2800" dirty="0"/>
              <a:t>if a problem is detected or suspected at any time regardless of age</a:t>
            </a:r>
          </a:p>
          <a:p>
            <a:pPr marL="609600" indent="-609600" eaLnBrk="1" hangingPunct="1">
              <a:lnSpc>
                <a:spcPct val="90000"/>
              </a:lnSpc>
              <a:defRPr/>
            </a:pPr>
            <a:endParaRPr lang="en-US" dirty="0"/>
          </a:p>
          <a:p>
            <a:pPr marL="609600" indent="-609600" eaLnBrk="1" hangingPunct="1">
              <a:lnSpc>
                <a:spcPct val="90000"/>
              </a:lnSpc>
              <a:buFontTx/>
              <a:buNone/>
              <a:defRPr/>
            </a:pPr>
            <a:r>
              <a:rPr lang="en-US" dirty="0"/>
              <a:t>	</a:t>
            </a:r>
          </a:p>
        </p:txBody>
      </p:sp>
      <p:sp>
        <p:nvSpPr>
          <p:cNvPr id="2" name="Slide Number Placeholder 1"/>
          <p:cNvSpPr>
            <a:spLocks noGrp="1"/>
          </p:cNvSpPr>
          <p:nvPr>
            <p:ph type="sldNum" sz="quarter" idx="10"/>
          </p:nvPr>
        </p:nvSpPr>
        <p:spPr/>
        <p:txBody>
          <a:bodyPr/>
          <a:lstStyle/>
          <a:p>
            <a:pPr>
              <a:defRPr/>
            </a:pPr>
            <a:fld id="{FA487796-B36F-49D2-8224-A18298C1BFDC}" type="slidenum">
              <a:rPr lang="en-US"/>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058"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5059" name="Rectangle 2"/>
          <p:cNvSpPr>
            <a:spLocks noGrp="1" noChangeArrowheads="1"/>
          </p:cNvSpPr>
          <p:nvPr>
            <p:ph type="title"/>
          </p:nvPr>
        </p:nvSpPr>
        <p:spPr bwMode="auto">
          <a:xfrm>
            <a:off x="685800" y="0"/>
            <a:ext cx="84582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When to Refer</a:t>
            </a:r>
          </a:p>
        </p:txBody>
      </p:sp>
      <p:pic>
        <p:nvPicPr>
          <p:cNvPr id="45061" name="Picture 8" descr="image of CHOP Periodicity schedule for dental referral by age"/>
          <p:cNvPicPr>
            <a:picLocks noGrp="1" noChangeAspect="1" noChangeArrowheads="1"/>
          </p:cNvPicPr>
          <p:nvPr>
            <p:ph idx="1"/>
          </p:nvPr>
        </p:nvPicPr>
        <p:blipFill>
          <a:blip r:embed="rId3" cstate="print"/>
          <a:srcRect/>
          <a:stretch>
            <a:fillRect/>
          </a:stretch>
        </p:blipFill>
        <p:spPr bwMode="auto">
          <a:xfrm>
            <a:off x="1600200" y="1295400"/>
            <a:ext cx="6550025" cy="4525963"/>
          </a:xfrm>
          <a:noFill/>
          <a:ln w="38100">
            <a:solidFill>
              <a:srgbClr val="652D77"/>
            </a:solidFill>
            <a:miter lim="800000"/>
            <a:headEnd/>
            <a:tailEnd/>
          </a:ln>
        </p:spPr>
      </p:pic>
      <p:sp>
        <p:nvSpPr>
          <p:cNvPr id="10" name="TextBox 9"/>
          <p:cNvSpPr txBox="1"/>
          <p:nvPr/>
        </p:nvSpPr>
        <p:spPr>
          <a:xfrm>
            <a:off x="228600" y="6400800"/>
            <a:ext cx="8305800" cy="264688"/>
          </a:xfrm>
          <a:prstGeom prst="rect">
            <a:avLst/>
          </a:prstGeom>
          <a:noFill/>
        </p:spPr>
        <p:txBody>
          <a:bodyPr>
            <a:spAutoFit/>
          </a:bodyPr>
          <a:lstStyle/>
          <a:p>
            <a:pPr algn="ctr">
              <a:lnSpc>
                <a:spcPct val="80000"/>
              </a:lnSpc>
              <a:defRPr/>
            </a:pPr>
            <a:r>
              <a:rPr lang="en-US" sz="1400" dirty="0"/>
              <a:t>Online at:    </a:t>
            </a:r>
            <a:r>
              <a:rPr lang="en-US" sz="1400" i="1" dirty="0">
                <a:solidFill>
                  <a:schemeClr val="bg2">
                    <a:lumMod val="25000"/>
                  </a:schemeClr>
                </a:solidFill>
                <a:hlinkClick r:id="rId4"/>
              </a:rPr>
              <a:t>http://www.dhcs.ca.gov/services/chdp/Documents/Letters/chdppin1110.pdf</a:t>
            </a:r>
            <a:endParaRPr lang="en-US" sz="1400" i="1" dirty="0">
              <a:solidFill>
                <a:schemeClr val="bg2">
                  <a:lumMod val="25000"/>
                </a:schemeClr>
              </a:solidFill>
            </a:endParaRPr>
          </a:p>
        </p:txBody>
      </p:sp>
      <p:sp>
        <p:nvSpPr>
          <p:cNvPr id="2" name="Slide Number Placeholder 1"/>
          <p:cNvSpPr>
            <a:spLocks noGrp="1"/>
          </p:cNvSpPr>
          <p:nvPr>
            <p:ph type="sldNum" sz="quarter" idx="10"/>
          </p:nvPr>
        </p:nvSpPr>
        <p:spPr/>
        <p:txBody>
          <a:bodyPr/>
          <a:lstStyle/>
          <a:p>
            <a:pPr>
              <a:defRPr/>
            </a:pPr>
            <a:fld id="{E4FB4221-A437-4DDB-9F2A-EB86C36472DE}" type="slidenum">
              <a:rPr lang="en-US"/>
              <a:pPr>
                <a:defRPr/>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bwMode="auto">
          <a:xfrm>
            <a:off x="1447800" y="15240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Promote a “Dental Home”</a:t>
            </a:r>
          </a:p>
        </p:txBody>
      </p:sp>
      <p:sp>
        <p:nvSpPr>
          <p:cNvPr id="197635" name="Rectangle 3"/>
          <p:cNvSpPr>
            <a:spLocks noGrp="1" noChangeArrowheads="1"/>
          </p:cNvSpPr>
          <p:nvPr>
            <p:ph type="body" sz="half" idx="1"/>
          </p:nvPr>
        </p:nvSpPr>
        <p:spPr bwMode="auto">
          <a:xfrm>
            <a:off x="457200" y="1676400"/>
            <a:ext cx="5486400" cy="48768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2400" dirty="0"/>
              <a:t>Every child needs a </a:t>
            </a:r>
            <a:br>
              <a:rPr lang="en-US" sz="2400" dirty="0"/>
            </a:br>
            <a:r>
              <a:rPr lang="en-US" sz="2400" dirty="0"/>
              <a:t>dental home by </a:t>
            </a:r>
            <a:r>
              <a:rPr lang="en-US" sz="2400" b="1" dirty="0">
                <a:effectLst>
                  <a:outerShdw blurRad="38100" dist="38100" dir="2700000" algn="tl">
                    <a:srgbClr val="C0C0C0"/>
                  </a:outerShdw>
                </a:effectLst>
              </a:rPr>
              <a:t>age one</a:t>
            </a:r>
          </a:p>
          <a:p>
            <a:pPr eaLnBrk="1" hangingPunct="1">
              <a:lnSpc>
                <a:spcPct val="80000"/>
              </a:lnSpc>
              <a:defRPr/>
            </a:pPr>
            <a:endParaRPr lang="en-US" sz="2400" b="1" u="sng" dirty="0"/>
          </a:p>
          <a:p>
            <a:pPr eaLnBrk="1" hangingPunct="1">
              <a:lnSpc>
                <a:spcPct val="80000"/>
              </a:lnSpc>
              <a:defRPr/>
            </a:pPr>
            <a:r>
              <a:rPr lang="en-US" sz="2400" dirty="0"/>
              <a:t>It is </a:t>
            </a:r>
            <a:r>
              <a:rPr lang="en-US" sz="2400" b="1" dirty="0">
                <a:effectLst>
                  <a:outerShdw blurRad="38100" dist="38100" dir="2700000" algn="tl">
                    <a:srgbClr val="C0C0C0"/>
                  </a:outerShdw>
                </a:effectLst>
              </a:rPr>
              <a:t>never</a:t>
            </a:r>
            <a:r>
              <a:rPr lang="en-US" sz="2400" dirty="0"/>
              <a:t> </a:t>
            </a:r>
            <a:r>
              <a:rPr lang="en-US" sz="2400" b="1" dirty="0">
                <a:effectLst>
                  <a:outerShdw blurRad="38100" dist="38100" dir="2700000" algn="tl">
                    <a:srgbClr val="C0C0C0"/>
                  </a:outerShdw>
                </a:effectLst>
              </a:rPr>
              <a:t>too late</a:t>
            </a:r>
            <a:r>
              <a:rPr lang="en-US" sz="2400" dirty="0"/>
              <a:t> to establish </a:t>
            </a:r>
            <a:br>
              <a:rPr lang="en-US" sz="2400" dirty="0"/>
            </a:br>
            <a:r>
              <a:rPr lang="en-US" sz="2400" dirty="0"/>
              <a:t>a dental home</a:t>
            </a:r>
          </a:p>
          <a:p>
            <a:pPr eaLnBrk="1" hangingPunct="1">
              <a:lnSpc>
                <a:spcPct val="80000"/>
              </a:lnSpc>
              <a:defRPr/>
            </a:pPr>
            <a:endParaRPr lang="en-US" sz="2400" dirty="0"/>
          </a:p>
          <a:p>
            <a:pPr eaLnBrk="1" hangingPunct="1">
              <a:lnSpc>
                <a:spcPct val="80000"/>
              </a:lnSpc>
              <a:defRPr/>
            </a:pPr>
            <a:r>
              <a:rPr lang="en-US" sz="2400" dirty="0"/>
              <a:t>A dental home is a clinic </a:t>
            </a:r>
            <a:br>
              <a:rPr lang="en-US" sz="2400" dirty="0"/>
            </a:br>
            <a:r>
              <a:rPr lang="en-US" sz="2400" dirty="0"/>
              <a:t>or office where a child/family receives routine dental care </a:t>
            </a:r>
            <a:br>
              <a:rPr lang="en-US" sz="2400" dirty="0"/>
            </a:br>
            <a:r>
              <a:rPr lang="en-US" sz="2400" dirty="0"/>
              <a:t>on a</a:t>
            </a:r>
            <a:r>
              <a:rPr lang="en-US" sz="2400" b="1" dirty="0">
                <a:effectLst>
                  <a:outerShdw blurRad="38100" dist="38100" dir="2700000" algn="tl">
                    <a:srgbClr val="C0C0C0"/>
                  </a:outerShdw>
                </a:effectLst>
              </a:rPr>
              <a:t> regular basis</a:t>
            </a:r>
          </a:p>
          <a:p>
            <a:pPr eaLnBrk="1" hangingPunct="1">
              <a:lnSpc>
                <a:spcPct val="80000"/>
              </a:lnSpc>
              <a:defRPr/>
            </a:pPr>
            <a:endParaRPr lang="en-US" sz="2400" b="1" dirty="0">
              <a:effectLst>
                <a:outerShdw blurRad="38100" dist="38100" dir="2700000" algn="tl">
                  <a:srgbClr val="C0C0C0"/>
                </a:outerShdw>
              </a:effectLst>
            </a:endParaRPr>
          </a:p>
          <a:p>
            <a:pPr eaLnBrk="1" hangingPunct="1">
              <a:lnSpc>
                <a:spcPct val="80000"/>
              </a:lnSpc>
              <a:defRPr/>
            </a:pPr>
            <a:r>
              <a:rPr lang="en-US" sz="2400" dirty="0">
                <a:effectLst>
                  <a:outerShdw blurRad="38100" dist="38100" dir="2700000" algn="tl">
                    <a:srgbClr val="C0C0C0"/>
                  </a:outerShdw>
                </a:effectLst>
              </a:rPr>
              <a:t>AAP Dental Home Policy </a:t>
            </a:r>
            <a:r>
              <a:rPr lang="en-US" sz="1200" dirty="0">
                <a:hlinkClick r:id="rId4"/>
              </a:rPr>
              <a:t>http://pediatrics.aappublications.org/content/111/5/1113.full.html</a:t>
            </a:r>
            <a:endParaRPr lang="en-US" sz="1200" dirty="0"/>
          </a:p>
          <a:p>
            <a:pPr algn="ctr" eaLnBrk="1" hangingPunct="1">
              <a:lnSpc>
                <a:spcPct val="80000"/>
              </a:lnSpc>
              <a:buFontTx/>
              <a:buNone/>
              <a:defRPr/>
            </a:pPr>
            <a:br>
              <a:rPr lang="en-US" sz="1300" dirty="0">
                <a:solidFill>
                  <a:schemeClr val="folHlink"/>
                </a:solidFill>
                <a:hlinkClick r:id="rId5"/>
              </a:rPr>
            </a:br>
            <a:endParaRPr lang="en-US" sz="1400" dirty="0"/>
          </a:p>
        </p:txBody>
      </p:sp>
      <p:sp>
        <p:nvSpPr>
          <p:cNvPr id="2" name="TextBox 5"/>
          <p:cNvSpPr txBox="1">
            <a:spLocks noChangeArrowheads="1"/>
          </p:cNvSpPr>
          <p:nvPr/>
        </p:nvSpPr>
        <p:spPr bwMode="auto">
          <a:xfrm>
            <a:off x="5943600" y="1219200"/>
            <a:ext cx="2971800" cy="338138"/>
          </a:xfrm>
          <a:prstGeom prst="rect">
            <a:avLst/>
          </a:prstGeom>
          <a:noFill/>
          <a:ln w="9525">
            <a:noFill/>
            <a:miter lim="800000"/>
            <a:headEnd/>
            <a:tailEnd/>
          </a:ln>
        </p:spPr>
        <p:txBody>
          <a:bodyPr>
            <a:spAutoFit/>
          </a:bodyPr>
          <a:lstStyle/>
          <a:p>
            <a:pPr algn="ctr">
              <a:defRPr/>
            </a:pPr>
            <a:r>
              <a:rPr lang="en-US" b="1" dirty="0">
                <a:effectLst>
                  <a:outerShdw blurRad="38100" dist="38100" dir="2700000" algn="tl">
                    <a:srgbClr val="000000">
                      <a:alpha val="43137"/>
                    </a:srgbClr>
                  </a:outerShdw>
                </a:effectLst>
                <a:latin typeface="Arial" pitchFamily="34" charset="0"/>
              </a:rPr>
              <a:t>BROCHURE</a:t>
            </a:r>
          </a:p>
        </p:txBody>
      </p:sp>
      <p:graphicFrame>
        <p:nvGraphicFramePr>
          <p:cNvPr id="4098" name="Object 8" descr="picture of a dental brochure"/>
          <p:cNvGraphicFramePr>
            <a:graphicFrameLocks noGrp="1" noChangeAspect="1"/>
          </p:cNvGraphicFramePr>
          <p:nvPr>
            <p:ph sz="half" idx="2"/>
            <p:extLst>
              <p:ext uri="{D42A27DB-BD31-4B8C-83A1-F6EECF244321}">
                <p14:modId xmlns:p14="http://schemas.microsoft.com/office/powerpoint/2010/main" val="604440298"/>
              </p:ext>
            </p:extLst>
          </p:nvPr>
        </p:nvGraphicFramePr>
        <p:xfrm>
          <a:off x="5943600" y="1600200"/>
          <a:ext cx="2819400" cy="4383088"/>
        </p:xfrm>
        <a:graphic>
          <a:graphicData uri="http://schemas.openxmlformats.org/presentationml/2006/ole">
            <mc:AlternateContent xmlns:mc="http://schemas.openxmlformats.org/markup-compatibility/2006">
              <mc:Choice xmlns:v="urn:schemas-microsoft-com:vml" Requires="v">
                <p:oleObj spid="_x0000_s4132" name="Image" r:id="rId6" imgW="2603175" imgH="4393651" progId="">
                  <p:embed/>
                </p:oleObj>
              </mc:Choice>
              <mc:Fallback>
                <p:oleObj name="Image" r:id="rId6" imgW="2603175" imgH="4393651" progId="">
                  <p:embed/>
                  <p:pic>
                    <p:nvPicPr>
                      <p:cNvPr id="0" name="Object 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600200"/>
                        <a:ext cx="2819400" cy="4383088"/>
                      </a:xfrm>
                      <a:prstGeom prst="rect">
                        <a:avLst/>
                      </a:prstGeom>
                      <a:noFill/>
                      <a:ln w="38100">
                        <a:solidFill>
                          <a:srgbClr val="652D7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0"/>
          </p:nvPr>
        </p:nvSpPr>
        <p:spPr/>
        <p:txBody>
          <a:bodyPr/>
          <a:lstStyle/>
          <a:p>
            <a:pPr>
              <a:defRPr/>
            </a:pPr>
            <a:fld id="{5968327B-19D4-4C43-9730-2A7E4935A332}" type="slidenum">
              <a:rPr lang="en-US"/>
              <a:pPr>
                <a:defRPr/>
              </a:pPr>
              <a:t>36</a:t>
            </a:fld>
            <a:endParaRPr lang="en-US" dirty="0"/>
          </a:p>
        </p:txBody>
      </p:sp>
      <p:sp>
        <p:nvSpPr>
          <p:cNvPr id="4102" name="TextBox 4"/>
          <p:cNvSpPr txBox="1">
            <a:spLocks noChangeArrowheads="1"/>
          </p:cNvSpPr>
          <p:nvPr/>
        </p:nvSpPr>
        <p:spPr bwMode="auto">
          <a:xfrm>
            <a:off x="0" y="6372225"/>
            <a:ext cx="9144000" cy="485775"/>
          </a:xfrm>
          <a:prstGeom prst="rect">
            <a:avLst/>
          </a:prstGeom>
          <a:noFill/>
          <a:ln w="9525">
            <a:noFill/>
            <a:miter lim="800000"/>
            <a:headEnd/>
            <a:tailEnd/>
          </a:ln>
        </p:spPr>
        <p:txBody>
          <a:bodyPr>
            <a:spAutoFit/>
          </a:bodyPr>
          <a:lstStyle/>
          <a:p>
            <a:pPr algn="ctr">
              <a:lnSpc>
                <a:spcPct val="80000"/>
              </a:lnSpc>
            </a:pPr>
            <a:r>
              <a:rPr lang="en-US" dirty="0"/>
              <a:t>Print copies of </a:t>
            </a:r>
            <a:r>
              <a:rPr lang="en-US" i="1" dirty="0"/>
              <a:t>Every Child Needs a Dental Home </a:t>
            </a:r>
            <a:r>
              <a:rPr lang="en-US" dirty="0"/>
              <a:t>brochure</a:t>
            </a:r>
            <a:r>
              <a:rPr lang="en-US" dirty="0">
                <a:solidFill>
                  <a:srgbClr val="0000FF"/>
                </a:solidFill>
              </a:rPr>
              <a:t>:</a:t>
            </a:r>
            <a:br>
              <a:rPr lang="en-US" dirty="0">
                <a:solidFill>
                  <a:srgbClr val="0000FF"/>
                </a:solidFill>
              </a:rPr>
            </a:br>
            <a:r>
              <a:rPr lang="en-US" dirty="0">
                <a:solidFill>
                  <a:srgbClr val="0000FF"/>
                </a:solidFill>
                <a:hlinkClick r:id="rId8"/>
              </a:rPr>
              <a:t>English</a:t>
            </a:r>
            <a:r>
              <a:rPr lang="en-US" dirty="0">
                <a:solidFill>
                  <a:srgbClr val="0000FF"/>
                </a:solidFill>
              </a:rPr>
              <a:t>, </a:t>
            </a:r>
            <a:r>
              <a:rPr lang="en-US" dirty="0">
                <a:solidFill>
                  <a:srgbClr val="0000FF"/>
                </a:solidFill>
                <a:hlinkClick r:id="rId9"/>
              </a:rPr>
              <a:t>Spanish</a:t>
            </a:r>
            <a:r>
              <a:rPr lang="en-US" dirty="0">
                <a:solidFill>
                  <a:srgbClr val="0000FF"/>
                </a:solidFill>
              </a:rPr>
              <a:t>, </a:t>
            </a:r>
            <a:r>
              <a:rPr lang="en-US" dirty="0">
                <a:solidFill>
                  <a:srgbClr val="0000FF"/>
                </a:solidFill>
                <a:hlinkClick r:id="rId10"/>
              </a:rPr>
              <a:t>Chinese</a:t>
            </a:r>
            <a:r>
              <a:rPr lang="en-US" dirty="0">
                <a:solidFill>
                  <a:srgbClr val="0000FF"/>
                </a:solidFill>
              </a:rPr>
              <a:t>, </a:t>
            </a:r>
            <a:r>
              <a:rPr lang="en-US" dirty="0">
                <a:solidFill>
                  <a:srgbClr val="0000FF"/>
                </a:solidFill>
                <a:hlinkClick r:id="rId11"/>
              </a:rPr>
              <a:t>Hmong</a:t>
            </a:r>
            <a:r>
              <a:rPr lang="en-US" dirty="0">
                <a:solidFill>
                  <a:srgbClr val="0000FF"/>
                </a:solidFill>
              </a:rPr>
              <a:t>, </a:t>
            </a:r>
            <a:r>
              <a:rPr lang="en-US" dirty="0">
                <a:solidFill>
                  <a:srgbClr val="0000FF"/>
                </a:solidFill>
                <a:hlinkClick r:id="rId12"/>
              </a:rPr>
              <a:t>Korean</a:t>
            </a:r>
            <a:endParaRPr lang="en-US" dirty="0">
              <a:solidFill>
                <a:srgbClr val="0000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1447800" y="152400"/>
            <a:ext cx="7696200" cy="990600"/>
          </a:xfrm>
          <a:ln>
            <a:miter lim="800000"/>
            <a:headEnd/>
            <a:tailEnd/>
          </a:ln>
        </p:spPr>
        <p:txBody>
          <a:bodyPr vert="horz" wrap="square" lIns="91440" tIns="45720" rIns="91440" bIns="45720" numCol="1" anchor="t" anchorCtr="0" compatLnSpc="1">
            <a:prstTxWarp prst="textNoShape">
              <a:avLst/>
            </a:prstTxWarp>
          </a:bodyPr>
          <a:lstStyle/>
          <a:p>
            <a:pPr algn="l" eaLnBrk="1" hangingPunct="1">
              <a:lnSpc>
                <a:spcPct val="150000"/>
              </a:lnSpc>
              <a:defRPr/>
            </a:pPr>
            <a:r>
              <a:rPr lang="en-US" sz="2900" b="1" dirty="0"/>
              <a:t>   Provider to Provider </a:t>
            </a:r>
            <a:r>
              <a:rPr lang="en-US" sz="2900" b="1" dirty="0">
                <a:effectLst>
                  <a:outerShdw blurRad="38100" dist="38100" dir="2700000" algn="tl">
                    <a:srgbClr val="C0C0C0"/>
                  </a:outerShdw>
                </a:effectLst>
              </a:rPr>
              <a:t>Communication</a:t>
            </a:r>
          </a:p>
        </p:txBody>
      </p:sp>
      <p:sp>
        <p:nvSpPr>
          <p:cNvPr id="41987" name="Text Box 3"/>
          <p:cNvSpPr txBox="1">
            <a:spLocks noChangeArrowheads="1"/>
          </p:cNvSpPr>
          <p:nvPr/>
        </p:nvSpPr>
        <p:spPr bwMode="auto">
          <a:xfrm>
            <a:off x="304800" y="1447800"/>
            <a:ext cx="8686800" cy="4665663"/>
          </a:xfrm>
          <a:prstGeom prst="rect">
            <a:avLst/>
          </a:prstGeom>
          <a:noFill/>
          <a:ln w="9525">
            <a:noFill/>
            <a:miter lim="800000"/>
            <a:headEnd/>
            <a:tailEnd/>
          </a:ln>
        </p:spPr>
        <p:txBody>
          <a:bodyPr>
            <a:spAutoFit/>
          </a:bodyPr>
          <a:lstStyle/>
          <a:p>
            <a:pPr>
              <a:lnSpc>
                <a:spcPct val="80000"/>
              </a:lnSpc>
              <a:spcBef>
                <a:spcPct val="20000"/>
              </a:spcBef>
              <a:defRPr/>
            </a:pPr>
            <a:endParaRPr lang="en-US" dirty="0">
              <a:latin typeface="Arial" pitchFamily="34" charset="0"/>
            </a:endParaRPr>
          </a:p>
          <a:p>
            <a:pPr>
              <a:lnSpc>
                <a:spcPct val="80000"/>
              </a:lnSpc>
              <a:spcBef>
                <a:spcPct val="20000"/>
              </a:spcBef>
              <a:buFontTx/>
              <a:buChar char="•"/>
              <a:defRPr/>
            </a:pPr>
            <a:r>
              <a:rPr lang="en-US" sz="3200" dirty="0">
                <a:latin typeface="Arial" pitchFamily="34" charset="0"/>
              </a:rPr>
              <a:t> Provide written communication </a:t>
            </a:r>
          </a:p>
          <a:p>
            <a:pPr>
              <a:lnSpc>
                <a:spcPct val="80000"/>
              </a:lnSpc>
              <a:spcBef>
                <a:spcPct val="20000"/>
              </a:spcBef>
              <a:defRPr/>
            </a:pPr>
            <a:r>
              <a:rPr lang="en-US" sz="3200" dirty="0">
                <a:latin typeface="Arial" pitchFamily="34" charset="0"/>
              </a:rPr>
              <a:t>  to the dental provider </a:t>
            </a:r>
          </a:p>
          <a:p>
            <a:pPr>
              <a:lnSpc>
                <a:spcPct val="80000"/>
              </a:lnSpc>
              <a:spcBef>
                <a:spcPct val="20000"/>
              </a:spcBef>
              <a:defRPr/>
            </a:pPr>
            <a:r>
              <a:rPr lang="en-US" sz="3200" dirty="0">
                <a:latin typeface="Arial" pitchFamily="34" charset="0"/>
              </a:rPr>
              <a:t>  when possible</a:t>
            </a:r>
          </a:p>
          <a:p>
            <a:pPr>
              <a:lnSpc>
                <a:spcPct val="80000"/>
              </a:lnSpc>
              <a:spcBef>
                <a:spcPct val="20000"/>
              </a:spcBef>
              <a:defRPr/>
            </a:pPr>
            <a:endParaRPr lang="en-US" sz="800" dirty="0">
              <a:latin typeface="Arial" pitchFamily="34" charset="0"/>
            </a:endParaRPr>
          </a:p>
          <a:p>
            <a:pPr marL="0" lvl="2">
              <a:spcBef>
                <a:spcPct val="20000"/>
              </a:spcBef>
              <a:buFont typeface="Arial" pitchFamily="34" charset="0"/>
              <a:buChar char="•"/>
              <a:defRPr/>
            </a:pPr>
            <a:r>
              <a:rPr lang="en-US" sz="3200" dirty="0">
                <a:latin typeface="Arial" pitchFamily="34" charset="0"/>
              </a:rPr>
              <a:t> Become familiar with the dental </a:t>
            </a:r>
          </a:p>
          <a:p>
            <a:pPr>
              <a:tabLst>
                <a:tab pos="166688" algn="l"/>
                <a:tab pos="234950" algn="l"/>
              </a:tabLst>
              <a:defRPr/>
            </a:pPr>
            <a:r>
              <a:rPr lang="en-US" sz="3200" dirty="0">
                <a:latin typeface="Arial" pitchFamily="34" charset="0"/>
              </a:rPr>
              <a:t>   resources in your community</a:t>
            </a:r>
          </a:p>
          <a:p>
            <a:pPr lvl="2">
              <a:buFont typeface="Arial" pitchFamily="34" charset="0"/>
              <a:buChar char="–"/>
              <a:defRPr/>
            </a:pPr>
            <a:r>
              <a:rPr lang="en-US" sz="2200" dirty="0">
                <a:latin typeface="Arial" pitchFamily="34" charset="0"/>
              </a:rPr>
              <a:t>   Local CHDP dentist list</a:t>
            </a:r>
          </a:p>
          <a:p>
            <a:pPr lvl="2">
              <a:buFont typeface="Arial" pitchFamily="34" charset="0"/>
              <a:buChar char="–"/>
              <a:defRPr/>
            </a:pPr>
            <a:r>
              <a:rPr lang="en-US" sz="2200" dirty="0">
                <a:latin typeface="Arial" pitchFamily="34" charset="0"/>
              </a:rPr>
              <a:t>   Denti-Cal 1-800-322-6384</a:t>
            </a:r>
          </a:p>
          <a:p>
            <a:pPr lvl="2">
              <a:buFont typeface="Arial" pitchFamily="34" charset="0"/>
              <a:buChar char="–"/>
              <a:defRPr/>
            </a:pPr>
            <a:r>
              <a:rPr lang="en-US" sz="2200" dirty="0">
                <a:latin typeface="Arial" pitchFamily="34" charset="0"/>
              </a:rPr>
              <a:t>   Local dental society</a:t>
            </a:r>
          </a:p>
          <a:p>
            <a:pPr lvl="2">
              <a:buFont typeface="Arial" pitchFamily="34" charset="0"/>
              <a:buChar char="–"/>
              <a:defRPr/>
            </a:pPr>
            <a:r>
              <a:rPr lang="en-US" sz="2200" dirty="0">
                <a:latin typeface="Arial" pitchFamily="34" charset="0"/>
              </a:rPr>
              <a:t>   Neighborhood dentists and clinics</a:t>
            </a:r>
          </a:p>
          <a:p>
            <a:pPr lvl="1">
              <a:buFontTx/>
              <a:buChar char="•"/>
              <a:defRPr/>
            </a:pPr>
            <a:endParaRPr lang="en-US" sz="2200" dirty="0">
              <a:latin typeface="Arial" pitchFamily="34" charset="0"/>
            </a:endParaRPr>
          </a:p>
        </p:txBody>
      </p:sp>
      <p:pic>
        <p:nvPicPr>
          <p:cNvPr id="46086" name="Picture 6" descr="printable referral form"/>
          <p:cNvPicPr>
            <a:picLocks noChangeAspect="1" noChangeArrowheads="1"/>
          </p:cNvPicPr>
          <p:nvPr/>
        </p:nvPicPr>
        <p:blipFill>
          <a:blip r:embed="rId3" cstate="print"/>
          <a:srcRect/>
          <a:stretch>
            <a:fillRect/>
          </a:stretch>
        </p:blipFill>
        <p:spPr bwMode="auto">
          <a:xfrm>
            <a:off x="6553200" y="1752600"/>
            <a:ext cx="2325688" cy="2971800"/>
          </a:xfrm>
          <a:prstGeom prst="rect">
            <a:avLst/>
          </a:prstGeom>
          <a:noFill/>
          <a:ln w="38100">
            <a:solidFill>
              <a:srgbClr val="652D77"/>
            </a:solidFill>
            <a:miter lim="800000"/>
            <a:headEnd/>
            <a:tailEnd/>
          </a:ln>
        </p:spPr>
      </p:pic>
      <p:sp>
        <p:nvSpPr>
          <p:cNvPr id="46087" name="Rectangle 6"/>
          <p:cNvSpPr>
            <a:spLocks noChangeArrowheads="1"/>
          </p:cNvSpPr>
          <p:nvPr/>
        </p:nvSpPr>
        <p:spPr bwMode="auto">
          <a:xfrm flipH="1">
            <a:off x="6553200" y="4800600"/>
            <a:ext cx="2438400" cy="976313"/>
          </a:xfrm>
          <a:prstGeom prst="rect">
            <a:avLst/>
          </a:prstGeom>
          <a:noFill/>
          <a:ln w="9525">
            <a:noFill/>
            <a:miter lim="800000"/>
            <a:headEnd/>
            <a:tailEnd/>
          </a:ln>
        </p:spPr>
        <p:txBody>
          <a:bodyPr>
            <a:spAutoFit/>
          </a:bodyPr>
          <a:lstStyle/>
          <a:p>
            <a:pPr marL="0" lvl="2">
              <a:spcBef>
                <a:spcPct val="20000"/>
              </a:spcBef>
            </a:pPr>
            <a:r>
              <a:rPr lang="en-US" sz="1300" dirty="0"/>
              <a:t>Printable referral form  </a:t>
            </a:r>
          </a:p>
          <a:p>
            <a:pPr marL="0" lvl="2">
              <a:spcBef>
                <a:spcPct val="20000"/>
              </a:spcBef>
            </a:pPr>
            <a:r>
              <a:rPr lang="en-US" sz="1300" dirty="0"/>
              <a:t>Click </a:t>
            </a:r>
            <a:r>
              <a:rPr lang="en-US" sz="1300" dirty="0">
                <a:solidFill>
                  <a:srgbClr val="0000FF"/>
                </a:solidFill>
              </a:rPr>
              <a:t>HERE  </a:t>
            </a:r>
            <a:r>
              <a:rPr lang="en-US" sz="1200" dirty="0">
                <a:solidFill>
                  <a:srgbClr val="FF0000"/>
                </a:solidFill>
              </a:rPr>
              <a:t> </a:t>
            </a:r>
          </a:p>
          <a:p>
            <a:pPr marL="0" lvl="2">
              <a:spcBef>
                <a:spcPct val="20000"/>
              </a:spcBef>
            </a:pPr>
            <a:r>
              <a:rPr lang="en-US" sz="1200" dirty="0">
                <a:solidFill>
                  <a:srgbClr val="FF0000"/>
                </a:solidFill>
              </a:rPr>
              <a:t>(Link will be hidden.)</a:t>
            </a:r>
          </a:p>
          <a:p>
            <a:pPr marL="0" lvl="2">
              <a:spcBef>
                <a:spcPct val="20000"/>
              </a:spcBef>
            </a:pPr>
            <a:r>
              <a:rPr lang="en-US" sz="1200" dirty="0">
                <a:solidFill>
                  <a:srgbClr val="FF0000"/>
                </a:solidFill>
              </a:rPr>
              <a:t>	</a:t>
            </a:r>
          </a:p>
        </p:txBody>
      </p:sp>
      <p:sp>
        <p:nvSpPr>
          <p:cNvPr id="2" name="Slide Number Placeholder 1"/>
          <p:cNvSpPr>
            <a:spLocks noGrp="1"/>
          </p:cNvSpPr>
          <p:nvPr>
            <p:ph type="sldNum" sz="quarter" idx="10"/>
          </p:nvPr>
        </p:nvSpPr>
        <p:spPr/>
        <p:txBody>
          <a:bodyPr/>
          <a:lstStyle/>
          <a:p>
            <a:pPr>
              <a:defRPr/>
            </a:pPr>
            <a:fld id="{9869276A-6595-488E-B120-381B21FD95A3}" type="slidenum">
              <a:rPr lang="en-US"/>
              <a:pPr>
                <a:defRPr/>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Straight Connector 5">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92514" name="Rectangle 2"/>
          <p:cNvSpPr>
            <a:spLocks noGrp="1" noChangeArrowheads="1"/>
          </p:cNvSpPr>
          <p:nvPr>
            <p:ph type="title"/>
          </p:nvPr>
        </p:nvSpPr>
        <p:spPr bwMode="auto">
          <a:xfrm>
            <a:off x="1295400" y="152400"/>
            <a:ext cx="7315200" cy="1265238"/>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solidFill>
                  <a:schemeClr val="tx1"/>
                </a:solidFill>
                <a:effectLst>
                  <a:outerShdw blurRad="38100" dist="38100" dir="2700000" algn="tl">
                    <a:srgbClr val="C0C0C0"/>
                  </a:outerShdw>
                </a:effectLst>
              </a:rPr>
              <a:t>Fluoride Varnish</a:t>
            </a:r>
          </a:p>
        </p:txBody>
      </p:sp>
      <p:sp>
        <p:nvSpPr>
          <p:cNvPr id="47108" name="Rectangle 3"/>
          <p:cNvSpPr>
            <a:spLocks noGrp="1" noChangeArrowheads="1"/>
          </p:cNvSpPr>
          <p:nvPr>
            <p:ph idx="1"/>
          </p:nvPr>
        </p:nvSpPr>
        <p:spPr bwMode="auto">
          <a:xfrm>
            <a:off x="762000" y="1295400"/>
            <a:ext cx="8382000" cy="46482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dirty="0"/>
              <a:t>The CHDP Provider’s Role</a:t>
            </a:r>
          </a:p>
          <a:p>
            <a:pPr algn="ctr" eaLnBrk="1" hangingPunct="1"/>
            <a:endParaRPr lang="en-US" dirty="0"/>
          </a:p>
        </p:txBody>
      </p:sp>
      <p:pic>
        <p:nvPicPr>
          <p:cNvPr id="47109" name="Picture 5" descr="brush applying substance on tooth"/>
          <p:cNvPicPr>
            <a:picLocks noChangeAspect="1" noChangeArrowheads="1"/>
          </p:cNvPicPr>
          <p:nvPr/>
        </p:nvPicPr>
        <p:blipFill>
          <a:blip r:embed="rId3" cstate="print"/>
          <a:srcRect/>
          <a:stretch>
            <a:fillRect/>
          </a:stretch>
        </p:blipFill>
        <p:spPr bwMode="auto">
          <a:xfrm>
            <a:off x="2957513" y="2057400"/>
            <a:ext cx="4086225" cy="36576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475867C1-EE9F-4C0C-8CB3-14BDDDA98DE4}" type="slidenum">
              <a:rPr lang="en-US"/>
              <a:pPr>
                <a:defRPr/>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130"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8131" name="Rectangle 2"/>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400" dirty="0">
                <a:solidFill>
                  <a:schemeClr val="tx1"/>
                </a:solidFill>
              </a:rPr>
              <a:t>CHDP Providers Prevent Dental Decay</a:t>
            </a:r>
            <a:r>
              <a:rPr lang="en-US" dirty="0"/>
              <a:t> </a:t>
            </a:r>
          </a:p>
        </p:txBody>
      </p:sp>
      <p:sp>
        <p:nvSpPr>
          <p:cNvPr id="48132" name="Rectangle 3">
            <a:extLst>
              <a:ext uri="{C183D7F6-B498-43B3-948B-1728B52AA6E4}">
                <adec:decorative xmlns:adec="http://schemas.microsoft.com/office/drawing/2017/decorative" val="1"/>
              </a:ext>
            </a:extLst>
          </p:cNvPr>
          <p:cNvSpPr>
            <a:spLocks noGrp="1" noChangeArrowheads="1"/>
          </p:cNvSpPr>
          <p:nvPr>
            <p:ph idx="1"/>
          </p:nvPr>
        </p:nvSpPr>
        <p:spPr bwMode="auto">
          <a:xfrm>
            <a:off x="1600200" y="1143000"/>
            <a:ext cx="6934200" cy="510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endParaRPr lang="en-US" sz="1800" dirty="0">
              <a:hlinkClick r:id="rId3"/>
            </a:endParaRPr>
          </a:p>
          <a:p>
            <a:pPr eaLnBrk="1" hangingPunct="1">
              <a:buFontTx/>
              <a:buNone/>
            </a:pPr>
            <a:endParaRPr lang="en-US" sz="1800" dirty="0"/>
          </a:p>
          <a:p>
            <a:pPr eaLnBrk="1" hangingPunct="1">
              <a:buFontTx/>
              <a:buNone/>
            </a:pPr>
            <a:endParaRPr lang="en-US" sz="2400" dirty="0">
              <a:hlinkClick r:id="rId4"/>
            </a:endParaRPr>
          </a:p>
        </p:txBody>
      </p:sp>
      <p:sp>
        <p:nvSpPr>
          <p:cNvPr id="173062" name="Text Box 6"/>
          <p:cNvSpPr txBox="1">
            <a:spLocks noChangeArrowheads="1"/>
          </p:cNvSpPr>
          <p:nvPr/>
        </p:nvSpPr>
        <p:spPr bwMode="auto">
          <a:xfrm>
            <a:off x="381000" y="1524000"/>
            <a:ext cx="7696200" cy="5337175"/>
          </a:xfrm>
          <a:prstGeom prst="rect">
            <a:avLst/>
          </a:prstGeom>
          <a:noFill/>
          <a:ln w="9525" algn="ctr">
            <a:noFill/>
            <a:miter lim="800000"/>
            <a:headEnd/>
            <a:tailEnd/>
          </a:ln>
          <a:effectLst/>
        </p:spPr>
        <p:txBody>
          <a:bodyPr>
            <a:spAutoFit/>
          </a:bodyPr>
          <a:lstStyle/>
          <a:p>
            <a:pPr marL="342900" indent="-342900">
              <a:lnSpc>
                <a:spcPct val="80000"/>
              </a:lnSpc>
              <a:spcBef>
                <a:spcPct val="20000"/>
              </a:spcBef>
              <a:buFontTx/>
              <a:buChar char="•"/>
              <a:defRPr/>
            </a:pPr>
            <a:r>
              <a:rPr lang="en-US" sz="2800" dirty="0"/>
              <a:t>Young children are seen </a:t>
            </a:r>
            <a:r>
              <a:rPr lang="en-US" sz="2800" b="1" dirty="0">
                <a:effectLst>
                  <a:outerShdw blurRad="38100" dist="38100" dir="2700000" algn="tl">
                    <a:srgbClr val="C0C0C0"/>
                  </a:outerShdw>
                </a:effectLst>
              </a:rPr>
              <a:t>earlier</a:t>
            </a:r>
            <a:r>
              <a:rPr lang="en-US" sz="2800" dirty="0"/>
              <a:t> and </a:t>
            </a:r>
            <a:r>
              <a:rPr lang="en-US" sz="2800" b="1" dirty="0">
                <a:effectLst>
                  <a:outerShdw blurRad="38100" dist="38100" dir="2700000" algn="tl">
                    <a:srgbClr val="C0C0C0"/>
                  </a:outerShdw>
                </a:effectLst>
              </a:rPr>
              <a:t>more frequently</a:t>
            </a:r>
            <a:r>
              <a:rPr lang="en-US" sz="2800" dirty="0"/>
              <a:t> by medical providers than by a dentist</a:t>
            </a:r>
            <a:endParaRPr lang="en-US" sz="1400" dirty="0"/>
          </a:p>
          <a:p>
            <a:pPr marL="342900" indent="-342900">
              <a:lnSpc>
                <a:spcPct val="80000"/>
              </a:lnSpc>
              <a:spcBef>
                <a:spcPct val="20000"/>
              </a:spcBef>
              <a:defRPr/>
            </a:pPr>
            <a:endParaRPr lang="en-US" sz="1400" dirty="0"/>
          </a:p>
          <a:p>
            <a:pPr marL="342900" indent="-342900">
              <a:lnSpc>
                <a:spcPct val="80000"/>
              </a:lnSpc>
              <a:spcBef>
                <a:spcPct val="20000"/>
              </a:spcBef>
              <a:buFontTx/>
              <a:buChar char="•"/>
              <a:defRPr/>
            </a:pPr>
            <a:r>
              <a:rPr lang="en-US" sz="2800" dirty="0"/>
              <a:t>Young children are found to have </a:t>
            </a:r>
            <a:r>
              <a:rPr lang="en-US" sz="2800" b="1" dirty="0">
                <a:effectLst>
                  <a:outerShdw blurRad="38100" dist="38100" dir="2700000" algn="tl">
                    <a:srgbClr val="C0C0C0"/>
                  </a:outerShdw>
                </a:effectLst>
              </a:rPr>
              <a:t>increased prevalence</a:t>
            </a:r>
            <a:r>
              <a:rPr lang="en-US" sz="2800" dirty="0"/>
              <a:t> of dental decay</a:t>
            </a:r>
          </a:p>
          <a:p>
            <a:pPr marL="342900" indent="-342900">
              <a:lnSpc>
                <a:spcPct val="80000"/>
              </a:lnSpc>
              <a:spcBef>
                <a:spcPct val="20000"/>
              </a:spcBef>
              <a:defRPr/>
            </a:pPr>
            <a:endParaRPr lang="en-US" sz="1400" dirty="0"/>
          </a:p>
          <a:p>
            <a:pPr marL="342900" indent="-342900">
              <a:lnSpc>
                <a:spcPct val="80000"/>
              </a:lnSpc>
              <a:spcBef>
                <a:spcPct val="20000"/>
              </a:spcBef>
              <a:buFontTx/>
              <a:buChar char="•"/>
              <a:defRPr/>
            </a:pPr>
            <a:r>
              <a:rPr lang="en-US" sz="2800" dirty="0"/>
              <a:t>High </a:t>
            </a:r>
            <a:r>
              <a:rPr lang="en-US" sz="2800" b="1" dirty="0">
                <a:effectLst>
                  <a:outerShdw blurRad="38100" dist="38100" dir="2700000" algn="tl">
                    <a:srgbClr val="C0C0C0"/>
                  </a:outerShdw>
                </a:effectLst>
              </a:rPr>
              <a:t>efficacy</a:t>
            </a:r>
            <a:r>
              <a:rPr lang="en-US" sz="2800" dirty="0"/>
              <a:t> of </a:t>
            </a:r>
            <a:br>
              <a:rPr lang="en-US" sz="2800" dirty="0"/>
            </a:br>
            <a:r>
              <a:rPr lang="en-US" sz="2800" dirty="0"/>
              <a:t>fluoride varnish</a:t>
            </a:r>
          </a:p>
          <a:p>
            <a:pPr marL="342900" indent="-342900">
              <a:lnSpc>
                <a:spcPct val="80000"/>
              </a:lnSpc>
              <a:spcBef>
                <a:spcPct val="20000"/>
              </a:spcBef>
              <a:defRPr/>
            </a:pPr>
            <a:endParaRPr lang="en-US" sz="1400" dirty="0"/>
          </a:p>
          <a:p>
            <a:pPr marL="342900" indent="-342900">
              <a:lnSpc>
                <a:spcPct val="80000"/>
              </a:lnSpc>
              <a:spcBef>
                <a:spcPct val="20000"/>
              </a:spcBef>
              <a:buFontTx/>
              <a:buChar char="•"/>
              <a:defRPr/>
            </a:pPr>
            <a:r>
              <a:rPr lang="en-US" sz="2800" dirty="0"/>
              <a:t>Medical providers are now </a:t>
            </a:r>
            <a:br>
              <a:rPr lang="en-US" sz="2800" dirty="0"/>
            </a:br>
            <a:r>
              <a:rPr lang="en-US" sz="2800" dirty="0"/>
              <a:t>placing fluoride varnish to </a:t>
            </a:r>
            <a:br>
              <a:rPr lang="en-US" sz="2800" dirty="0"/>
            </a:br>
            <a:r>
              <a:rPr lang="en-US" sz="2800" b="1" dirty="0">
                <a:effectLst>
                  <a:outerShdw blurRad="38100" dist="38100" dir="2700000" algn="tl">
                    <a:srgbClr val="C0C0C0"/>
                  </a:outerShdw>
                </a:effectLst>
              </a:rPr>
              <a:t>prevent decay</a:t>
            </a:r>
          </a:p>
          <a:p>
            <a:pPr marL="342900" indent="-342900">
              <a:lnSpc>
                <a:spcPct val="80000"/>
              </a:lnSpc>
              <a:spcBef>
                <a:spcPct val="20000"/>
              </a:spcBef>
              <a:buFontTx/>
              <a:buChar char="•"/>
              <a:defRPr/>
            </a:pPr>
            <a:endParaRPr lang="en-US" sz="2800" dirty="0"/>
          </a:p>
          <a:p>
            <a:pPr marL="342900" indent="-342900">
              <a:lnSpc>
                <a:spcPct val="80000"/>
              </a:lnSpc>
              <a:spcBef>
                <a:spcPct val="20000"/>
              </a:spcBef>
              <a:buFontTx/>
              <a:buChar char="•"/>
              <a:defRPr/>
            </a:pPr>
            <a:endParaRPr lang="en-US" sz="3000" dirty="0"/>
          </a:p>
        </p:txBody>
      </p:sp>
      <p:pic>
        <p:nvPicPr>
          <p:cNvPr id="48134" name="Picture 7" descr="picture of fluoride varnish being applied to teeth"/>
          <p:cNvPicPr>
            <a:picLocks noChangeAspect="1" noChangeArrowheads="1"/>
          </p:cNvPicPr>
          <p:nvPr/>
        </p:nvPicPr>
        <p:blipFill>
          <a:blip r:embed="rId5" cstate="print"/>
          <a:srcRect r="4256" b="11958"/>
          <a:stretch>
            <a:fillRect/>
          </a:stretch>
        </p:blipFill>
        <p:spPr bwMode="auto">
          <a:xfrm>
            <a:off x="5257800" y="3810000"/>
            <a:ext cx="3657600" cy="19812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59F43C65-453D-44CD-AF1B-C948542C0E78}" type="slidenum">
              <a:rPr lang="en-US"/>
              <a:pPr>
                <a:defRPr/>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2"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5363" name="Rectangle 2"/>
          <p:cNvSpPr>
            <a:spLocks noGrp="1" noChangeArrowheads="1"/>
          </p:cNvSpPr>
          <p:nvPr>
            <p:ph type="title"/>
          </p:nvPr>
        </p:nvSpPr>
        <p:spPr bwMode="auto">
          <a:xfrm>
            <a:off x="685800" y="0"/>
            <a:ext cx="8458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Training Objectives</a:t>
            </a:r>
          </a:p>
        </p:txBody>
      </p:sp>
      <p:sp>
        <p:nvSpPr>
          <p:cNvPr id="15364" name="Rectangle 3"/>
          <p:cNvSpPr>
            <a:spLocks noGrp="1" noChangeArrowheads="1"/>
          </p:cNvSpPr>
          <p:nvPr>
            <p:ph idx="1"/>
          </p:nvPr>
        </p:nvSpPr>
        <p:spPr bwMode="auto">
          <a:xfrm>
            <a:off x="304800" y="1600200"/>
            <a:ext cx="8534400" cy="5257800"/>
          </a:xfrm>
          <a:noFill/>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lnSpc>
                <a:spcPct val="80000"/>
              </a:lnSpc>
            </a:pPr>
            <a:r>
              <a:rPr lang="en-US" sz="2800" b="1" dirty="0"/>
              <a:t>Perform a complete dental assessment</a:t>
            </a:r>
            <a:r>
              <a:rPr lang="en-US" sz="2800" dirty="0"/>
              <a:t> </a:t>
            </a:r>
            <a:r>
              <a:rPr lang="en-US" sz="2200" dirty="0"/>
              <a:t>at every CHDP Health Assessment regardless of age</a:t>
            </a:r>
          </a:p>
          <a:p>
            <a:pPr marL="609600" indent="-609600" eaLnBrk="1" hangingPunct="1">
              <a:lnSpc>
                <a:spcPct val="80000"/>
              </a:lnSpc>
            </a:pPr>
            <a:endParaRPr lang="en-US" sz="800" dirty="0"/>
          </a:p>
          <a:p>
            <a:pPr marL="609600" indent="-609600" eaLnBrk="1" hangingPunct="1">
              <a:lnSpc>
                <a:spcPct val="80000"/>
              </a:lnSpc>
            </a:pPr>
            <a:r>
              <a:rPr lang="en-US" sz="2800" b="1" dirty="0"/>
              <a:t>Document correctly on PM160 form </a:t>
            </a:r>
            <a:r>
              <a:rPr lang="en-US" sz="2200" dirty="0"/>
              <a:t>suspected problems or routine dental referral</a:t>
            </a:r>
          </a:p>
          <a:p>
            <a:pPr marL="609600" indent="-609600" eaLnBrk="1" hangingPunct="1">
              <a:lnSpc>
                <a:spcPct val="80000"/>
              </a:lnSpc>
            </a:pPr>
            <a:endParaRPr lang="en-US" sz="800" dirty="0"/>
          </a:p>
          <a:p>
            <a:pPr marL="609600" indent="-609600" eaLnBrk="1" hangingPunct="1">
              <a:lnSpc>
                <a:spcPct val="80000"/>
              </a:lnSpc>
            </a:pPr>
            <a:r>
              <a:rPr lang="en-US" sz="2800" b="1" dirty="0"/>
              <a:t>Refer all children age one and over </a:t>
            </a:r>
            <a:r>
              <a:rPr lang="en-US" sz="2200" dirty="0"/>
              <a:t>at least annually to a dentist at the time of their CHDP Health Assessment, and more frequently if a problem is detected or suspected</a:t>
            </a:r>
          </a:p>
          <a:p>
            <a:pPr marL="609600" indent="-609600" eaLnBrk="1" hangingPunct="1">
              <a:lnSpc>
                <a:spcPct val="80000"/>
              </a:lnSpc>
            </a:pPr>
            <a:endParaRPr lang="en-US" sz="800" dirty="0"/>
          </a:p>
          <a:p>
            <a:pPr marL="609600" indent="-609600" eaLnBrk="1" hangingPunct="1">
              <a:lnSpc>
                <a:spcPct val="80000"/>
              </a:lnSpc>
            </a:pPr>
            <a:r>
              <a:rPr lang="en-US" sz="2800" b="1" dirty="0"/>
              <a:t>Provide anticipatory guidance</a:t>
            </a:r>
            <a:r>
              <a:rPr lang="en-US" sz="2800" dirty="0"/>
              <a:t> </a:t>
            </a:r>
            <a:r>
              <a:rPr lang="en-US" sz="2200" dirty="0"/>
              <a:t>and encourage establishment of a </a:t>
            </a:r>
            <a:r>
              <a:rPr lang="en-US" sz="2200" i="1" dirty="0"/>
              <a:t>“Dental Home”</a:t>
            </a:r>
            <a:r>
              <a:rPr lang="en-US" sz="2200" dirty="0"/>
              <a:t> for child/family</a:t>
            </a:r>
            <a:endParaRPr lang="en-US" sz="1800" dirty="0"/>
          </a:p>
          <a:p>
            <a:pPr marL="609600" indent="-609600" eaLnBrk="1" hangingPunct="1">
              <a:lnSpc>
                <a:spcPct val="80000"/>
              </a:lnSpc>
            </a:pPr>
            <a:endParaRPr lang="en-US" sz="800" dirty="0"/>
          </a:p>
          <a:p>
            <a:pPr marL="609600" indent="-609600" eaLnBrk="1" hangingPunct="1">
              <a:lnSpc>
                <a:spcPct val="80000"/>
              </a:lnSpc>
            </a:pPr>
            <a:r>
              <a:rPr lang="en-US" sz="2800" b="1" dirty="0"/>
              <a:t>Apply fluoride varnish</a:t>
            </a:r>
            <a:r>
              <a:rPr lang="en-US" sz="2800" dirty="0"/>
              <a:t> </a:t>
            </a:r>
            <a:r>
              <a:rPr lang="en-US" sz="2200" dirty="0"/>
              <a:t>to prevent, arrest, or delay the onset of caries</a:t>
            </a:r>
          </a:p>
          <a:p>
            <a:pPr marL="609600" indent="-609600" eaLnBrk="1" hangingPunct="1">
              <a:lnSpc>
                <a:spcPct val="80000"/>
              </a:lnSpc>
            </a:pPr>
            <a:endParaRPr lang="en-US" sz="2200" dirty="0"/>
          </a:p>
          <a:p>
            <a:pPr marL="609600" indent="-609600" eaLnBrk="1" hangingPunct="1">
              <a:lnSpc>
                <a:spcPct val="80000"/>
              </a:lnSpc>
              <a:buFontTx/>
              <a:buNone/>
            </a:pPr>
            <a:endParaRPr lang="en-US" sz="2200" dirty="0"/>
          </a:p>
          <a:p>
            <a:pPr marL="2324100" lvl="4" indent="-609600" algn="r" eaLnBrk="1" hangingPunct="1">
              <a:lnSpc>
                <a:spcPct val="80000"/>
              </a:lnSpc>
            </a:pPr>
            <a:endParaRPr lang="en-US" sz="1000" dirty="0"/>
          </a:p>
          <a:p>
            <a:pPr marL="2324100" lvl="4" indent="-609600" algn="r" eaLnBrk="1" hangingPunct="1">
              <a:lnSpc>
                <a:spcPct val="80000"/>
              </a:lnSpc>
              <a:buFontTx/>
              <a:buNone/>
            </a:pPr>
            <a:endParaRPr lang="en-US" sz="1100" dirty="0"/>
          </a:p>
          <a:p>
            <a:pPr marL="2324100" lvl="4" indent="-609600" algn="r" eaLnBrk="1" hangingPunct="1">
              <a:lnSpc>
                <a:spcPct val="80000"/>
              </a:lnSpc>
              <a:buFontTx/>
              <a:buNone/>
            </a:pPr>
            <a:endParaRPr lang="en-US" sz="1100" dirty="0"/>
          </a:p>
        </p:txBody>
      </p:sp>
      <p:sp>
        <p:nvSpPr>
          <p:cNvPr id="2" name="Slide Number Placeholder 1"/>
          <p:cNvSpPr>
            <a:spLocks noGrp="1"/>
          </p:cNvSpPr>
          <p:nvPr>
            <p:ph type="sldNum" sz="quarter" idx="10"/>
          </p:nvPr>
        </p:nvSpPr>
        <p:spPr/>
        <p:txBody>
          <a:bodyPr/>
          <a:lstStyle/>
          <a:p>
            <a:pPr>
              <a:defRPr/>
            </a:pPr>
            <a:fld id="{DD2704DD-EEFE-4EA9-A556-71B9248B50BE}" type="slidenum">
              <a:rPr lang="en-US"/>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title"/>
          </p:nvPr>
        </p:nvSpPr>
        <p:spPr bwMode="auto">
          <a:xfrm>
            <a:off x="1447800" y="-76200"/>
            <a:ext cx="7696200" cy="9906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3300" b="1" dirty="0">
                <a:effectLst>
                  <a:outerShdw blurRad="38100" dist="38100" dir="2700000" algn="tl">
                    <a:srgbClr val="C0C0C0"/>
                  </a:outerShdw>
                </a:effectLst>
              </a:rPr>
              <a:t>Fluoride Varnish-</a:t>
            </a:r>
            <a:br>
              <a:rPr lang="en-US" sz="3300" b="1" dirty="0">
                <a:effectLst>
                  <a:outerShdw blurRad="38100" dist="38100" dir="2700000" algn="tl">
                    <a:srgbClr val="C0C0C0"/>
                  </a:outerShdw>
                </a:effectLst>
              </a:rPr>
            </a:br>
            <a:r>
              <a:rPr lang="en-US" sz="3000" dirty="0"/>
              <a:t>Nationwide Effort by Medical Providers</a:t>
            </a:r>
          </a:p>
        </p:txBody>
      </p:sp>
      <p:pic>
        <p:nvPicPr>
          <p:cNvPr id="55301" name="Picture 7" descr="map of the United States showing states with Medicaid funding for oral health screening and fluoride varnish"/>
          <p:cNvPicPr>
            <a:picLocks noChangeAspect="1" noChangeArrowheads="1"/>
          </p:cNvPicPr>
          <p:nvPr/>
        </p:nvPicPr>
        <p:blipFill>
          <a:blip r:embed="rId3" cstate="print"/>
          <a:srcRect/>
          <a:stretch>
            <a:fillRect/>
          </a:stretch>
        </p:blipFill>
        <p:spPr bwMode="auto">
          <a:xfrm>
            <a:off x="1524000" y="1143000"/>
            <a:ext cx="6324600" cy="4968875"/>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F139C5AB-01ED-4CF6-A8D4-88CD72453B6A}" type="slidenum">
              <a:rPr lang="en-US"/>
              <a:pPr>
                <a:defRPr/>
              </a:pPr>
              <a:t>40</a:t>
            </a:fld>
            <a:endParaRPr lang="en-US" dirty="0"/>
          </a:p>
        </p:txBody>
      </p:sp>
      <p:sp>
        <p:nvSpPr>
          <p:cNvPr id="55302" name="Rectangle 5"/>
          <p:cNvSpPr>
            <a:spLocks noChangeArrowheads="1"/>
          </p:cNvSpPr>
          <p:nvPr/>
        </p:nvSpPr>
        <p:spPr bwMode="auto">
          <a:xfrm>
            <a:off x="76200" y="6400800"/>
            <a:ext cx="9067800" cy="954107"/>
          </a:xfrm>
          <a:prstGeom prst="rect">
            <a:avLst/>
          </a:prstGeom>
          <a:noFill/>
          <a:ln w="9525">
            <a:noFill/>
            <a:miter lim="800000"/>
            <a:headEnd/>
            <a:tailEnd/>
          </a:ln>
        </p:spPr>
        <p:txBody>
          <a:bodyPr>
            <a:spAutoFit/>
          </a:bodyPr>
          <a:lstStyle/>
          <a:p>
            <a:pPr algn="ctr"/>
            <a:r>
              <a:rPr lang="en-US" sz="1200" dirty="0">
                <a:hlinkClick r:id="rId4"/>
              </a:rPr>
              <a:t>http://www.pewstates.org/research/analysis/reimbursing-physicians-for-fluoride-varnish-85899377335</a:t>
            </a:r>
            <a:endParaRPr lang="en-US" sz="1200" dirty="0"/>
          </a:p>
          <a:p>
            <a:pPr algn="ctr"/>
            <a:endParaRPr lang="en-US" sz="1200" dirty="0"/>
          </a:p>
          <a:p>
            <a:endParaRPr lang="en-US"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1447800" y="152400"/>
            <a:ext cx="7696200" cy="8382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Fluoride Varnish -</a:t>
            </a:r>
            <a:r>
              <a:rPr lang="en-US" sz="4000" dirty="0"/>
              <a:t> </a:t>
            </a:r>
            <a:r>
              <a:rPr lang="en-US" sz="3200" dirty="0"/>
              <a:t>Facts</a:t>
            </a:r>
          </a:p>
        </p:txBody>
      </p:sp>
      <p:sp>
        <p:nvSpPr>
          <p:cNvPr id="49156" name="Rectangle 3"/>
          <p:cNvSpPr>
            <a:spLocks noGrp="1" noChangeArrowheads="1"/>
          </p:cNvSpPr>
          <p:nvPr>
            <p:ph idx="1"/>
          </p:nvPr>
        </p:nvSpPr>
        <p:spPr bwMode="auto">
          <a:xfrm>
            <a:off x="457200" y="1447800"/>
            <a:ext cx="5562600" cy="464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900" dirty="0"/>
              <a:t>A protective resin coating of sodium fluoride</a:t>
            </a:r>
            <a:br>
              <a:rPr lang="en-US" sz="2800" dirty="0"/>
            </a:br>
            <a:r>
              <a:rPr lang="en-US" sz="1600" dirty="0"/>
              <a:t> </a:t>
            </a:r>
          </a:p>
          <a:p>
            <a:pPr eaLnBrk="1" hangingPunct="1">
              <a:lnSpc>
                <a:spcPct val="80000"/>
              </a:lnSpc>
            </a:pPr>
            <a:r>
              <a:rPr lang="en-US" sz="2900" dirty="0"/>
              <a:t>Painted on teeth in </a:t>
            </a:r>
            <a:r>
              <a:rPr lang="en-US" sz="2900" dirty="0">
                <a:cs typeface="Arial" charset="0"/>
              </a:rPr>
              <a:t>≈ 1</a:t>
            </a:r>
            <a:r>
              <a:rPr lang="en-US" sz="2900" dirty="0"/>
              <a:t> minute</a:t>
            </a:r>
          </a:p>
          <a:p>
            <a:pPr algn="ctr" eaLnBrk="1" hangingPunct="1">
              <a:lnSpc>
                <a:spcPct val="80000"/>
              </a:lnSpc>
              <a:buFontTx/>
              <a:buNone/>
            </a:pPr>
            <a:r>
              <a:rPr lang="en-US" sz="2000" dirty="0"/>
              <a:t>(Crying improves visibility and access)</a:t>
            </a:r>
            <a:br>
              <a:rPr lang="en-US" sz="2000" dirty="0"/>
            </a:br>
            <a:endParaRPr lang="en-US" sz="2000" dirty="0"/>
          </a:p>
          <a:p>
            <a:pPr eaLnBrk="1" hangingPunct="1">
              <a:lnSpc>
                <a:spcPct val="80000"/>
              </a:lnSpc>
            </a:pPr>
            <a:r>
              <a:rPr lang="en-US" sz="2900" dirty="0"/>
              <a:t>1 application cuts decay risk </a:t>
            </a:r>
            <a:br>
              <a:rPr lang="en-US" sz="2900" dirty="0"/>
            </a:br>
            <a:r>
              <a:rPr lang="en-US" sz="2900" dirty="0"/>
              <a:t>in half </a:t>
            </a:r>
            <a:r>
              <a:rPr lang="en-US" sz="1400" dirty="0">
                <a:solidFill>
                  <a:srgbClr val="0000FF"/>
                </a:solidFill>
                <a:hlinkClick r:id="rId3"/>
              </a:rPr>
              <a:t>www.ncbi.nlm.nih.gov/pmc/articles/PMC2257982/?tool=pubmed</a:t>
            </a:r>
            <a:endParaRPr lang="en-US" sz="1400" dirty="0">
              <a:solidFill>
                <a:srgbClr val="FF0000"/>
              </a:solidFill>
            </a:endParaRPr>
          </a:p>
          <a:p>
            <a:pPr eaLnBrk="1" hangingPunct="1">
              <a:lnSpc>
                <a:spcPct val="80000"/>
              </a:lnSpc>
              <a:buFontTx/>
              <a:buNone/>
            </a:pPr>
            <a:r>
              <a:rPr lang="en-US" sz="1400" dirty="0">
                <a:solidFill>
                  <a:srgbClr val="0000FF"/>
                </a:solidFill>
              </a:rPr>
              <a:t>      </a:t>
            </a:r>
            <a:endParaRPr lang="en-US" sz="1400" dirty="0"/>
          </a:p>
          <a:p>
            <a:pPr eaLnBrk="1" hangingPunct="1">
              <a:lnSpc>
                <a:spcPct val="80000"/>
              </a:lnSpc>
            </a:pPr>
            <a:r>
              <a:rPr lang="en-US" sz="2900" dirty="0"/>
              <a:t>Applied up to 5x per year </a:t>
            </a:r>
          </a:p>
          <a:p>
            <a:pPr lvl="1" eaLnBrk="1" hangingPunct="1">
              <a:lnSpc>
                <a:spcPct val="80000"/>
              </a:lnSpc>
            </a:pPr>
            <a:r>
              <a:rPr lang="en-US" sz="2900" dirty="0"/>
              <a:t>3x in medical office </a:t>
            </a:r>
          </a:p>
          <a:p>
            <a:pPr lvl="1" eaLnBrk="1" hangingPunct="1">
              <a:lnSpc>
                <a:spcPct val="80000"/>
              </a:lnSpc>
            </a:pPr>
            <a:r>
              <a:rPr lang="en-US" sz="2900" dirty="0"/>
              <a:t>2x in dental office</a:t>
            </a:r>
          </a:p>
          <a:p>
            <a:pPr eaLnBrk="1" hangingPunct="1">
              <a:lnSpc>
                <a:spcPct val="80000"/>
              </a:lnSpc>
              <a:buFontTx/>
              <a:buNone/>
            </a:pPr>
            <a:endParaRPr lang="en-US" sz="2900" b="1" dirty="0"/>
          </a:p>
        </p:txBody>
      </p:sp>
      <p:pic>
        <p:nvPicPr>
          <p:cNvPr id="49158" name="Picture 7" descr="Applying fluoride varnish"/>
          <p:cNvPicPr>
            <a:picLocks noChangeAspect="1" noChangeArrowheads="1"/>
          </p:cNvPicPr>
          <p:nvPr/>
        </p:nvPicPr>
        <p:blipFill>
          <a:blip r:embed="rId4" cstate="print"/>
          <a:srcRect/>
          <a:stretch>
            <a:fillRect/>
          </a:stretch>
        </p:blipFill>
        <p:spPr bwMode="auto">
          <a:xfrm>
            <a:off x="6172200" y="1524000"/>
            <a:ext cx="2667000" cy="1835150"/>
          </a:xfrm>
          <a:prstGeom prst="rect">
            <a:avLst/>
          </a:prstGeom>
          <a:noFill/>
          <a:ln w="38100">
            <a:solidFill>
              <a:srgbClr val="652D77"/>
            </a:solidFill>
            <a:miter lim="800000"/>
            <a:headEnd/>
            <a:tailEnd/>
          </a:ln>
        </p:spPr>
      </p:pic>
      <p:pic>
        <p:nvPicPr>
          <p:cNvPr id="49157" name="Picture 4" descr="Prepration for fluoride application"/>
          <p:cNvPicPr>
            <a:picLocks noChangeAspect="1" noChangeArrowheads="1"/>
          </p:cNvPicPr>
          <p:nvPr/>
        </p:nvPicPr>
        <p:blipFill>
          <a:blip r:embed="rId5" cstate="print"/>
          <a:srcRect/>
          <a:stretch>
            <a:fillRect/>
          </a:stretch>
        </p:blipFill>
        <p:spPr bwMode="auto">
          <a:xfrm>
            <a:off x="6172200" y="3810000"/>
            <a:ext cx="2667000" cy="19050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A5DA0736-B40F-479B-B2A2-275273BD4537}" type="slidenum">
              <a:rPr lang="en-US"/>
              <a:pPr>
                <a:defRPr/>
              </a:pPr>
              <a:t>41</a:t>
            </a:fld>
            <a:endParaRPr lang="en-US"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178"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79202" name="Rectangle 2"/>
          <p:cNvSpPr>
            <a:spLocks noGrp="1" noChangeArrowheads="1"/>
          </p:cNvSpPr>
          <p:nvPr>
            <p:ph type="title"/>
          </p:nvPr>
        </p:nvSpPr>
        <p:spPr bwMode="auto">
          <a:xfrm>
            <a:off x="1371600" y="152400"/>
            <a:ext cx="7772400" cy="9144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Fluoride Varnish -</a:t>
            </a:r>
            <a:r>
              <a:rPr lang="en-US" sz="4000" dirty="0"/>
              <a:t> </a:t>
            </a:r>
            <a:r>
              <a:rPr lang="en-US" sz="3200" dirty="0"/>
              <a:t>Application</a:t>
            </a:r>
          </a:p>
        </p:txBody>
      </p:sp>
      <p:grpSp>
        <p:nvGrpSpPr>
          <p:cNvPr id="50180" name="Group 8" descr="pictures of fluoride varnish application"/>
          <p:cNvGrpSpPr>
            <a:grpSpLocks/>
          </p:cNvGrpSpPr>
          <p:nvPr/>
        </p:nvGrpSpPr>
        <p:grpSpPr bwMode="auto">
          <a:xfrm>
            <a:off x="1600200" y="1447800"/>
            <a:ext cx="6651625" cy="4464050"/>
            <a:chOff x="1806575" y="1387475"/>
            <a:chExt cx="6651625" cy="4464050"/>
          </a:xfrm>
        </p:grpSpPr>
        <p:pic>
          <p:nvPicPr>
            <p:cNvPr id="50182" name="Picture 7"/>
            <p:cNvPicPr>
              <a:picLocks noChangeAspect="1" noChangeArrowheads="1"/>
            </p:cNvPicPr>
            <p:nvPr/>
          </p:nvPicPr>
          <p:blipFill>
            <a:blip r:embed="rId3" cstate="print"/>
            <a:srcRect/>
            <a:stretch>
              <a:fillRect/>
            </a:stretch>
          </p:blipFill>
          <p:spPr bwMode="auto">
            <a:xfrm>
              <a:off x="1806575" y="1387475"/>
              <a:ext cx="3287713" cy="2193925"/>
            </a:xfrm>
            <a:prstGeom prst="rect">
              <a:avLst/>
            </a:prstGeom>
            <a:noFill/>
            <a:ln w="50800">
              <a:solidFill>
                <a:srgbClr val="543A6A"/>
              </a:solidFill>
              <a:miter lim="800000"/>
              <a:headEnd/>
              <a:tailEnd/>
            </a:ln>
          </p:spPr>
        </p:pic>
        <p:pic>
          <p:nvPicPr>
            <p:cNvPr id="50183" name="Picture 8"/>
            <p:cNvPicPr>
              <a:picLocks noChangeAspect="1" noChangeArrowheads="1"/>
            </p:cNvPicPr>
            <p:nvPr/>
          </p:nvPicPr>
          <p:blipFill>
            <a:blip r:embed="rId4" cstate="print"/>
            <a:srcRect/>
            <a:stretch>
              <a:fillRect/>
            </a:stretch>
          </p:blipFill>
          <p:spPr bwMode="auto">
            <a:xfrm>
              <a:off x="5170488" y="1387475"/>
              <a:ext cx="3287712" cy="2193925"/>
            </a:xfrm>
            <a:prstGeom prst="rect">
              <a:avLst/>
            </a:prstGeom>
            <a:noFill/>
            <a:ln w="50800">
              <a:solidFill>
                <a:srgbClr val="543A6A"/>
              </a:solidFill>
              <a:miter lim="800000"/>
              <a:headEnd/>
              <a:tailEnd/>
            </a:ln>
          </p:spPr>
        </p:pic>
        <p:pic>
          <p:nvPicPr>
            <p:cNvPr id="50184" name="Picture 9"/>
            <p:cNvPicPr>
              <a:picLocks noChangeAspect="1" noChangeArrowheads="1"/>
            </p:cNvPicPr>
            <p:nvPr/>
          </p:nvPicPr>
          <p:blipFill>
            <a:blip r:embed="rId5" cstate="print"/>
            <a:srcRect/>
            <a:stretch>
              <a:fillRect/>
            </a:stretch>
          </p:blipFill>
          <p:spPr bwMode="auto">
            <a:xfrm>
              <a:off x="1806575" y="3657600"/>
              <a:ext cx="3287713" cy="2193925"/>
            </a:xfrm>
            <a:prstGeom prst="rect">
              <a:avLst/>
            </a:prstGeom>
            <a:noFill/>
            <a:ln w="50800">
              <a:solidFill>
                <a:srgbClr val="543A6A"/>
              </a:solidFill>
              <a:miter lim="800000"/>
              <a:headEnd/>
              <a:tailEnd/>
            </a:ln>
          </p:spPr>
        </p:pic>
        <p:pic>
          <p:nvPicPr>
            <p:cNvPr id="50185" name="Picture 10"/>
            <p:cNvPicPr>
              <a:picLocks noChangeAspect="1" noChangeArrowheads="1"/>
            </p:cNvPicPr>
            <p:nvPr/>
          </p:nvPicPr>
          <p:blipFill>
            <a:blip r:embed="rId6" cstate="print"/>
            <a:srcRect/>
            <a:stretch>
              <a:fillRect/>
            </a:stretch>
          </p:blipFill>
          <p:spPr bwMode="auto">
            <a:xfrm>
              <a:off x="5170488" y="3657600"/>
              <a:ext cx="3287712" cy="2193925"/>
            </a:xfrm>
            <a:prstGeom prst="rect">
              <a:avLst/>
            </a:prstGeom>
            <a:noFill/>
            <a:ln w="50800">
              <a:solidFill>
                <a:srgbClr val="543A6A"/>
              </a:solidFill>
              <a:miter lim="800000"/>
              <a:headEnd/>
              <a:tailEnd/>
            </a:ln>
          </p:spPr>
        </p:pic>
      </p:grpSp>
      <p:sp>
        <p:nvSpPr>
          <p:cNvPr id="2" name="Slide Number Placeholder 1"/>
          <p:cNvSpPr>
            <a:spLocks noGrp="1"/>
          </p:cNvSpPr>
          <p:nvPr>
            <p:ph type="sldNum" sz="quarter" idx="10"/>
          </p:nvPr>
        </p:nvSpPr>
        <p:spPr/>
        <p:txBody>
          <a:bodyPr/>
          <a:lstStyle/>
          <a:p>
            <a:pPr>
              <a:defRPr/>
            </a:pPr>
            <a:fld id="{69CAA64F-B67B-4A5C-BB63-3ACED16D0CD7}" type="slidenum">
              <a:rPr lang="en-US"/>
              <a:pPr>
                <a:defRPr/>
              </a:pPr>
              <a:t>42</a:t>
            </a:fld>
            <a:endParaRPr 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8" name="Rectangle 6"/>
          <p:cNvSpPr>
            <a:spLocks noGrp="1" noChangeArrowheads="1"/>
          </p:cNvSpPr>
          <p:nvPr>
            <p:ph type="title" idx="4294967295"/>
          </p:nvPr>
        </p:nvSpPr>
        <p:spPr bwMode="auto">
          <a:xfrm>
            <a:off x="1447800" y="152400"/>
            <a:ext cx="7696200" cy="8382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tx2"/>
                </a:solidFill>
                <a:effectLst>
                  <a:outerShdw blurRad="38100" dist="38100" dir="2700000" algn="tl">
                    <a:srgbClr val="C0C0C0"/>
                  </a:outerShdw>
                </a:effectLst>
                <a:uLnTx/>
                <a:uFillTx/>
                <a:latin typeface="Arial" charset="0"/>
                <a:ea typeface="+mn-ea"/>
                <a:cs typeface="+mn-cs"/>
              </a:rPr>
              <a:t>Fluoride Varnish -</a:t>
            </a:r>
            <a:r>
              <a:rPr kumimoji="0" lang="en-US" sz="4000" b="0" i="0" u="none" strike="noStrike" kern="1200" cap="none" spc="0" normalizeH="0" baseline="0" noProof="0" dirty="0">
                <a:ln>
                  <a:noFill/>
                </a:ln>
                <a:solidFill>
                  <a:schemeClr val="tx2"/>
                </a:solidFill>
                <a:effectLst/>
                <a:uLnTx/>
                <a:uFillTx/>
                <a:latin typeface="Arial" charset="0"/>
                <a:ea typeface="+mn-ea"/>
                <a:cs typeface="+mn-cs"/>
              </a:rPr>
              <a:t> </a:t>
            </a:r>
            <a:r>
              <a:rPr kumimoji="0" lang="en-US" sz="3200" b="0" i="0" u="none" strike="noStrike" kern="1200" cap="none" spc="0" normalizeH="0" baseline="0" noProof="0" dirty="0">
                <a:ln>
                  <a:noFill/>
                </a:ln>
                <a:solidFill>
                  <a:schemeClr val="tx2"/>
                </a:solidFill>
                <a:effectLst/>
                <a:uLnTx/>
                <a:uFillTx/>
                <a:latin typeface="Arial" charset="0"/>
                <a:ea typeface="+mn-ea"/>
                <a:cs typeface="+mn-cs"/>
              </a:rPr>
              <a:t>Who Can Apply?</a:t>
            </a:r>
          </a:p>
        </p:txBody>
      </p:sp>
      <p:pic>
        <p:nvPicPr>
          <p:cNvPr id="51206" name="Picture 9" descr="picture of a nurse working with a child"/>
          <p:cNvPicPr>
            <a:picLocks noChangeAspect="1"/>
          </p:cNvPicPr>
          <p:nvPr/>
        </p:nvPicPr>
        <p:blipFill>
          <a:blip r:embed="rId3" cstate="print"/>
          <a:srcRect/>
          <a:stretch>
            <a:fillRect/>
          </a:stretch>
        </p:blipFill>
        <p:spPr bwMode="auto">
          <a:xfrm>
            <a:off x="685800" y="1524000"/>
            <a:ext cx="1987550" cy="1828800"/>
          </a:xfrm>
          <a:prstGeom prst="rect">
            <a:avLst/>
          </a:prstGeom>
          <a:noFill/>
          <a:ln w="38100">
            <a:solidFill>
              <a:srgbClr val="543A6A"/>
            </a:solidFill>
            <a:miter lim="800000"/>
            <a:headEnd/>
            <a:tailEnd/>
          </a:ln>
        </p:spPr>
      </p:pic>
      <p:sp>
        <p:nvSpPr>
          <p:cNvPr id="51208" name="TextBox 6"/>
          <p:cNvSpPr txBox="1">
            <a:spLocks noChangeArrowheads="1"/>
          </p:cNvSpPr>
          <p:nvPr/>
        </p:nvSpPr>
        <p:spPr bwMode="auto">
          <a:xfrm>
            <a:off x="2743200" y="1371600"/>
            <a:ext cx="6400800" cy="2138363"/>
          </a:xfrm>
          <a:prstGeom prst="rect">
            <a:avLst/>
          </a:prstGeom>
          <a:noFill/>
          <a:ln w="9525">
            <a:noFill/>
            <a:miter lim="800000"/>
            <a:headEnd/>
            <a:tailEnd/>
          </a:ln>
        </p:spPr>
        <p:txBody>
          <a:bodyPr>
            <a:spAutoFit/>
          </a:bodyPr>
          <a:lstStyle/>
          <a:p>
            <a:pPr>
              <a:lnSpc>
                <a:spcPct val="90000"/>
              </a:lnSpc>
              <a:buFont typeface="Arial" charset="0"/>
              <a:buChar char="•"/>
            </a:pPr>
            <a:r>
              <a:rPr lang="en-US" sz="3300" dirty="0"/>
              <a:t>  Medical Office Setting</a:t>
            </a:r>
          </a:p>
          <a:p>
            <a:pPr lvl="1">
              <a:lnSpc>
                <a:spcPct val="90000"/>
              </a:lnSpc>
              <a:buFont typeface="Arial" charset="0"/>
              <a:buChar char="–"/>
            </a:pPr>
            <a:r>
              <a:rPr lang="en-US" sz="2900" dirty="0"/>
              <a:t>  MD</a:t>
            </a:r>
          </a:p>
          <a:p>
            <a:pPr lvl="1">
              <a:lnSpc>
                <a:spcPct val="90000"/>
              </a:lnSpc>
              <a:buFont typeface="Arial" charset="0"/>
              <a:buChar char="–"/>
            </a:pPr>
            <a:r>
              <a:rPr lang="en-US" sz="2900" dirty="0"/>
              <a:t>  Trained nurses and assistants     	under MD Rx*</a:t>
            </a:r>
          </a:p>
          <a:p>
            <a:pPr lvl="1">
              <a:lnSpc>
                <a:spcPct val="90000"/>
              </a:lnSpc>
            </a:pPr>
            <a:endParaRPr lang="en-US" sz="500" dirty="0"/>
          </a:p>
          <a:p>
            <a:pPr lvl="1">
              <a:lnSpc>
                <a:spcPct val="90000"/>
              </a:lnSpc>
              <a:buFont typeface="Arial" charset="0"/>
              <a:buChar char="–"/>
            </a:pPr>
            <a:endParaRPr lang="en-US" sz="500" dirty="0">
              <a:solidFill>
                <a:srgbClr val="FF6600"/>
              </a:solidFill>
            </a:endParaRPr>
          </a:p>
          <a:p>
            <a:endParaRPr lang="en-US" dirty="0"/>
          </a:p>
        </p:txBody>
      </p:sp>
      <p:pic>
        <p:nvPicPr>
          <p:cNvPr id="51207" name="Picture 7" descr="picture of a nurse working with a child"/>
          <p:cNvPicPr>
            <a:picLocks noChangeAspect="1" noChangeArrowheads="1"/>
          </p:cNvPicPr>
          <p:nvPr/>
        </p:nvPicPr>
        <p:blipFill>
          <a:blip r:embed="rId4" cstate="print"/>
          <a:srcRect/>
          <a:stretch>
            <a:fillRect/>
          </a:stretch>
        </p:blipFill>
        <p:spPr bwMode="auto">
          <a:xfrm>
            <a:off x="6324600" y="2819400"/>
            <a:ext cx="2057400" cy="1752600"/>
          </a:xfrm>
          <a:prstGeom prst="rect">
            <a:avLst/>
          </a:prstGeom>
          <a:noFill/>
          <a:ln w="38100">
            <a:solidFill>
              <a:srgbClr val="652D77"/>
            </a:solidFill>
            <a:miter lim="800000"/>
            <a:headEnd/>
            <a:tailEnd/>
          </a:ln>
        </p:spPr>
      </p:pic>
      <p:sp>
        <p:nvSpPr>
          <p:cNvPr id="51203" name="Rectangle 3"/>
          <p:cNvSpPr>
            <a:spLocks noGrp="1" noChangeArrowheads="1"/>
          </p:cNvSpPr>
          <p:nvPr>
            <p:ph idx="1"/>
          </p:nvPr>
        </p:nvSpPr>
        <p:spPr bwMode="auto">
          <a:xfrm>
            <a:off x="533400" y="2971800"/>
            <a:ext cx="8610600" cy="4830763"/>
          </a:xfrm>
          <a:noFill/>
          <a:ln>
            <a:miter lim="800000"/>
            <a:headEnd/>
            <a:tailEnd/>
          </a:ln>
        </p:spPr>
        <p:txBody>
          <a:bodyPr vert="horz" wrap="square" lIns="91440" tIns="45720" rIns="91440" bIns="45720" numCol="1" anchor="t" anchorCtr="0" compatLnSpc="1">
            <a:prstTxWarp prst="textNoShape">
              <a:avLst/>
            </a:prstTxWarp>
          </a:bodyPr>
          <a:lstStyle/>
          <a:p>
            <a:pPr lvl="2" eaLnBrk="1" hangingPunct="1">
              <a:lnSpc>
                <a:spcPct val="90000"/>
              </a:lnSpc>
            </a:pPr>
            <a:endParaRPr lang="en-US" dirty="0"/>
          </a:p>
          <a:p>
            <a:pPr eaLnBrk="1" hangingPunct="1">
              <a:lnSpc>
                <a:spcPct val="90000"/>
              </a:lnSpc>
            </a:pPr>
            <a:r>
              <a:rPr lang="en-US" sz="3300" dirty="0"/>
              <a:t>Community Setting**</a:t>
            </a:r>
            <a:r>
              <a:rPr lang="en-US" sz="3500" dirty="0"/>
              <a:t> </a:t>
            </a:r>
            <a:br>
              <a:rPr lang="en-US" sz="3500" dirty="0"/>
            </a:br>
            <a:r>
              <a:rPr lang="en-US" sz="1800" dirty="0"/>
              <a:t>(School, health fair or government program)</a:t>
            </a:r>
          </a:p>
          <a:p>
            <a:pPr lvl="1" eaLnBrk="1" hangingPunct="1">
              <a:lnSpc>
                <a:spcPct val="90000"/>
              </a:lnSpc>
            </a:pPr>
            <a:r>
              <a:rPr lang="en-US" sz="2900" dirty="0"/>
              <a:t> Any trained person</a:t>
            </a:r>
          </a:p>
          <a:p>
            <a:pPr lvl="2" eaLnBrk="1" hangingPunct="1">
              <a:lnSpc>
                <a:spcPct val="90000"/>
              </a:lnSpc>
            </a:pPr>
            <a:r>
              <a:rPr lang="en-US" sz="2500" dirty="0"/>
              <a:t>With signed parental permission</a:t>
            </a:r>
          </a:p>
          <a:p>
            <a:pPr lvl="2" eaLnBrk="1" hangingPunct="1">
              <a:lnSpc>
                <a:spcPct val="90000"/>
              </a:lnSpc>
            </a:pPr>
            <a:r>
              <a:rPr lang="en-US" sz="2500" dirty="0"/>
              <a:t>Under a doctor’s (or dentist’s) prescription</a:t>
            </a:r>
          </a:p>
          <a:p>
            <a:pPr lvl="2" eaLnBrk="1" hangingPunct="1">
              <a:lnSpc>
                <a:spcPct val="90000"/>
              </a:lnSpc>
            </a:pPr>
            <a:r>
              <a:rPr lang="en-US" sz="2500" dirty="0"/>
              <a:t>Following doctor’s (or dentist’s) protocol</a:t>
            </a:r>
          </a:p>
          <a:p>
            <a:pPr lvl="1" eaLnBrk="1" hangingPunct="1">
              <a:lnSpc>
                <a:spcPct val="90000"/>
              </a:lnSpc>
            </a:pPr>
            <a:endParaRPr lang="en-US" dirty="0"/>
          </a:p>
        </p:txBody>
      </p:sp>
      <p:sp>
        <p:nvSpPr>
          <p:cNvPr id="51205" name="Rectangle 7"/>
          <p:cNvSpPr>
            <a:spLocks noChangeArrowheads="1"/>
          </p:cNvSpPr>
          <p:nvPr/>
        </p:nvSpPr>
        <p:spPr bwMode="auto">
          <a:xfrm>
            <a:off x="0" y="6248400"/>
            <a:ext cx="8839200" cy="1027113"/>
          </a:xfrm>
          <a:prstGeom prst="rect">
            <a:avLst/>
          </a:prstGeom>
          <a:noFill/>
          <a:ln w="9525">
            <a:noFill/>
            <a:miter lim="800000"/>
            <a:headEnd/>
            <a:tailEnd/>
          </a:ln>
        </p:spPr>
        <p:txBody>
          <a:bodyPr>
            <a:spAutoFit/>
          </a:bodyPr>
          <a:lstStyle/>
          <a:p>
            <a:pPr algn="ctr">
              <a:spcBef>
                <a:spcPts val="200"/>
              </a:spcBef>
            </a:pPr>
            <a:br>
              <a:rPr lang="en-US" sz="800" i="1" dirty="0"/>
            </a:br>
            <a:r>
              <a:rPr lang="en-US" sz="800" i="1" dirty="0"/>
              <a:t>* </a:t>
            </a:r>
            <a:r>
              <a:rPr lang="en-US" sz="800" i="1" dirty="0">
                <a:hlinkClick r:id="rId5"/>
              </a:rPr>
              <a:t>http://www.dhcs.ca.gov/services/chdp/Documents/Letters/chdppin0608.pdf</a:t>
            </a:r>
            <a:r>
              <a:rPr lang="en-US" sz="800" i="1" dirty="0"/>
              <a:t> or </a:t>
            </a:r>
            <a:r>
              <a:rPr lang="en-US" sz="800" u="sng" dirty="0">
                <a:hlinkClick r:id="rId6"/>
              </a:rPr>
              <a:t>http://files.medi-cal.ca.gov/pubsdoco/publications/masters-mtp/part2/dental_m00o03o09.doc</a:t>
            </a:r>
            <a:endParaRPr lang="en-US" sz="800" i="1" dirty="0"/>
          </a:p>
          <a:p>
            <a:pPr algn="ctr">
              <a:spcBef>
                <a:spcPts val="200"/>
              </a:spcBef>
            </a:pPr>
            <a:r>
              <a:rPr lang="en-US" sz="800" i="1" dirty="0"/>
              <a:t>** </a:t>
            </a:r>
            <a:r>
              <a:rPr lang="en-US" sz="800" u="sng" dirty="0">
                <a:solidFill>
                  <a:schemeClr val="hlink"/>
                </a:solidFill>
                <a:hlinkClick r:id="rId7"/>
              </a:rPr>
              <a:t>http://cda.org/popup/cda-sponsored_legislation_clarifies_who_can_place_topical_fluoride_including_fluoride_varnish</a:t>
            </a:r>
            <a:endParaRPr lang="en-US" sz="800" u="sng" dirty="0">
              <a:solidFill>
                <a:schemeClr val="hlink"/>
              </a:solidFill>
            </a:endParaRPr>
          </a:p>
          <a:p>
            <a:pPr algn="ctr">
              <a:spcBef>
                <a:spcPct val="50000"/>
              </a:spcBef>
            </a:pPr>
            <a:endParaRPr lang="en-US" sz="1300" u="sng" dirty="0">
              <a:solidFill>
                <a:schemeClr val="folHlink"/>
              </a:solidFill>
            </a:endParaRPr>
          </a:p>
          <a:p>
            <a:pPr>
              <a:spcBef>
                <a:spcPct val="20000"/>
              </a:spcBef>
            </a:pPr>
            <a:endParaRPr lang="en-US" sz="1300" i="1" dirty="0">
              <a:solidFill>
                <a:schemeClr val="folHlink"/>
              </a:solidFill>
            </a:endParaRPr>
          </a:p>
        </p:txBody>
      </p:sp>
      <p:sp>
        <p:nvSpPr>
          <p:cNvPr id="2" name="Slide Number Placeholder 1"/>
          <p:cNvSpPr>
            <a:spLocks noGrp="1"/>
          </p:cNvSpPr>
          <p:nvPr>
            <p:ph type="sldNum" sz="quarter" idx="10"/>
          </p:nvPr>
        </p:nvSpPr>
        <p:spPr/>
        <p:txBody>
          <a:bodyPr/>
          <a:lstStyle/>
          <a:p>
            <a:pPr>
              <a:defRPr/>
            </a:pPr>
            <a:fld id="{2CDC5766-82D2-4B19-BC79-B52242201A1A}" type="slidenum">
              <a:rPr lang="en-US"/>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226"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77826" name="Rectangle 2"/>
          <p:cNvSpPr>
            <a:spLocks noGrp="1" noChangeArrowheads="1"/>
          </p:cNvSpPr>
          <p:nvPr>
            <p:ph type="title"/>
          </p:nvPr>
        </p:nvSpPr>
        <p:spPr bwMode="auto">
          <a:xfrm>
            <a:off x="1447800" y="152400"/>
            <a:ext cx="7696200" cy="10668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Fluoride Varnish -</a:t>
            </a:r>
            <a:r>
              <a:rPr lang="en-US" sz="4000" dirty="0"/>
              <a:t> </a:t>
            </a:r>
            <a:r>
              <a:rPr lang="en-US" sz="3200" dirty="0"/>
              <a:t>Instructions</a:t>
            </a:r>
            <a:r>
              <a:rPr lang="en-US" sz="4000" dirty="0"/>
              <a:t> </a:t>
            </a:r>
          </a:p>
        </p:txBody>
      </p:sp>
      <p:sp>
        <p:nvSpPr>
          <p:cNvPr id="52228" name="Rectangle 3"/>
          <p:cNvSpPr>
            <a:spLocks noGrp="1" noChangeArrowheads="1"/>
          </p:cNvSpPr>
          <p:nvPr>
            <p:ph idx="1"/>
          </p:nvPr>
        </p:nvSpPr>
        <p:spPr bwMode="auto">
          <a:xfrm>
            <a:off x="381000" y="762000"/>
            <a:ext cx="8305800" cy="510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US" sz="400" dirty="0">
              <a:hlinkClick r:id="rId3"/>
            </a:endParaRPr>
          </a:p>
          <a:p>
            <a:pPr lvl="1" eaLnBrk="1" hangingPunct="1">
              <a:lnSpc>
                <a:spcPct val="80000"/>
              </a:lnSpc>
              <a:buFontTx/>
              <a:buNone/>
            </a:pPr>
            <a:endParaRPr lang="en-US" sz="2400" dirty="0">
              <a:hlinkClick r:id="rId3"/>
            </a:endParaRPr>
          </a:p>
          <a:p>
            <a:pPr lvl="1" eaLnBrk="1" hangingPunct="1">
              <a:lnSpc>
                <a:spcPct val="80000"/>
              </a:lnSpc>
              <a:buFontTx/>
              <a:buNone/>
            </a:pPr>
            <a:endParaRPr lang="en-US" sz="2400" dirty="0">
              <a:hlinkClick r:id="rId3"/>
            </a:endParaRPr>
          </a:p>
          <a:p>
            <a:pPr algn="ctr" eaLnBrk="1" hangingPunct="1">
              <a:lnSpc>
                <a:spcPct val="80000"/>
              </a:lnSpc>
              <a:buFontTx/>
              <a:buNone/>
            </a:pPr>
            <a:r>
              <a:rPr lang="en-US" sz="3300" dirty="0"/>
              <a:t>Online Videos and Training Modules:</a:t>
            </a:r>
          </a:p>
          <a:p>
            <a:pPr algn="ctr" eaLnBrk="1" hangingPunct="1">
              <a:lnSpc>
                <a:spcPct val="80000"/>
              </a:lnSpc>
              <a:buFontTx/>
              <a:buNone/>
            </a:pPr>
            <a:endParaRPr lang="en-US" sz="2800" dirty="0">
              <a:hlinkClick r:id="rId3"/>
            </a:endParaRPr>
          </a:p>
          <a:p>
            <a:pPr lvl="1" eaLnBrk="1" hangingPunct="1">
              <a:lnSpc>
                <a:spcPct val="80000"/>
              </a:lnSpc>
            </a:pPr>
            <a:r>
              <a:rPr lang="en-US" sz="2400" dirty="0"/>
              <a:t>Smiles for Life - University of Connecticut </a:t>
            </a:r>
            <a:r>
              <a:rPr lang="en-US" sz="1600" dirty="0">
                <a:hlinkClick r:id="rId4"/>
              </a:rPr>
              <a:t>http://www.youtube.com/watch?v=cV5OmL7C8K4&amp;feature=player_embedded</a:t>
            </a:r>
            <a:endParaRPr lang="en-US" sz="1600" dirty="0"/>
          </a:p>
          <a:p>
            <a:pPr lvl="1" eaLnBrk="1" hangingPunct="1">
              <a:lnSpc>
                <a:spcPct val="80000"/>
              </a:lnSpc>
            </a:pPr>
            <a:endParaRPr lang="en-US" sz="1600" dirty="0">
              <a:hlinkClick r:id="rId3"/>
            </a:endParaRPr>
          </a:p>
          <a:p>
            <a:pPr lvl="1" eaLnBrk="1" hangingPunct="1">
              <a:lnSpc>
                <a:spcPct val="80000"/>
              </a:lnSpc>
            </a:pPr>
            <a:r>
              <a:rPr lang="en-US" sz="2400" dirty="0"/>
              <a:t>American Academy of Pediatrics Television </a:t>
            </a:r>
            <a:r>
              <a:rPr lang="en-US" sz="1500" dirty="0">
                <a:hlinkClick r:id="rId3"/>
              </a:rPr>
              <a:t>http://www.youtube.com/watch?v=zNOlGS1ggSg&amp;feature=player_embedded</a:t>
            </a:r>
          </a:p>
          <a:p>
            <a:pPr lvl="1" eaLnBrk="1" hangingPunct="1">
              <a:lnSpc>
                <a:spcPct val="80000"/>
              </a:lnSpc>
            </a:pPr>
            <a:endParaRPr lang="en-US" sz="1500" dirty="0">
              <a:hlinkClick r:id="rId3"/>
            </a:endParaRPr>
          </a:p>
          <a:p>
            <a:pPr lvl="1" eaLnBrk="1" hangingPunct="1">
              <a:lnSpc>
                <a:spcPct val="80000"/>
              </a:lnSpc>
            </a:pPr>
            <a:r>
              <a:rPr lang="en-US" sz="2400" dirty="0"/>
              <a:t>Maryland’s Mouths Matter</a:t>
            </a:r>
            <a:br>
              <a:rPr lang="en-US" sz="2400" dirty="0"/>
            </a:br>
            <a:r>
              <a:rPr lang="en-US" sz="1600" dirty="0"/>
              <a:t> </a:t>
            </a:r>
            <a:r>
              <a:rPr lang="en-US" sz="1600" dirty="0">
                <a:hlinkClick r:id="rId5"/>
              </a:rPr>
              <a:t>http://www.ohmdkids.org/flvarnish/</a:t>
            </a:r>
            <a:endParaRPr lang="en-US" sz="1600" dirty="0">
              <a:hlinkClick r:id="rId3"/>
            </a:endParaRPr>
          </a:p>
          <a:p>
            <a:pPr eaLnBrk="1" hangingPunct="1">
              <a:lnSpc>
                <a:spcPct val="80000"/>
              </a:lnSpc>
              <a:buFontTx/>
              <a:buNone/>
            </a:pPr>
            <a:endParaRPr lang="en-US" sz="2400" dirty="0">
              <a:hlinkClick r:id="rId3"/>
            </a:endParaRPr>
          </a:p>
          <a:p>
            <a:pPr eaLnBrk="1" hangingPunct="1">
              <a:lnSpc>
                <a:spcPct val="80000"/>
              </a:lnSpc>
              <a:buFontTx/>
              <a:buNone/>
            </a:pPr>
            <a:endParaRPr lang="en-US" sz="1600" dirty="0">
              <a:hlinkClick r:id="rId3"/>
            </a:endParaRPr>
          </a:p>
          <a:p>
            <a:pPr eaLnBrk="1" hangingPunct="1">
              <a:lnSpc>
                <a:spcPct val="80000"/>
              </a:lnSpc>
              <a:buFontTx/>
              <a:buNone/>
            </a:pPr>
            <a:endParaRPr lang="en-US" sz="2000" dirty="0">
              <a:hlinkClick r:id="rId3"/>
            </a:endParaRPr>
          </a:p>
        </p:txBody>
      </p:sp>
      <p:sp>
        <p:nvSpPr>
          <p:cNvPr id="2" name="Slide Number Placeholder 1"/>
          <p:cNvSpPr>
            <a:spLocks noGrp="1"/>
          </p:cNvSpPr>
          <p:nvPr>
            <p:ph type="sldNum" sz="quarter" idx="10"/>
          </p:nvPr>
        </p:nvSpPr>
        <p:spPr/>
        <p:txBody>
          <a:bodyPr/>
          <a:lstStyle/>
          <a:p>
            <a:pPr>
              <a:defRPr/>
            </a:pPr>
            <a:fld id="{96299517-385B-4B18-A44C-00DBD1117459}" type="slidenum">
              <a:rPr lang="en-US"/>
              <a:pPr>
                <a:defRPr/>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Rectangle 5"/>
          <p:cNvSpPr>
            <a:spLocks noGrp="1" noChangeArrowheads="1"/>
          </p:cNvSpPr>
          <p:nvPr>
            <p:ph type="title" idx="4294967295"/>
          </p:nvPr>
        </p:nvSpPr>
        <p:spPr bwMode="auto">
          <a:xfrm>
            <a:off x="1371600" y="152400"/>
            <a:ext cx="77724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tx2"/>
                </a:solidFill>
                <a:effectLst>
                  <a:outerShdw blurRad="38100" dist="38100" dir="2700000" algn="tl">
                    <a:srgbClr val="C0C0C0"/>
                  </a:outerShdw>
                </a:effectLst>
                <a:uLnTx/>
                <a:uFillTx/>
                <a:latin typeface="Arial" charset="0"/>
                <a:ea typeface="+mn-ea"/>
                <a:cs typeface="+mn-cs"/>
              </a:rPr>
              <a:t>Fluoride Varnish - </a:t>
            </a:r>
            <a:r>
              <a:rPr kumimoji="0" lang="en-US" sz="2900" b="0" i="0" u="none" strike="noStrike" kern="1200" cap="none" spc="0" normalizeH="0" baseline="0" noProof="0" dirty="0">
                <a:ln>
                  <a:noFill/>
                </a:ln>
                <a:solidFill>
                  <a:schemeClr val="tx2"/>
                </a:solidFill>
                <a:effectLst/>
                <a:uLnTx/>
                <a:uFillTx/>
                <a:latin typeface="Arial" charset="0"/>
                <a:ea typeface="+mn-ea"/>
                <a:cs typeface="+mn-cs"/>
              </a:rPr>
              <a:t>Parent Information</a:t>
            </a:r>
          </a:p>
        </p:txBody>
      </p:sp>
      <p:sp>
        <p:nvSpPr>
          <p:cNvPr id="53251" name="Rectangle 3"/>
          <p:cNvSpPr>
            <a:spLocks noGrp="1" noChangeArrowheads="1"/>
          </p:cNvSpPr>
          <p:nvPr>
            <p:ph idx="1"/>
          </p:nvPr>
        </p:nvSpPr>
        <p:spPr bwMode="auto">
          <a:xfrm>
            <a:off x="0" y="1219200"/>
            <a:ext cx="6934200" cy="4876800"/>
          </a:xfrm>
          <a:noFill/>
          <a:ln>
            <a:miter lim="800000"/>
            <a:headEnd/>
            <a:tailEnd/>
          </a:ln>
        </p:spPr>
        <p:txBody>
          <a:bodyPr vert="horz" wrap="square" lIns="91440" tIns="45720" rIns="91440" bIns="45720" numCol="1" anchor="t" anchorCtr="0" compatLnSpc="1">
            <a:prstTxWarp prst="textNoShape">
              <a:avLst/>
            </a:prstTxWarp>
          </a:bodyPr>
          <a:lstStyle/>
          <a:p>
            <a:pPr lvl="1" eaLnBrk="1" hangingPunct="1">
              <a:lnSpc>
                <a:spcPct val="90000"/>
              </a:lnSpc>
            </a:pPr>
            <a:endParaRPr lang="en-US" sz="2400" dirty="0"/>
          </a:p>
          <a:p>
            <a:pPr lvl="1" eaLnBrk="1" hangingPunct="1">
              <a:lnSpc>
                <a:spcPct val="90000"/>
              </a:lnSpc>
              <a:buFont typeface="Arial" charset="0"/>
              <a:buChar char="•"/>
            </a:pPr>
            <a:r>
              <a:rPr lang="en-US" dirty="0"/>
              <a:t>No water restrictions after application</a:t>
            </a:r>
          </a:p>
          <a:p>
            <a:pPr lvl="1" eaLnBrk="1" hangingPunct="1">
              <a:lnSpc>
                <a:spcPct val="90000"/>
              </a:lnSpc>
              <a:buFont typeface="Arial" charset="0"/>
              <a:buChar char="•"/>
            </a:pPr>
            <a:endParaRPr lang="en-US" dirty="0"/>
          </a:p>
          <a:p>
            <a:pPr lvl="1" eaLnBrk="1" hangingPunct="1">
              <a:lnSpc>
                <a:spcPct val="90000"/>
              </a:lnSpc>
              <a:buFont typeface="Arial" charset="0"/>
              <a:buChar char="•"/>
            </a:pPr>
            <a:r>
              <a:rPr lang="en-US" dirty="0"/>
              <a:t>Avoid crunchy, chewy or hot foods for the rest of the day</a:t>
            </a:r>
            <a:endParaRPr lang="en-US" sz="500" dirty="0"/>
          </a:p>
          <a:p>
            <a:pPr lvl="1" eaLnBrk="1" hangingPunct="1">
              <a:lnSpc>
                <a:spcPct val="90000"/>
              </a:lnSpc>
              <a:buFont typeface="Arial" charset="0"/>
              <a:buChar char="•"/>
            </a:pPr>
            <a:endParaRPr lang="en-US" dirty="0"/>
          </a:p>
          <a:p>
            <a:pPr lvl="1" eaLnBrk="1" hangingPunct="1">
              <a:lnSpc>
                <a:spcPct val="90000"/>
              </a:lnSpc>
              <a:buFont typeface="Arial" charset="0"/>
              <a:buChar char="•"/>
            </a:pPr>
            <a:r>
              <a:rPr lang="en-US" dirty="0"/>
              <a:t>Do not brush/floss until the next day</a:t>
            </a:r>
          </a:p>
          <a:p>
            <a:pPr lvl="1" eaLnBrk="1" hangingPunct="1">
              <a:lnSpc>
                <a:spcPct val="90000"/>
              </a:lnSpc>
              <a:buFont typeface="Arial" charset="0"/>
              <a:buChar char="•"/>
            </a:pPr>
            <a:endParaRPr lang="en-US" dirty="0"/>
          </a:p>
          <a:p>
            <a:pPr lvl="1" eaLnBrk="1" hangingPunct="1">
              <a:lnSpc>
                <a:spcPct val="90000"/>
              </a:lnSpc>
              <a:buFont typeface="Arial" charset="0"/>
              <a:buChar char="•"/>
            </a:pPr>
            <a:r>
              <a:rPr lang="en-US" dirty="0"/>
              <a:t>If there is a yellowish coating, </a:t>
            </a:r>
            <a:br>
              <a:rPr lang="en-US" dirty="0"/>
            </a:br>
            <a:r>
              <a:rPr lang="en-US" dirty="0"/>
              <a:t>remove by brushing the next day</a:t>
            </a:r>
          </a:p>
          <a:p>
            <a:pPr lvl="1" eaLnBrk="1" hangingPunct="1">
              <a:lnSpc>
                <a:spcPct val="90000"/>
              </a:lnSpc>
            </a:pPr>
            <a:endParaRPr lang="en-US" sz="500" dirty="0"/>
          </a:p>
          <a:p>
            <a:pPr eaLnBrk="1" hangingPunct="1">
              <a:lnSpc>
                <a:spcPct val="90000"/>
              </a:lnSpc>
            </a:pPr>
            <a:endParaRPr lang="en-US" sz="2000" dirty="0">
              <a:solidFill>
                <a:srgbClr val="FF6600"/>
              </a:solidFill>
            </a:endParaRPr>
          </a:p>
        </p:txBody>
      </p:sp>
      <p:sp>
        <p:nvSpPr>
          <p:cNvPr id="50183" name="TextBox 6"/>
          <p:cNvSpPr txBox="1">
            <a:spLocks noChangeArrowheads="1"/>
          </p:cNvSpPr>
          <p:nvPr/>
        </p:nvSpPr>
        <p:spPr bwMode="auto">
          <a:xfrm>
            <a:off x="6934200" y="1219200"/>
            <a:ext cx="1981200" cy="338138"/>
          </a:xfrm>
          <a:prstGeom prst="rect">
            <a:avLst/>
          </a:prstGeom>
          <a:noFill/>
          <a:ln w="9525">
            <a:noFill/>
            <a:miter lim="800000"/>
            <a:headEnd/>
            <a:tailEnd/>
          </a:ln>
        </p:spPr>
        <p:txBody>
          <a:bodyPr>
            <a:spAutoFit/>
          </a:bodyPr>
          <a:lstStyle/>
          <a:p>
            <a:pPr algn="ctr">
              <a:defRPr/>
            </a:pPr>
            <a:r>
              <a:rPr lang="en-US" b="1" dirty="0">
                <a:effectLst>
                  <a:outerShdw blurRad="38100" dist="38100" dir="2700000" algn="tl">
                    <a:srgbClr val="000000">
                      <a:alpha val="43137"/>
                    </a:srgbClr>
                  </a:outerShdw>
                </a:effectLst>
                <a:latin typeface="Arial" pitchFamily="34" charset="0"/>
              </a:rPr>
              <a:t>BROCHURE</a:t>
            </a:r>
          </a:p>
        </p:txBody>
      </p:sp>
      <p:pic>
        <p:nvPicPr>
          <p:cNvPr id="53254" name="Picture 6" descr="image of a fluoride varnish brochure"/>
          <p:cNvPicPr>
            <a:picLocks noChangeAspect="1" noChangeArrowheads="1"/>
          </p:cNvPicPr>
          <p:nvPr/>
        </p:nvPicPr>
        <p:blipFill>
          <a:blip r:embed="rId3" cstate="print"/>
          <a:srcRect/>
          <a:stretch>
            <a:fillRect/>
          </a:stretch>
        </p:blipFill>
        <p:spPr bwMode="auto">
          <a:xfrm>
            <a:off x="7010400" y="1625600"/>
            <a:ext cx="1847850" cy="4394200"/>
          </a:xfrm>
          <a:prstGeom prst="rect">
            <a:avLst/>
          </a:prstGeom>
          <a:noFill/>
          <a:ln w="38100" algn="ctr">
            <a:solidFill>
              <a:srgbClr val="652D77"/>
            </a:solidFill>
            <a:miter lim="800000"/>
            <a:headEnd/>
            <a:tailEnd/>
          </a:ln>
        </p:spPr>
      </p:pic>
      <p:sp>
        <p:nvSpPr>
          <p:cNvPr id="53255" name="TextBox 5"/>
          <p:cNvSpPr txBox="1">
            <a:spLocks noChangeArrowheads="1"/>
          </p:cNvSpPr>
          <p:nvPr/>
        </p:nvSpPr>
        <p:spPr bwMode="auto">
          <a:xfrm>
            <a:off x="0" y="6324600"/>
            <a:ext cx="9144000" cy="830263"/>
          </a:xfrm>
          <a:prstGeom prst="rect">
            <a:avLst/>
          </a:prstGeom>
          <a:noFill/>
          <a:ln w="9525">
            <a:noFill/>
            <a:miter lim="800000"/>
            <a:headEnd/>
            <a:tailEnd/>
          </a:ln>
        </p:spPr>
        <p:txBody>
          <a:bodyPr>
            <a:spAutoFit/>
          </a:bodyPr>
          <a:lstStyle/>
          <a:p>
            <a:pPr marL="0" lvl="1" algn="ctr"/>
            <a:r>
              <a:rPr lang="en-US" dirty="0"/>
              <a:t>Print copies of </a:t>
            </a:r>
            <a:r>
              <a:rPr lang="en-US" i="1" dirty="0"/>
              <a:t>Fluoride Varnish- Helping Smiles Stay Strong </a:t>
            </a:r>
            <a:r>
              <a:rPr lang="en-US" dirty="0"/>
              <a:t>brochure: </a:t>
            </a:r>
            <a:br>
              <a:rPr lang="en-US" dirty="0"/>
            </a:br>
            <a:r>
              <a:rPr lang="en-US" dirty="0">
                <a:hlinkClick r:id="rId4"/>
              </a:rPr>
              <a:t>English</a:t>
            </a:r>
            <a:r>
              <a:rPr lang="en-US" dirty="0"/>
              <a:t>, </a:t>
            </a:r>
            <a:r>
              <a:rPr lang="en-US" dirty="0">
                <a:hlinkClick r:id="rId5"/>
              </a:rPr>
              <a:t>Spanish</a:t>
            </a:r>
            <a:r>
              <a:rPr lang="en-US" dirty="0"/>
              <a:t>, </a:t>
            </a:r>
            <a:r>
              <a:rPr lang="en-US" dirty="0">
                <a:hlinkClick r:id="rId6"/>
              </a:rPr>
              <a:t>Chinese</a:t>
            </a:r>
            <a:r>
              <a:rPr lang="en-US" dirty="0"/>
              <a:t>, </a:t>
            </a:r>
            <a:r>
              <a:rPr lang="en-US" dirty="0">
                <a:solidFill>
                  <a:srgbClr val="FF0000"/>
                </a:solidFill>
                <a:hlinkClick r:id="rId7"/>
              </a:rPr>
              <a:t>Hmong</a:t>
            </a:r>
            <a:r>
              <a:rPr lang="en-US" dirty="0">
                <a:solidFill>
                  <a:srgbClr val="0000FF"/>
                </a:solidFill>
              </a:rPr>
              <a:t>,</a:t>
            </a:r>
            <a:r>
              <a:rPr lang="en-US" dirty="0">
                <a:solidFill>
                  <a:srgbClr val="FF0000"/>
                </a:solidFill>
              </a:rPr>
              <a:t> </a:t>
            </a:r>
            <a:r>
              <a:rPr lang="en-US" dirty="0">
                <a:solidFill>
                  <a:srgbClr val="FF0000"/>
                </a:solidFill>
                <a:hlinkClick r:id="rId8"/>
              </a:rPr>
              <a:t>Korean</a:t>
            </a:r>
            <a:endParaRPr lang="en-US" dirty="0">
              <a:solidFill>
                <a:srgbClr val="FF0000"/>
              </a:solidFill>
            </a:endParaRPr>
          </a:p>
          <a:p>
            <a:endParaRPr lang="en-US" dirty="0"/>
          </a:p>
        </p:txBody>
      </p:sp>
      <p:sp>
        <p:nvSpPr>
          <p:cNvPr id="53253" name="Rectangle 6" descr="Print copies of Fluoride Varnish- Helping Smiles Stay Strong brochure: &#10;English, Spanish, Chinese, Hmong, Korean&#10;"/>
          <p:cNvSpPr>
            <a:spLocks noChangeArrowheads="1"/>
          </p:cNvSpPr>
          <p:nvPr/>
        </p:nvSpPr>
        <p:spPr bwMode="auto">
          <a:xfrm>
            <a:off x="381000" y="6335713"/>
            <a:ext cx="8382000" cy="290512"/>
          </a:xfrm>
          <a:prstGeom prst="rect">
            <a:avLst/>
          </a:prstGeom>
          <a:noFill/>
          <a:ln w="9525">
            <a:noFill/>
            <a:miter lim="800000"/>
            <a:headEnd/>
            <a:tailEnd/>
          </a:ln>
        </p:spPr>
        <p:txBody>
          <a:bodyPr>
            <a:spAutoFit/>
          </a:bodyPr>
          <a:lstStyle/>
          <a:p>
            <a:pPr algn="ctr">
              <a:spcBef>
                <a:spcPct val="50000"/>
              </a:spcBef>
            </a:pPr>
            <a:r>
              <a:rPr lang="en-US" sz="1300" i="1" dirty="0"/>
              <a:t> </a:t>
            </a:r>
          </a:p>
        </p:txBody>
      </p:sp>
      <p:sp>
        <p:nvSpPr>
          <p:cNvPr id="2" name="Slide Number Placeholder 1"/>
          <p:cNvSpPr>
            <a:spLocks noGrp="1"/>
          </p:cNvSpPr>
          <p:nvPr>
            <p:ph type="sldNum" sz="quarter" idx="10"/>
          </p:nvPr>
        </p:nvSpPr>
        <p:spPr/>
        <p:txBody>
          <a:bodyPr/>
          <a:lstStyle/>
          <a:p>
            <a:pPr>
              <a:defRPr/>
            </a:pPr>
            <a:fld id="{EBCB8BE6-3700-4EAD-88F5-A504B229827B}" type="slidenum">
              <a:rPr lang="en-US"/>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Grp="1" noChangeArrowheads="1"/>
          </p:cNvSpPr>
          <p:nvPr>
            <p:ph type="title"/>
          </p:nvPr>
        </p:nvSpPr>
        <p:spPr bwMode="auto">
          <a:xfrm>
            <a:off x="1447800" y="0"/>
            <a:ext cx="7696200" cy="12192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000000">
                      <a:alpha val="43137"/>
                    </a:srgbClr>
                  </a:outerShdw>
                </a:effectLst>
              </a:rPr>
              <a:t>Fluoride Varnish </a:t>
            </a:r>
            <a:r>
              <a:rPr lang="en-US" sz="4000" dirty="0"/>
              <a:t>- </a:t>
            </a:r>
            <a:r>
              <a:rPr lang="en-US" sz="3200" dirty="0"/>
              <a:t>Billing</a:t>
            </a:r>
            <a:r>
              <a:rPr lang="en-US" sz="4000" dirty="0"/>
              <a:t> </a:t>
            </a:r>
          </a:p>
        </p:txBody>
      </p:sp>
      <p:sp>
        <p:nvSpPr>
          <p:cNvPr id="54277" name="TextBox 3"/>
          <p:cNvSpPr txBox="1">
            <a:spLocks noChangeArrowheads="1"/>
          </p:cNvSpPr>
          <p:nvPr/>
        </p:nvSpPr>
        <p:spPr bwMode="auto">
          <a:xfrm>
            <a:off x="1752600" y="1143000"/>
            <a:ext cx="6629400" cy="830263"/>
          </a:xfrm>
          <a:prstGeom prst="rect">
            <a:avLst/>
          </a:prstGeom>
          <a:noFill/>
          <a:ln w="9525">
            <a:noFill/>
            <a:miter lim="800000"/>
            <a:headEnd/>
            <a:tailEnd/>
          </a:ln>
        </p:spPr>
        <p:txBody>
          <a:bodyPr>
            <a:spAutoFit/>
          </a:bodyPr>
          <a:lstStyle/>
          <a:p>
            <a:pPr algn="ctr">
              <a:lnSpc>
                <a:spcPct val="80000"/>
              </a:lnSpc>
              <a:spcBef>
                <a:spcPct val="20000"/>
              </a:spcBef>
            </a:pPr>
            <a:r>
              <a:rPr lang="en-US" sz="3000" dirty="0"/>
              <a:t>Reimbursable 3 times per year </a:t>
            </a:r>
            <a:br>
              <a:rPr lang="en-US" sz="3000" dirty="0"/>
            </a:br>
            <a:r>
              <a:rPr lang="en-US" sz="3000" dirty="0"/>
              <a:t>ages 0 through 5 years</a:t>
            </a:r>
          </a:p>
        </p:txBody>
      </p:sp>
      <p:sp>
        <p:nvSpPr>
          <p:cNvPr id="54276" name="Rectangle 3"/>
          <p:cNvSpPr>
            <a:spLocks noGrp="1" noChangeArrowheads="1"/>
          </p:cNvSpPr>
          <p:nvPr>
            <p:ph idx="1"/>
          </p:nvPr>
        </p:nvSpPr>
        <p:spPr bwMode="auto">
          <a:xfrm>
            <a:off x="228600" y="1981200"/>
            <a:ext cx="89154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Fee for Service Medi-Cal</a:t>
            </a:r>
            <a:endParaRPr lang="en-US" sz="2200" dirty="0"/>
          </a:p>
          <a:p>
            <a:pPr lvl="1" eaLnBrk="1" hangingPunct="1">
              <a:buFontTx/>
              <a:buNone/>
            </a:pPr>
            <a:r>
              <a:rPr lang="en-US" sz="2200" dirty="0"/>
              <a:t>  - Billing code: D1203</a:t>
            </a:r>
          </a:p>
          <a:p>
            <a:pPr lvl="1" eaLnBrk="1" hangingPunct="1">
              <a:buFontTx/>
              <a:buNone/>
            </a:pPr>
            <a:r>
              <a:rPr lang="en-US" sz="2200" dirty="0"/>
              <a:t>	 </a:t>
            </a:r>
            <a:r>
              <a:rPr lang="en-US" sz="1400" dirty="0">
                <a:hlinkClick r:id="rId3"/>
              </a:rPr>
              <a:t>http://files.medi-cal.ca.gov/pubsdoco/publications/masters-mtp/part2/dental_m00o03o09.doc</a:t>
            </a:r>
            <a:endParaRPr lang="en-US" sz="1400" dirty="0"/>
          </a:p>
          <a:p>
            <a:pPr lvl="2" eaLnBrk="1" hangingPunct="1"/>
            <a:endParaRPr lang="en-US" sz="400" dirty="0"/>
          </a:p>
          <a:p>
            <a:pPr eaLnBrk="1" hangingPunct="1"/>
            <a:r>
              <a:rPr lang="en-US" dirty="0"/>
              <a:t>Managed Care Medi-Cal</a:t>
            </a:r>
            <a:endParaRPr lang="en-US" sz="2200" dirty="0"/>
          </a:p>
          <a:p>
            <a:pPr lvl="1" eaLnBrk="1" hangingPunct="1">
              <a:buFontTx/>
              <a:buNone/>
            </a:pPr>
            <a:r>
              <a:rPr lang="en-US" sz="2200" dirty="0"/>
              <a:t>  - Reimbursement varies					</a:t>
            </a:r>
          </a:p>
          <a:p>
            <a:pPr lvl="1" eaLnBrk="1" hangingPunct="1">
              <a:buFontTx/>
              <a:buNone/>
            </a:pPr>
            <a:r>
              <a:rPr lang="en-US" sz="2200" dirty="0"/>
              <a:t>  - Contact individual plan</a:t>
            </a:r>
          </a:p>
          <a:p>
            <a:pPr eaLnBrk="1" hangingPunct="1"/>
            <a:endParaRPr lang="en-US" sz="1200" dirty="0"/>
          </a:p>
          <a:p>
            <a:pPr eaLnBrk="1" hangingPunct="1"/>
            <a:r>
              <a:rPr lang="en-US" dirty="0"/>
              <a:t>FQHC</a:t>
            </a:r>
          </a:p>
          <a:p>
            <a:pPr lvl="1" eaLnBrk="1" hangingPunct="1">
              <a:buFontTx/>
              <a:buNone/>
            </a:pPr>
            <a:r>
              <a:rPr lang="en-US" sz="2200" dirty="0"/>
              <a:t>  - Not billable as a separate procedure</a:t>
            </a:r>
          </a:p>
        </p:txBody>
      </p:sp>
      <p:sp>
        <p:nvSpPr>
          <p:cNvPr id="2" name="Slide Number Placeholder 1"/>
          <p:cNvSpPr>
            <a:spLocks noGrp="1"/>
          </p:cNvSpPr>
          <p:nvPr>
            <p:ph type="sldNum" sz="quarter" idx="10"/>
          </p:nvPr>
        </p:nvSpPr>
        <p:spPr/>
        <p:txBody>
          <a:bodyPr/>
          <a:lstStyle/>
          <a:p>
            <a:pPr>
              <a:defRPr/>
            </a:pPr>
            <a:fld id="{32768823-45C3-4FC9-9735-5FD166450EA5}" type="slidenum">
              <a:rPr lang="en-US"/>
              <a:pPr>
                <a:defRPr/>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346" name="Straight Connector 5">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81250" name="Rectangle 2"/>
          <p:cNvSpPr>
            <a:spLocks noGrp="1" noChangeArrowheads="1"/>
          </p:cNvSpPr>
          <p:nvPr>
            <p:ph type="title"/>
          </p:nvPr>
        </p:nvSpPr>
        <p:spPr bwMode="auto">
          <a:xfrm>
            <a:off x="1295400" y="0"/>
            <a:ext cx="7848600" cy="1417638"/>
          </a:xfrm>
          <a:ln>
            <a:miter lim="800000"/>
            <a:headEnd/>
            <a:tailEnd/>
          </a:ln>
        </p:spPr>
        <p:txBody>
          <a:bodyPr vert="horz" wrap="square" lIns="91440" tIns="45720" rIns="91440" bIns="45720" numCol="1" anchor="t" anchorCtr="0" compatLnSpc="1">
            <a:prstTxWarp prst="textNoShape">
              <a:avLst/>
            </a:prstTxWarp>
          </a:bodyPr>
          <a:lstStyle/>
          <a:p>
            <a:pPr algn="l" eaLnBrk="1" hangingPunct="1">
              <a:defRPr/>
            </a:pPr>
            <a:r>
              <a:rPr lang="en-US" b="1" dirty="0">
                <a:effectLst>
                  <a:outerShdw blurRad="38100" dist="38100" dir="2700000" algn="tl">
                    <a:srgbClr val="C0C0C0"/>
                  </a:outerShdw>
                </a:effectLst>
              </a:rPr>
              <a:t>   Dental Training Summary:</a:t>
            </a:r>
          </a:p>
        </p:txBody>
      </p:sp>
      <p:sp>
        <p:nvSpPr>
          <p:cNvPr id="57348" name="Rectangle 3"/>
          <p:cNvSpPr>
            <a:spLocks noGrp="1" noChangeArrowheads="1"/>
          </p:cNvSpPr>
          <p:nvPr>
            <p:ph idx="1"/>
          </p:nvPr>
        </p:nvSpPr>
        <p:spPr bwMode="auto">
          <a:xfrm>
            <a:off x="533400" y="1447800"/>
            <a:ext cx="8305800" cy="495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Blip>
                <a:blip r:embed="rId3"/>
              </a:buBlip>
            </a:pPr>
            <a:r>
              <a:rPr lang="en-US" sz="2700" dirty="0"/>
              <a:t>Do a risk assessment </a:t>
            </a:r>
          </a:p>
          <a:p>
            <a:pPr eaLnBrk="1" hangingPunct="1">
              <a:lnSpc>
                <a:spcPct val="90000"/>
              </a:lnSpc>
              <a:buFont typeface="Wingdings" pitchFamily="2" charset="2"/>
              <a:buBlip>
                <a:blip r:embed="rId3"/>
              </a:buBlip>
            </a:pPr>
            <a:r>
              <a:rPr lang="en-US" sz="2700" dirty="0"/>
              <a:t>Perform an oral assessment and provide anticipatory guidance</a:t>
            </a:r>
          </a:p>
          <a:p>
            <a:pPr eaLnBrk="1" hangingPunct="1">
              <a:lnSpc>
                <a:spcPct val="90000"/>
              </a:lnSpc>
              <a:buFont typeface="Wingdings" pitchFamily="2" charset="2"/>
              <a:buBlip>
                <a:blip r:embed="rId3"/>
              </a:buBlip>
            </a:pPr>
            <a:r>
              <a:rPr lang="en-US" sz="2700" dirty="0"/>
              <a:t>Document on the PM 160</a:t>
            </a:r>
          </a:p>
          <a:p>
            <a:pPr lvl="2" eaLnBrk="1" hangingPunct="1">
              <a:lnSpc>
                <a:spcPct val="90000"/>
              </a:lnSpc>
              <a:buFont typeface="Wingdings" pitchFamily="2" charset="2"/>
              <a:buChar char="§"/>
            </a:pPr>
            <a:r>
              <a:rPr lang="en-US" sz="2000" dirty="0"/>
              <a:t>Check the </a:t>
            </a:r>
            <a:r>
              <a:rPr lang="en-US" sz="2000" b="1" dirty="0"/>
              <a:t>ROUTINE REFERRAL</a:t>
            </a:r>
            <a:r>
              <a:rPr lang="en-US" sz="2000" dirty="0"/>
              <a:t> box, </a:t>
            </a:r>
            <a:r>
              <a:rPr lang="en-US" sz="2000" i="1" dirty="0"/>
              <a:t>or</a:t>
            </a:r>
          </a:p>
          <a:p>
            <a:pPr lvl="2" eaLnBrk="1" hangingPunct="1">
              <a:lnSpc>
                <a:spcPct val="90000"/>
              </a:lnSpc>
              <a:buFont typeface="Wingdings" pitchFamily="2" charset="2"/>
              <a:buChar char="§"/>
            </a:pPr>
            <a:r>
              <a:rPr lang="en-US" sz="2000" dirty="0"/>
              <a:t>Note </a:t>
            </a:r>
            <a:r>
              <a:rPr lang="en-US" sz="2000" b="1" dirty="0"/>
              <a:t>PROBLEM SUSPECTED</a:t>
            </a:r>
            <a:endParaRPr lang="en-US" sz="2000" dirty="0"/>
          </a:p>
          <a:p>
            <a:pPr lvl="2" eaLnBrk="1" hangingPunct="1">
              <a:lnSpc>
                <a:spcPct val="90000"/>
              </a:lnSpc>
              <a:buFont typeface="Wingdings" pitchFamily="2" charset="2"/>
              <a:buChar char="§"/>
            </a:pPr>
            <a:r>
              <a:rPr lang="en-US" sz="2000" dirty="0"/>
              <a:t>Record findings in </a:t>
            </a:r>
            <a:r>
              <a:rPr lang="en-US" sz="2000" b="1" dirty="0"/>
              <a:t>COMMENTS/PROBLEMS</a:t>
            </a:r>
            <a:r>
              <a:rPr lang="en-US" sz="2000" dirty="0"/>
              <a:t> area and         </a:t>
            </a:r>
          </a:p>
          <a:p>
            <a:pPr lvl="2" eaLnBrk="1" hangingPunct="1">
              <a:lnSpc>
                <a:spcPct val="90000"/>
              </a:lnSpc>
              <a:buFont typeface="Wingdings" pitchFamily="2" charset="2"/>
              <a:buChar char="§"/>
            </a:pPr>
            <a:r>
              <a:rPr lang="en-US" sz="2000" dirty="0"/>
              <a:t>Provide dentist name and phone number </a:t>
            </a:r>
          </a:p>
          <a:p>
            <a:pPr eaLnBrk="1" hangingPunct="1">
              <a:lnSpc>
                <a:spcPct val="90000"/>
              </a:lnSpc>
              <a:buFont typeface="Wingdings" pitchFamily="2" charset="2"/>
              <a:buBlip>
                <a:blip r:embed="rId3"/>
              </a:buBlip>
            </a:pPr>
            <a:r>
              <a:rPr lang="en-US" sz="2700" dirty="0"/>
              <a:t>Refer child at least annually beginning at age one</a:t>
            </a:r>
          </a:p>
          <a:p>
            <a:pPr lvl="2" eaLnBrk="1" hangingPunct="1">
              <a:lnSpc>
                <a:spcPct val="90000"/>
              </a:lnSpc>
              <a:buFont typeface="Wingdings" pitchFamily="2" charset="2"/>
              <a:buChar char="§"/>
            </a:pPr>
            <a:r>
              <a:rPr lang="en-US" sz="2000" dirty="0"/>
              <a:t>Encourage a “Dental Home” at any age for child and family</a:t>
            </a:r>
          </a:p>
          <a:p>
            <a:pPr eaLnBrk="1" hangingPunct="1">
              <a:lnSpc>
                <a:spcPct val="90000"/>
              </a:lnSpc>
              <a:buFont typeface="Wingdings" pitchFamily="2" charset="2"/>
              <a:buBlip>
                <a:blip r:embed="rId3"/>
              </a:buBlip>
            </a:pPr>
            <a:r>
              <a:rPr lang="en-US" sz="2700" dirty="0"/>
              <a:t>Assess for and apply fluoride varnish when indicated</a:t>
            </a:r>
          </a:p>
        </p:txBody>
      </p:sp>
      <p:sp>
        <p:nvSpPr>
          <p:cNvPr id="7" name="Slide Number Placeholder 6"/>
          <p:cNvSpPr>
            <a:spLocks noGrp="1"/>
          </p:cNvSpPr>
          <p:nvPr>
            <p:ph type="sldNum" sz="quarter" idx="10"/>
          </p:nvPr>
        </p:nvSpPr>
        <p:spPr/>
        <p:txBody>
          <a:bodyPr/>
          <a:lstStyle/>
          <a:p>
            <a:pPr>
              <a:defRPr/>
            </a:pPr>
            <a:fld id="{F519CD5A-02DD-40B9-BF33-C3A202CB002C}" type="slidenum">
              <a:rPr lang="en-US" smtClean="0"/>
              <a:pPr>
                <a:defRPr/>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sz="quarter"/>
          </p:nvPr>
        </p:nvSpPr>
        <p:spPr bwMode="auto">
          <a:xfrm>
            <a:off x="1524000" y="0"/>
            <a:ext cx="7162800" cy="14176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Working Together</a:t>
            </a:r>
          </a:p>
        </p:txBody>
      </p:sp>
      <p:pic>
        <p:nvPicPr>
          <p:cNvPr id="56324" name="Object 14" descr="image of a medical provider holding a baby"/>
          <p:cNvPicPr>
            <a:picLocks noGrp="1" noChangeAspect="1" noChangeArrowheads="1"/>
          </p:cNvPicPr>
          <p:nvPr/>
        </p:nvPicPr>
        <p:blipFill>
          <a:blip r:embed="rId3" cstate="print"/>
          <a:srcRect/>
          <a:stretch>
            <a:fillRect/>
          </a:stretch>
        </p:blipFill>
        <p:spPr bwMode="auto">
          <a:xfrm>
            <a:off x="304800" y="1447800"/>
            <a:ext cx="2651125" cy="1903413"/>
          </a:xfrm>
          <a:prstGeom prst="rect">
            <a:avLst/>
          </a:prstGeom>
          <a:noFill/>
          <a:ln w="9525">
            <a:noFill/>
            <a:miter lim="800000"/>
            <a:headEnd/>
            <a:tailEnd/>
          </a:ln>
        </p:spPr>
      </p:pic>
      <p:sp>
        <p:nvSpPr>
          <p:cNvPr id="78856" name="Text Box 8"/>
          <p:cNvSpPr txBox="1">
            <a:spLocks noChangeArrowheads="1"/>
          </p:cNvSpPr>
          <p:nvPr/>
        </p:nvSpPr>
        <p:spPr bwMode="auto">
          <a:xfrm>
            <a:off x="2590800" y="3429000"/>
            <a:ext cx="3962400" cy="2359025"/>
          </a:xfrm>
          <a:prstGeom prst="rect">
            <a:avLst/>
          </a:prstGeom>
          <a:noFill/>
          <a:ln w="9525" algn="ctr">
            <a:noFill/>
            <a:miter lim="800000"/>
            <a:headEnd/>
            <a:tailEnd/>
          </a:ln>
          <a:effectLst/>
        </p:spPr>
        <p:txBody>
          <a:bodyPr>
            <a:spAutoFit/>
          </a:bodyPr>
          <a:lstStyle/>
          <a:p>
            <a:pPr marL="342900" indent="-342900" algn="ctr">
              <a:spcBef>
                <a:spcPct val="20000"/>
              </a:spcBef>
              <a:defRPr/>
            </a:pPr>
            <a:r>
              <a:rPr lang="en-US" sz="3200" b="1" dirty="0">
                <a:effectLst>
                  <a:outerShdw blurRad="38100" dist="38100" dir="2700000" algn="tl">
                    <a:srgbClr val="C0C0C0"/>
                  </a:outerShdw>
                </a:effectLst>
              </a:rPr>
              <a:t>  Together we can stop the epidemic of dental disease!</a:t>
            </a:r>
          </a:p>
          <a:p>
            <a:pPr marL="342900" indent="-342900">
              <a:lnSpc>
                <a:spcPct val="80000"/>
              </a:lnSpc>
              <a:spcBef>
                <a:spcPct val="50000"/>
              </a:spcBef>
              <a:defRPr/>
            </a:pPr>
            <a:endParaRPr lang="en-US" dirty="0"/>
          </a:p>
        </p:txBody>
      </p:sp>
      <p:sp>
        <p:nvSpPr>
          <p:cNvPr id="56330" name="Text Box 27"/>
          <p:cNvSpPr txBox="1">
            <a:spLocks noChangeArrowheads="1"/>
          </p:cNvSpPr>
          <p:nvPr/>
        </p:nvSpPr>
        <p:spPr bwMode="auto">
          <a:xfrm>
            <a:off x="533400" y="3429000"/>
            <a:ext cx="24384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Medical Providers</a:t>
            </a:r>
          </a:p>
        </p:txBody>
      </p:sp>
      <p:pic>
        <p:nvPicPr>
          <p:cNvPr id="56326" name="Object 22" descr="character image of a family "/>
          <p:cNvPicPr>
            <a:picLocks noChangeAspect="1" noChangeArrowheads="1"/>
          </p:cNvPicPr>
          <p:nvPr/>
        </p:nvPicPr>
        <p:blipFill>
          <a:blip r:embed="rId4" cstate="print"/>
          <a:srcRect/>
          <a:stretch>
            <a:fillRect/>
          </a:stretch>
        </p:blipFill>
        <p:spPr bwMode="auto">
          <a:xfrm>
            <a:off x="3048000" y="1143000"/>
            <a:ext cx="3046413" cy="2286000"/>
          </a:xfrm>
          <a:prstGeom prst="rect">
            <a:avLst/>
          </a:prstGeom>
          <a:noFill/>
          <a:ln w="9525">
            <a:noFill/>
            <a:miter lim="800000"/>
            <a:headEnd/>
            <a:tailEnd/>
          </a:ln>
        </p:spPr>
      </p:pic>
      <p:sp>
        <p:nvSpPr>
          <p:cNvPr id="56329" name="Text Box 26"/>
          <p:cNvSpPr txBox="1">
            <a:spLocks noChangeArrowheads="1"/>
          </p:cNvSpPr>
          <p:nvPr/>
        </p:nvSpPr>
        <p:spPr bwMode="auto">
          <a:xfrm>
            <a:off x="3886200" y="3048000"/>
            <a:ext cx="14478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CHDP</a:t>
            </a:r>
          </a:p>
        </p:txBody>
      </p:sp>
      <p:pic>
        <p:nvPicPr>
          <p:cNvPr id="56334" name="Picture 15" descr="picture of a dental provider working with a child"/>
          <p:cNvPicPr>
            <a:picLocks noChangeAspect="1" noChangeArrowheads="1"/>
          </p:cNvPicPr>
          <p:nvPr/>
        </p:nvPicPr>
        <p:blipFill>
          <a:blip r:embed="rId5" cstate="print"/>
          <a:srcRect/>
          <a:stretch>
            <a:fillRect/>
          </a:stretch>
        </p:blipFill>
        <p:spPr bwMode="auto">
          <a:xfrm>
            <a:off x="6324600" y="1427163"/>
            <a:ext cx="2560638" cy="1925637"/>
          </a:xfrm>
          <a:prstGeom prst="rect">
            <a:avLst/>
          </a:prstGeom>
          <a:noFill/>
          <a:ln w="9525">
            <a:noFill/>
            <a:miter lim="800000"/>
            <a:headEnd/>
            <a:tailEnd/>
          </a:ln>
        </p:spPr>
      </p:pic>
      <p:sp>
        <p:nvSpPr>
          <p:cNvPr id="56331" name="Text Box 28"/>
          <p:cNvSpPr txBox="1">
            <a:spLocks noChangeArrowheads="1"/>
          </p:cNvSpPr>
          <p:nvPr/>
        </p:nvSpPr>
        <p:spPr bwMode="auto">
          <a:xfrm>
            <a:off x="6324600" y="3429000"/>
            <a:ext cx="27432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Dental Providers</a:t>
            </a:r>
          </a:p>
        </p:txBody>
      </p:sp>
      <p:pic>
        <p:nvPicPr>
          <p:cNvPr id="56327" name="Object 24" descr="picture of a parent taking care of a child's teeth"/>
          <p:cNvPicPr>
            <a:picLocks noGrp="1" noChangeAspect="1" noChangeArrowheads="1"/>
          </p:cNvPicPr>
          <p:nvPr/>
        </p:nvPicPr>
        <p:blipFill>
          <a:blip r:embed="rId6" cstate="print"/>
          <a:srcRect/>
          <a:stretch>
            <a:fillRect/>
          </a:stretch>
        </p:blipFill>
        <p:spPr bwMode="auto">
          <a:xfrm>
            <a:off x="381000" y="3810000"/>
            <a:ext cx="2665413" cy="2000250"/>
          </a:xfrm>
          <a:prstGeom prst="rect">
            <a:avLst/>
          </a:prstGeom>
          <a:noFill/>
          <a:ln w="9525">
            <a:noFill/>
            <a:miter lim="800000"/>
            <a:headEnd/>
            <a:tailEnd/>
          </a:ln>
        </p:spPr>
      </p:pic>
      <p:sp>
        <p:nvSpPr>
          <p:cNvPr id="56332" name="Text Box 29"/>
          <p:cNvSpPr txBox="1">
            <a:spLocks noChangeArrowheads="1"/>
          </p:cNvSpPr>
          <p:nvPr/>
        </p:nvSpPr>
        <p:spPr bwMode="auto">
          <a:xfrm>
            <a:off x="457200" y="5835650"/>
            <a:ext cx="26670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Parents/Caregivers</a:t>
            </a:r>
          </a:p>
        </p:txBody>
      </p:sp>
      <p:pic>
        <p:nvPicPr>
          <p:cNvPr id="56325" name="Object 18" descr="image of 3 people brushing their teeth"/>
          <p:cNvPicPr>
            <a:picLocks noGrp="1" noChangeAspect="1" noChangeArrowheads="1"/>
          </p:cNvPicPr>
          <p:nvPr/>
        </p:nvPicPr>
        <p:blipFill>
          <a:blip r:embed="rId7" cstate="print"/>
          <a:srcRect/>
          <a:stretch>
            <a:fillRect/>
          </a:stretch>
        </p:blipFill>
        <p:spPr bwMode="auto">
          <a:xfrm>
            <a:off x="6324600" y="3810000"/>
            <a:ext cx="2511425" cy="1885950"/>
          </a:xfrm>
          <a:prstGeom prst="rect">
            <a:avLst/>
          </a:prstGeom>
          <a:noFill/>
          <a:ln w="9525">
            <a:noFill/>
            <a:miter lim="800000"/>
            <a:headEnd/>
            <a:tailEnd/>
          </a:ln>
        </p:spPr>
      </p:pic>
      <p:sp>
        <p:nvSpPr>
          <p:cNvPr id="56333" name="Text Box 30"/>
          <p:cNvSpPr txBox="1">
            <a:spLocks noChangeArrowheads="1"/>
          </p:cNvSpPr>
          <p:nvPr/>
        </p:nvSpPr>
        <p:spPr bwMode="auto">
          <a:xfrm>
            <a:off x="6400800" y="5759450"/>
            <a:ext cx="24384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Individuals</a:t>
            </a:r>
          </a:p>
        </p:txBody>
      </p:sp>
      <p:sp>
        <p:nvSpPr>
          <p:cNvPr id="2" name="Slide Number Placeholder 1"/>
          <p:cNvSpPr>
            <a:spLocks noGrp="1"/>
          </p:cNvSpPr>
          <p:nvPr>
            <p:ph type="sldNum" sz="quarter" idx="10"/>
          </p:nvPr>
        </p:nvSpPr>
        <p:spPr/>
        <p:txBody>
          <a:bodyPr/>
          <a:lstStyle/>
          <a:p>
            <a:pPr>
              <a:defRPr/>
            </a:pPr>
            <a:fld id="{CABCD134-629F-4465-87F2-44214A721154}" type="slidenum">
              <a:rPr lang="en-US"/>
              <a:pPr>
                <a:defRPr/>
              </a:pPr>
              <a:t>48</a:t>
            </a:fld>
            <a:endParaRPr lang="en-US" dirty="0"/>
          </a:p>
        </p:txBody>
      </p:sp>
      <p:sp>
        <p:nvSpPr>
          <p:cNvPr id="56335" name="TextBox 14"/>
          <p:cNvSpPr txBox="1">
            <a:spLocks noChangeArrowheads="1"/>
          </p:cNvSpPr>
          <p:nvPr/>
        </p:nvSpPr>
        <p:spPr bwMode="auto">
          <a:xfrm>
            <a:off x="0" y="6324600"/>
            <a:ext cx="9144000" cy="830263"/>
          </a:xfrm>
          <a:prstGeom prst="rect">
            <a:avLst/>
          </a:prstGeom>
          <a:noFill/>
          <a:ln w="9525">
            <a:noFill/>
            <a:miter lim="800000"/>
            <a:headEnd/>
            <a:tailEnd/>
          </a:ln>
        </p:spPr>
        <p:txBody>
          <a:bodyPr>
            <a:spAutoFit/>
          </a:bodyPr>
          <a:lstStyle/>
          <a:p>
            <a:pPr marL="0" lvl="1" algn="ctr"/>
            <a:r>
              <a:rPr lang="en-US" dirty="0"/>
              <a:t>For local CHDP contact information –</a:t>
            </a:r>
          </a:p>
          <a:p>
            <a:pPr marL="0" lvl="1" algn="ctr"/>
            <a:r>
              <a:rPr lang="en-US" sz="1400" dirty="0">
                <a:solidFill>
                  <a:srgbClr val="0000FF"/>
                </a:solidFill>
              </a:rPr>
              <a:t>www.dhcs.ca.gov/services/chdp/Pages/CountyOffices.aspx</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xfrm>
            <a:off x="1447800" y="0"/>
            <a:ext cx="7543800" cy="914400"/>
          </a:xfrm>
          <a:noFill/>
          <a:ln>
            <a:miter lim="800000"/>
            <a:headEnd/>
            <a:tailEnd/>
          </a:ln>
        </p:spPr>
        <p:txBody>
          <a:bodyPr vert="horz" wrap="square" lIns="91440" tIns="45720" rIns="91440" bIns="45720" numCol="1" anchor="t" anchorCtr="0" compatLnSpc="1">
            <a:prstTxWarp prst="textNoShape">
              <a:avLst/>
            </a:prstTxWarp>
          </a:bodyPr>
          <a:lstStyle/>
          <a:p>
            <a:r>
              <a:rPr lang="en-US" sz="2900" b="1" i="1" dirty="0"/>
              <a:t>You have successfully completed the CHDP Dental Training!</a:t>
            </a:r>
          </a:p>
        </p:txBody>
      </p:sp>
      <p:sp>
        <p:nvSpPr>
          <p:cNvPr id="58371" name="Content Placeholder 2"/>
          <p:cNvSpPr>
            <a:spLocks noGrp="1"/>
          </p:cNvSpPr>
          <p:nvPr>
            <p:ph idx="1"/>
          </p:nvPr>
        </p:nvSpPr>
        <p:spPr bwMode="auto">
          <a:xfrm>
            <a:off x="152400" y="1600200"/>
            <a:ext cx="4419600" cy="4114800"/>
          </a:xfrm>
          <a:noFill/>
          <a:ln>
            <a:miter lim="800000"/>
            <a:headEnd/>
            <a:tailEnd/>
          </a:ln>
        </p:spPr>
        <p:txBody>
          <a:bodyPr vert="horz" wrap="square" lIns="91440" tIns="45720" rIns="91440" bIns="45720" numCol="1" anchor="t" anchorCtr="0" compatLnSpc="1">
            <a:prstTxWarp prst="textNoShape">
              <a:avLst/>
            </a:prstTxWarp>
          </a:bodyPr>
          <a:lstStyle/>
          <a:p>
            <a:pPr lvl="1">
              <a:buFontTx/>
              <a:buNone/>
            </a:pPr>
            <a:r>
              <a:rPr lang="en-US" sz="2400" b="1" i="1" dirty="0"/>
              <a:t>Now…</a:t>
            </a:r>
          </a:p>
          <a:p>
            <a:pPr lvl="1">
              <a:buFont typeface="Arial" charset="0"/>
              <a:buChar char="•"/>
            </a:pPr>
            <a:r>
              <a:rPr lang="en-US" sz="2000" dirty="0"/>
              <a:t>Answer the </a:t>
            </a:r>
            <a:r>
              <a:rPr lang="en-US" sz="2000" b="1" dirty="0"/>
              <a:t>review questions </a:t>
            </a:r>
            <a:r>
              <a:rPr lang="en-US" sz="2000" dirty="0"/>
              <a:t>on the next slide to test your knowledge. </a:t>
            </a:r>
            <a:endParaRPr lang="en-US" sz="1600" dirty="0">
              <a:solidFill>
                <a:srgbClr val="0000FF"/>
              </a:solidFill>
            </a:endParaRPr>
          </a:p>
          <a:p>
            <a:pPr lvl="1">
              <a:buFont typeface="Arial" charset="0"/>
              <a:buChar char="•"/>
            </a:pPr>
            <a:r>
              <a:rPr lang="en-US" sz="2000" dirty="0"/>
              <a:t>Print </a:t>
            </a:r>
            <a:r>
              <a:rPr lang="en-US" sz="2000" b="1" dirty="0"/>
              <a:t>brochures </a:t>
            </a:r>
            <a:r>
              <a:rPr lang="en-US" sz="2000" dirty="0"/>
              <a:t>and </a:t>
            </a:r>
            <a:r>
              <a:rPr lang="en-US" sz="2000" b="1" dirty="0"/>
              <a:t>guides</a:t>
            </a:r>
            <a:r>
              <a:rPr lang="en-US" sz="2000" dirty="0"/>
              <a:t> for your office, which can be accessed on slides #58-59 following review questions.</a:t>
            </a:r>
            <a:r>
              <a:rPr lang="en-US" sz="2000" dirty="0">
                <a:solidFill>
                  <a:srgbClr val="0000FF"/>
                </a:solidFill>
              </a:rPr>
              <a:t> </a:t>
            </a:r>
            <a:endParaRPr lang="en-US" sz="1600" dirty="0"/>
          </a:p>
          <a:p>
            <a:pPr lvl="1">
              <a:buFont typeface="Arial" charset="0"/>
              <a:buChar char="•"/>
            </a:pPr>
            <a:r>
              <a:rPr lang="en-US" sz="2000" dirty="0"/>
              <a:t>Complete a </a:t>
            </a:r>
            <a:r>
              <a:rPr lang="en-US" sz="2000" b="1" dirty="0"/>
              <a:t>two minute evaluation</a:t>
            </a:r>
            <a:r>
              <a:rPr lang="en-US" sz="2000" dirty="0"/>
              <a:t> of this training located at the end of the reference slides.</a:t>
            </a:r>
            <a:r>
              <a:rPr lang="en-US" sz="2000" dirty="0">
                <a:solidFill>
                  <a:srgbClr val="0000FF"/>
                </a:solidFill>
              </a:rPr>
              <a:t> </a:t>
            </a:r>
            <a:endParaRPr lang="en-US" sz="1600" dirty="0"/>
          </a:p>
          <a:p>
            <a:pPr lvl="1">
              <a:buFontTx/>
              <a:buNone/>
            </a:pPr>
            <a:endParaRPr lang="en-US" sz="2200" i="1" dirty="0"/>
          </a:p>
          <a:p>
            <a:pPr lvl="1">
              <a:buFontTx/>
              <a:buNone/>
            </a:pPr>
            <a:r>
              <a:rPr lang="en-US" sz="2200" i="1" dirty="0"/>
              <a:t>     </a:t>
            </a:r>
          </a:p>
          <a:p>
            <a:pPr lvl="1">
              <a:buFontTx/>
              <a:buNone/>
            </a:pPr>
            <a:endParaRPr lang="en-US" dirty="0"/>
          </a:p>
        </p:txBody>
      </p:sp>
      <p:pic>
        <p:nvPicPr>
          <p:cNvPr id="58374" name="Picture 11" descr="picture of a physician holding a child"/>
          <p:cNvPicPr>
            <a:picLocks noChangeAspect="1" noChangeArrowheads="1"/>
          </p:cNvPicPr>
          <p:nvPr/>
        </p:nvPicPr>
        <p:blipFill>
          <a:blip r:embed="rId3" cstate="print">
            <a:lum bright="16000" contrast="6000"/>
          </a:blip>
          <a:srcRect/>
          <a:stretch>
            <a:fillRect/>
          </a:stretch>
        </p:blipFill>
        <p:spPr bwMode="auto">
          <a:xfrm>
            <a:off x="4572000" y="1752600"/>
            <a:ext cx="4267200" cy="3657600"/>
          </a:xfrm>
          <a:prstGeom prst="rect">
            <a:avLst/>
          </a:prstGeom>
          <a:noFill/>
          <a:ln w="9525">
            <a:noFill/>
            <a:miter lim="800000"/>
            <a:headEnd/>
            <a:tailEnd/>
          </a:ln>
        </p:spPr>
      </p:pic>
      <p:sp>
        <p:nvSpPr>
          <p:cNvPr id="9" name="Rectangle 8"/>
          <p:cNvSpPr/>
          <p:nvPr/>
        </p:nvSpPr>
        <p:spPr>
          <a:xfrm>
            <a:off x="0" y="6400800"/>
            <a:ext cx="8610600" cy="307777"/>
          </a:xfrm>
          <a:prstGeom prst="rect">
            <a:avLst/>
          </a:prstGeom>
        </p:spPr>
        <p:txBody>
          <a:bodyPr wrap="square">
            <a:spAutoFit/>
          </a:bodyPr>
          <a:lstStyle/>
          <a:p>
            <a:r>
              <a:rPr lang="en-US" sz="1400" b="1" i="1" dirty="0"/>
              <a:t>     CHDP Dental Training :    </a:t>
            </a:r>
            <a:r>
              <a:rPr lang="en-US" sz="1400" u="sng" dirty="0">
                <a:hlinkClick r:id="rId4"/>
              </a:rPr>
              <a:t>http://www.dhcs.ca.gov/services/chdp/Pages/CHDPDentalTraining.aspx    </a:t>
            </a:r>
          </a:p>
        </p:txBody>
      </p:sp>
      <p:sp>
        <p:nvSpPr>
          <p:cNvPr id="2" name="Slide Number Placeholder 1"/>
          <p:cNvSpPr>
            <a:spLocks noGrp="1"/>
          </p:cNvSpPr>
          <p:nvPr>
            <p:ph type="sldNum" sz="quarter" idx="10"/>
          </p:nvPr>
        </p:nvSpPr>
        <p:spPr>
          <a:xfrm>
            <a:off x="6553200" y="6356350"/>
            <a:ext cx="2209800" cy="501650"/>
          </a:xfrm>
        </p:spPr>
        <p:txBody>
          <a:bodyPr/>
          <a:lstStyle/>
          <a:p>
            <a:pPr>
              <a:defRPr/>
            </a:pPr>
            <a:fld id="{BE23428E-CC2E-4CAF-83F8-7AB07542A144}" type="slidenum">
              <a:rPr lang="en-US"/>
              <a:pPr>
                <a:defRPr/>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bwMode="auto">
          <a:xfrm>
            <a:off x="0" y="0"/>
            <a:ext cx="91440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4 Steps </a:t>
            </a:r>
            <a:br>
              <a:rPr lang="en-US" dirty="0"/>
            </a:br>
            <a:br>
              <a:rPr lang="en-US" sz="3000" dirty="0"/>
            </a:br>
            <a:endParaRPr lang="en-US" sz="4000" dirty="0"/>
          </a:p>
        </p:txBody>
      </p:sp>
      <p:sp>
        <p:nvSpPr>
          <p:cNvPr id="16389" name="Text Box 4"/>
          <p:cNvSpPr txBox="1">
            <a:spLocks noChangeArrowheads="1"/>
          </p:cNvSpPr>
          <p:nvPr/>
        </p:nvSpPr>
        <p:spPr bwMode="auto">
          <a:xfrm>
            <a:off x="228600" y="1547813"/>
            <a:ext cx="8763000" cy="433387"/>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800" b="1" dirty="0">
                <a:solidFill>
                  <a:schemeClr val="tx2"/>
                </a:solidFill>
              </a:rPr>
              <a:t>Acceptable Dental Assessment and Referral</a:t>
            </a:r>
          </a:p>
        </p:txBody>
      </p:sp>
      <p:sp>
        <p:nvSpPr>
          <p:cNvPr id="16388" name="Rectangle 3"/>
          <p:cNvSpPr>
            <a:spLocks noGrp="1" noChangeArrowheads="1"/>
          </p:cNvSpPr>
          <p:nvPr>
            <p:ph idx="1"/>
          </p:nvPr>
        </p:nvSpPr>
        <p:spPr bwMode="auto">
          <a:xfrm>
            <a:off x="0" y="2057400"/>
            <a:ext cx="9144000" cy="4800600"/>
          </a:xfrm>
          <a:noFill/>
          <a:ln>
            <a:miter lim="800000"/>
            <a:headEnd/>
            <a:tailEnd/>
          </a:ln>
        </p:spPr>
        <p:txBody>
          <a:bodyPr vert="horz" wrap="square" lIns="91440" tIns="45720" rIns="91440" bIns="45720" numCol="1" anchor="t" anchorCtr="0" compatLnSpc="1">
            <a:prstTxWarp prst="textNoShape">
              <a:avLst/>
            </a:prstTxWarp>
          </a:bodyPr>
          <a:lstStyle/>
          <a:p>
            <a:pPr marL="609600" indent="-609600" algn="ctr" eaLnBrk="1" hangingPunct="1">
              <a:buFontTx/>
              <a:buNone/>
            </a:pPr>
            <a:r>
              <a:rPr lang="en-US" sz="2600" i="1" dirty="0"/>
              <a:t>	Based on the CHDP Provider Manual</a:t>
            </a:r>
          </a:p>
          <a:p>
            <a:pPr marL="609600" indent="-609600" eaLnBrk="1" hangingPunct="1">
              <a:buFontTx/>
              <a:buNone/>
            </a:pPr>
            <a:endParaRPr lang="en-US" sz="800" i="1" dirty="0"/>
          </a:p>
          <a:p>
            <a:pPr marL="609600" indent="-609600" eaLnBrk="1" hangingPunct="1">
              <a:buFontTx/>
              <a:buNone/>
            </a:pPr>
            <a:endParaRPr lang="en-US" sz="800" i="1" dirty="0"/>
          </a:p>
          <a:p>
            <a:pPr marL="1828800" lvl="3" indent="-457200" eaLnBrk="1" hangingPunct="1">
              <a:buFontTx/>
              <a:buAutoNum type="arabicPeriod"/>
            </a:pPr>
            <a:r>
              <a:rPr lang="en-US" sz="3200" dirty="0"/>
              <a:t>Risk Assessment</a:t>
            </a:r>
          </a:p>
          <a:p>
            <a:pPr marL="1828800" lvl="3" indent="-457200" eaLnBrk="1" hangingPunct="1">
              <a:buFontTx/>
              <a:buAutoNum type="arabicPeriod"/>
            </a:pPr>
            <a:r>
              <a:rPr lang="en-US" sz="3200" dirty="0"/>
              <a:t>Oral Assessment  </a:t>
            </a:r>
          </a:p>
          <a:p>
            <a:pPr marL="1828800" lvl="3" indent="-457200" eaLnBrk="1" hangingPunct="1">
              <a:buFontTx/>
              <a:buAutoNum type="arabicPeriod"/>
            </a:pPr>
            <a:r>
              <a:rPr lang="en-US" sz="3200" dirty="0"/>
              <a:t>Documentation on PM160 form</a:t>
            </a:r>
          </a:p>
          <a:p>
            <a:pPr marL="1828800" lvl="3" indent="-457200" eaLnBrk="1" hangingPunct="1">
              <a:buFontTx/>
              <a:buAutoNum type="arabicPeriod"/>
            </a:pPr>
            <a:r>
              <a:rPr lang="en-US" sz="3200" dirty="0"/>
              <a:t>Referral to a Dental Provider</a:t>
            </a:r>
          </a:p>
          <a:p>
            <a:pPr marL="1371600" lvl="2" indent="-457200" eaLnBrk="1" hangingPunct="1">
              <a:buFontTx/>
              <a:buAutoNum type="arabicPeriod"/>
            </a:pPr>
            <a:endParaRPr lang="en-US" sz="3200" dirty="0"/>
          </a:p>
          <a:p>
            <a:pPr marL="1371600" lvl="2" indent="-457200" eaLnBrk="1" hangingPunct="1">
              <a:buFontTx/>
              <a:buNone/>
            </a:pPr>
            <a:endParaRPr lang="en-US" sz="3200" dirty="0"/>
          </a:p>
          <a:p>
            <a:pPr marL="1371600" lvl="2" indent="-457200" algn="r" eaLnBrk="1" hangingPunct="1">
              <a:lnSpc>
                <a:spcPct val="150000"/>
              </a:lnSpc>
              <a:buFontTx/>
              <a:buNone/>
            </a:pPr>
            <a:endParaRPr lang="en-US" sz="1100" dirty="0"/>
          </a:p>
          <a:p>
            <a:pPr marL="1371600" lvl="2" indent="-457200" algn="r" eaLnBrk="1" hangingPunct="1">
              <a:lnSpc>
                <a:spcPct val="150000"/>
              </a:lnSpc>
              <a:buFontTx/>
              <a:buNone/>
            </a:pPr>
            <a:endParaRPr lang="en-US" sz="1100" dirty="0"/>
          </a:p>
          <a:p>
            <a:pPr marL="1371600" lvl="2" indent="-457200" eaLnBrk="1" hangingPunct="1">
              <a:buFontTx/>
              <a:buNone/>
            </a:pPr>
            <a:endParaRPr lang="en-US" dirty="0"/>
          </a:p>
        </p:txBody>
      </p:sp>
      <p:cxnSp>
        <p:nvCxnSpPr>
          <p:cNvPr id="16391" name="Straight Connector 11">
            <a:extLst>
              <a:ext uri="{C183D7F6-B498-43B3-948B-1728B52AA6E4}">
                <adec:decorative xmlns:adec="http://schemas.microsoft.com/office/drawing/2017/decorative" val="1"/>
              </a:ext>
            </a:extLst>
          </p:cNvPr>
          <p:cNvCxnSpPr>
            <a:cxnSpLocks noChangeShapeType="1"/>
          </p:cNvCxnSpPr>
          <p:nvPr/>
        </p:nvCxnSpPr>
        <p:spPr bwMode="auto">
          <a:xfrm>
            <a:off x="0" y="0"/>
            <a:ext cx="1219200" cy="1588"/>
          </a:xfrm>
          <a:prstGeom prst="line">
            <a:avLst/>
          </a:prstGeom>
          <a:noFill/>
          <a:ln w="9525" algn="ctr">
            <a:solidFill>
              <a:srgbClr val="000000"/>
            </a:solidFill>
            <a:round/>
            <a:headEnd/>
            <a:tailEnd/>
          </a:ln>
        </p:spPr>
      </p:cxnSp>
      <p:cxnSp>
        <p:nvCxnSpPr>
          <p:cNvPr id="16392" name="Straight Connector 14">
            <a:extLst>
              <a:ext uri="{C183D7F6-B498-43B3-948B-1728B52AA6E4}">
                <adec:decorative xmlns:adec="http://schemas.microsoft.com/office/drawing/2017/decorative" val="1"/>
              </a:ext>
            </a:extLst>
          </p:cNvPr>
          <p:cNvCxnSpPr>
            <a:cxnSpLocks noChangeShapeType="1"/>
          </p:cNvCxnSpPr>
          <p:nvPr/>
        </p:nvCxnSpPr>
        <p:spPr bwMode="auto">
          <a:xfrm>
            <a:off x="1219200" y="0"/>
            <a:ext cx="7924800" cy="1588"/>
          </a:xfrm>
          <a:prstGeom prst="line">
            <a:avLst/>
          </a:prstGeom>
          <a:noFill/>
          <a:ln w="9525" algn="ctr">
            <a:solidFill>
              <a:srgbClr val="000000"/>
            </a:solidFill>
            <a:round/>
            <a:headEnd/>
            <a:tailEnd/>
          </a:ln>
        </p:spPr>
      </p:cxnSp>
      <p:cxnSp>
        <p:nvCxnSpPr>
          <p:cNvPr id="16386" name="Straight Connector 6">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2" name="Slide Number Placeholder 1"/>
          <p:cNvSpPr>
            <a:spLocks noGrp="1"/>
          </p:cNvSpPr>
          <p:nvPr>
            <p:ph type="sldNum" sz="quarter" idx="10"/>
          </p:nvPr>
        </p:nvSpPr>
        <p:spPr/>
        <p:txBody>
          <a:bodyPr/>
          <a:lstStyle/>
          <a:p>
            <a:pPr>
              <a:defRPr/>
            </a:pPr>
            <a:fld id="{8993066B-493B-431B-AA21-1E1CB9E3D883}" type="slidenum">
              <a:rPr lang="en-US"/>
              <a:pPr>
                <a:defRPr/>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bwMode="auto">
          <a:xfrm>
            <a:off x="1524000" y="152400"/>
            <a:ext cx="7620000" cy="762000"/>
          </a:xfrm>
          <a:prstGeom prst="rect">
            <a:avLst/>
          </a:prstGeom>
          <a:noFill/>
          <a:ln>
            <a:miter lim="800000"/>
            <a:headEnd/>
            <a:tailEnd/>
          </a:ln>
        </p:spPr>
        <p:txBody>
          <a:bodyPr/>
          <a:lstStyle/>
          <a:p>
            <a:pPr eaLnBrk="1" hangingPunct="1"/>
            <a:r>
              <a:rPr lang="en-US" sz="3200" dirty="0"/>
              <a:t>Training </a:t>
            </a:r>
            <a:r>
              <a:rPr lang="en-US" sz="3400" dirty="0"/>
              <a:t>– </a:t>
            </a:r>
            <a:r>
              <a:rPr lang="en-US" sz="3200" dirty="0"/>
              <a:t>Review Questions</a:t>
            </a:r>
          </a:p>
        </p:txBody>
      </p:sp>
      <p:sp>
        <p:nvSpPr>
          <p:cNvPr id="10" name="TextBox 9"/>
          <p:cNvSpPr txBox="1"/>
          <p:nvPr/>
        </p:nvSpPr>
        <p:spPr>
          <a:xfrm>
            <a:off x="685800" y="5029200"/>
            <a:ext cx="1676400" cy="1600200"/>
          </a:xfrm>
          <a:prstGeom prst="rect">
            <a:avLst/>
          </a:prstGeom>
          <a:solidFill>
            <a:schemeClr val="bg1"/>
          </a:solidFill>
          <a:ln w="38100">
            <a:solidFill>
              <a:schemeClr val="accent2">
                <a:lumMod val="40000"/>
                <a:lumOff val="60000"/>
              </a:schemeClr>
            </a:solidFill>
          </a:ln>
        </p:spPr>
        <p:txBody>
          <a:bodyPr>
            <a:spAutoFit/>
          </a:bodyPr>
          <a:lstStyle/>
          <a:p>
            <a:pPr algn="ctr">
              <a:defRPr/>
            </a:pPr>
            <a:r>
              <a:rPr lang="en-US" sz="2400" dirty="0">
                <a:latin typeface="Arial" pitchFamily="34" charset="0"/>
              </a:rPr>
              <a:t>Click to next slide for answers</a:t>
            </a:r>
          </a:p>
        </p:txBody>
      </p:sp>
      <p:pic>
        <p:nvPicPr>
          <p:cNvPr id="59396" name="Picture 2" descr="image of training review questions document"/>
          <p:cNvPicPr>
            <a:picLocks noChangeAspect="1" noChangeArrowheads="1"/>
          </p:cNvPicPr>
          <p:nvPr/>
        </p:nvPicPr>
        <p:blipFill>
          <a:blip r:embed="rId3" cstate="print"/>
          <a:srcRect/>
          <a:stretch>
            <a:fillRect/>
          </a:stretch>
        </p:blipFill>
        <p:spPr bwMode="auto">
          <a:xfrm>
            <a:off x="2895600" y="838200"/>
            <a:ext cx="4800600" cy="5791200"/>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C071EBBB-1D6F-4E3C-8DA1-20C2C43D09EE}" type="slidenum">
              <a:rPr lang="en-US"/>
              <a:pPr>
                <a:defRPr/>
              </a:pPr>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457200" y="2057400"/>
            <a:ext cx="2133600" cy="3432175"/>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questions        #1 - #3  shown in yellow (Explanations under each photo)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endParaRPr>
          </a:p>
        </p:txBody>
      </p:sp>
      <p:pic>
        <p:nvPicPr>
          <p:cNvPr id="60419" name="Picture 2" descr="image of training review questions document"/>
          <p:cNvPicPr>
            <a:picLocks noChangeAspect="1" noChangeArrowheads="1"/>
          </p:cNvPicPr>
          <p:nvPr/>
        </p:nvPicPr>
        <p:blipFill>
          <a:blip r:embed="rId3" cstate="print"/>
          <a:srcRect/>
          <a:stretch>
            <a:fillRect/>
          </a:stretch>
        </p:blipFill>
        <p:spPr bwMode="auto">
          <a:xfrm>
            <a:off x="3048000" y="381000"/>
            <a:ext cx="4953000" cy="6257925"/>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5FC07ED4-0CB6-4C14-A99C-144BAAF6DE07}" type="slidenum">
              <a:rPr lang="en-US"/>
              <a:pPr>
                <a:defRPr/>
              </a:p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9600" y="4953000"/>
            <a:ext cx="1676400" cy="157003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Click to next slide for answers</a:t>
            </a:r>
          </a:p>
        </p:txBody>
      </p:sp>
      <p:pic>
        <p:nvPicPr>
          <p:cNvPr id="61443" name="Picture 2" descr="image of training review questions document"/>
          <p:cNvPicPr>
            <a:picLocks noChangeAspect="1" noChangeArrowheads="1"/>
          </p:cNvPicPr>
          <p:nvPr/>
        </p:nvPicPr>
        <p:blipFill>
          <a:blip r:embed="rId3" cstate="print"/>
          <a:srcRect/>
          <a:stretch>
            <a:fillRect/>
          </a:stretch>
        </p:blipFill>
        <p:spPr bwMode="auto">
          <a:xfrm>
            <a:off x="2895600" y="228600"/>
            <a:ext cx="4953000" cy="6345238"/>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215566FB-A950-48A7-AF59-44E1BB68DE2E}" type="slidenum">
              <a:rPr lang="en-US"/>
              <a:pPr>
                <a:defRPr/>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9600" y="2133600"/>
            <a:ext cx="2209800" cy="306228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  #4  shown in yellow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(Explanations under each photo)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endParaRPr>
          </a:p>
        </p:txBody>
      </p:sp>
      <p:sp>
        <p:nvSpPr>
          <p:cNvPr id="2" name="Slide Number Placeholder 1"/>
          <p:cNvSpPr>
            <a:spLocks noGrp="1"/>
          </p:cNvSpPr>
          <p:nvPr>
            <p:ph type="sldNum" sz="quarter" idx="10"/>
          </p:nvPr>
        </p:nvSpPr>
        <p:spPr/>
        <p:txBody>
          <a:bodyPr/>
          <a:lstStyle/>
          <a:p>
            <a:pPr>
              <a:defRPr/>
            </a:pPr>
            <a:fld id="{3BDB52DC-4AE6-4231-80F2-E55D764AA82B}" type="slidenum">
              <a:rPr lang="en-US"/>
              <a:pPr>
                <a:defRPr/>
              </a:pPr>
              <a:t>53</a:t>
            </a:fld>
            <a:endParaRPr lang="en-US" dirty="0"/>
          </a:p>
        </p:txBody>
      </p:sp>
      <p:pic>
        <p:nvPicPr>
          <p:cNvPr id="62468" name="Picture 6" descr="image of training review questions document"/>
          <p:cNvPicPr>
            <a:picLocks noChangeAspect="1" noChangeArrowheads="1"/>
          </p:cNvPicPr>
          <p:nvPr/>
        </p:nvPicPr>
        <p:blipFill>
          <a:blip r:embed="rId3" cstate="print"/>
          <a:srcRect/>
          <a:stretch>
            <a:fillRect/>
          </a:stretch>
        </p:blipFill>
        <p:spPr bwMode="auto">
          <a:xfrm>
            <a:off x="3124200" y="228600"/>
            <a:ext cx="4876800" cy="642778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85800" y="4114800"/>
            <a:ext cx="1676400" cy="1938992"/>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Click to next slide for answers cont.</a:t>
            </a:r>
          </a:p>
        </p:txBody>
      </p:sp>
      <p:pic>
        <p:nvPicPr>
          <p:cNvPr id="63491" name="Picture 2" descr="image of training review questions document"/>
          <p:cNvPicPr>
            <a:picLocks noChangeAspect="1" noChangeArrowheads="1"/>
          </p:cNvPicPr>
          <p:nvPr/>
        </p:nvPicPr>
        <p:blipFill>
          <a:blip r:embed="rId3" cstate="print"/>
          <a:srcRect/>
          <a:stretch>
            <a:fillRect/>
          </a:stretch>
        </p:blipFill>
        <p:spPr bwMode="auto">
          <a:xfrm>
            <a:off x="3124200" y="304800"/>
            <a:ext cx="4953000" cy="624046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2BC64D07-46B2-434B-B09B-4AE7F8364AAE}" type="slidenum">
              <a:rPr lang="en-US"/>
              <a:pPr>
                <a:defRPr/>
              </a:p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533400" y="2133600"/>
            <a:ext cx="2209800" cy="306228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shown in yellow (Explanations under each photo)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endParaRPr>
          </a:p>
        </p:txBody>
      </p:sp>
      <p:pic>
        <p:nvPicPr>
          <p:cNvPr id="64517" name="Picture 7" descr="image of training review questions document"/>
          <p:cNvPicPr>
            <a:picLocks noChangeAspect="1" noChangeArrowheads="1"/>
          </p:cNvPicPr>
          <p:nvPr/>
        </p:nvPicPr>
        <p:blipFill>
          <a:blip r:embed="rId3" cstate="print"/>
          <a:srcRect/>
          <a:stretch>
            <a:fillRect/>
          </a:stretch>
        </p:blipFill>
        <p:spPr bwMode="auto">
          <a:xfrm>
            <a:off x="3048000" y="228600"/>
            <a:ext cx="4937125" cy="6400800"/>
          </a:xfrm>
          <a:prstGeom prst="rect">
            <a:avLst/>
          </a:prstGeom>
          <a:noFill/>
          <a:ln w="9525">
            <a:noFill/>
            <a:miter lim="800000"/>
            <a:headEnd/>
            <a:tailEnd/>
          </a:ln>
        </p:spPr>
      </p:pic>
      <p:sp>
        <p:nvSpPr>
          <p:cNvPr id="64514" name="Rectangle 6" descr="image of training review questions document"/>
          <p:cNvSpPr>
            <a:spLocks noChangeArrowheads="1"/>
          </p:cNvSpPr>
          <p:nvPr/>
        </p:nvSpPr>
        <p:spPr bwMode="auto">
          <a:xfrm>
            <a:off x="381000" y="6335713"/>
            <a:ext cx="8382000" cy="290512"/>
          </a:xfrm>
          <a:prstGeom prst="rect">
            <a:avLst/>
          </a:prstGeom>
          <a:noFill/>
          <a:ln w="9525">
            <a:noFill/>
            <a:miter lim="800000"/>
            <a:headEnd/>
            <a:tailEnd/>
          </a:ln>
        </p:spPr>
        <p:txBody>
          <a:bodyPr>
            <a:spAutoFit/>
          </a:bodyPr>
          <a:lstStyle/>
          <a:p>
            <a:pPr algn="ctr">
              <a:spcBef>
                <a:spcPct val="50000"/>
              </a:spcBef>
            </a:pPr>
            <a:r>
              <a:rPr lang="en-US" sz="1300" i="1" dirty="0"/>
              <a:t> </a:t>
            </a:r>
          </a:p>
        </p:txBody>
      </p:sp>
      <p:sp>
        <p:nvSpPr>
          <p:cNvPr id="2" name="Slide Number Placeholder 1"/>
          <p:cNvSpPr>
            <a:spLocks noGrp="1"/>
          </p:cNvSpPr>
          <p:nvPr>
            <p:ph type="sldNum" sz="quarter" idx="10"/>
          </p:nvPr>
        </p:nvSpPr>
        <p:spPr/>
        <p:txBody>
          <a:bodyPr/>
          <a:lstStyle/>
          <a:p>
            <a:pPr>
              <a:defRPr/>
            </a:pPr>
            <a:fld id="{B6E28123-8BD9-48BA-861C-F3C09642F607}" type="slidenum">
              <a:rPr lang="en-US"/>
              <a:pPr>
                <a:defRPr/>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52463" y="4343400"/>
            <a:ext cx="1676400" cy="1938992"/>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Click to next slide for answers cont. </a:t>
            </a:r>
            <a:r>
              <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rPr>
              <a:t>2</a:t>
            </a:r>
          </a:p>
        </p:txBody>
      </p:sp>
      <p:pic>
        <p:nvPicPr>
          <p:cNvPr id="65539" name="Picture 2" descr="image of training review questions document"/>
          <p:cNvPicPr>
            <a:picLocks noChangeAspect="1" noChangeArrowheads="1"/>
          </p:cNvPicPr>
          <p:nvPr/>
        </p:nvPicPr>
        <p:blipFill>
          <a:blip r:embed="rId3" cstate="print"/>
          <a:srcRect/>
          <a:stretch>
            <a:fillRect/>
          </a:stretch>
        </p:blipFill>
        <p:spPr bwMode="auto">
          <a:xfrm>
            <a:off x="3048000" y="228600"/>
            <a:ext cx="4900613" cy="6383338"/>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AA0261DA-0639-472A-9531-C2EF02CA9BE5}" type="slidenum">
              <a:rPr lang="en-US"/>
              <a:pPr>
                <a:defRPr/>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533400" y="2362200"/>
            <a:ext cx="2209800" cy="295433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18288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  #6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shown in yellow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(Explanations under each photo)</a:t>
            </a:r>
          </a:p>
        </p:txBody>
      </p:sp>
      <p:sp>
        <p:nvSpPr>
          <p:cNvPr id="2" name="Slide Number Placeholder 1"/>
          <p:cNvSpPr>
            <a:spLocks noGrp="1"/>
          </p:cNvSpPr>
          <p:nvPr>
            <p:ph type="sldNum" sz="quarter" idx="10"/>
          </p:nvPr>
        </p:nvSpPr>
        <p:spPr/>
        <p:txBody>
          <a:bodyPr/>
          <a:lstStyle/>
          <a:p>
            <a:pPr>
              <a:defRPr/>
            </a:pPr>
            <a:fld id="{C81ACC0F-0041-4183-A0FE-9FA3E8546DC3}" type="slidenum">
              <a:rPr lang="en-US"/>
              <a:pPr>
                <a:defRPr/>
              </a:pPr>
              <a:t>57</a:t>
            </a:fld>
            <a:endParaRPr lang="en-US" dirty="0"/>
          </a:p>
        </p:txBody>
      </p:sp>
      <p:pic>
        <p:nvPicPr>
          <p:cNvPr id="66564" name="Picture 6" descr="image of training review questions document"/>
          <p:cNvPicPr>
            <a:picLocks noChangeAspect="1" noChangeArrowheads="1"/>
          </p:cNvPicPr>
          <p:nvPr/>
        </p:nvPicPr>
        <p:blipFill>
          <a:blip r:embed="rId3" cstate="print"/>
          <a:srcRect/>
          <a:stretch>
            <a:fillRect/>
          </a:stretch>
        </p:blipFill>
        <p:spPr bwMode="auto">
          <a:xfrm>
            <a:off x="3048000" y="304800"/>
            <a:ext cx="4953000" cy="63881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Printable</a:t>
            </a:r>
            <a:r>
              <a:rPr lang="en-US" sz="3800" b="1" dirty="0">
                <a:solidFill>
                  <a:schemeClr val="tx1"/>
                </a:solidFill>
              </a:rPr>
              <a:t> Educational Materials</a:t>
            </a:r>
            <a:endParaRPr lang="en-US" sz="3800" b="1" dirty="0"/>
          </a:p>
        </p:txBody>
      </p:sp>
      <p:grpSp>
        <p:nvGrpSpPr>
          <p:cNvPr id="5126" name="Group 19" descr="image of multiple brochures"/>
          <p:cNvGrpSpPr>
            <a:grpSpLocks/>
          </p:cNvGrpSpPr>
          <p:nvPr/>
        </p:nvGrpSpPr>
        <p:grpSpPr bwMode="auto">
          <a:xfrm>
            <a:off x="6324600" y="1143000"/>
            <a:ext cx="2362200" cy="990600"/>
            <a:chOff x="4395787" y="3810000"/>
            <a:chExt cx="4214813" cy="2301875"/>
          </a:xfrm>
        </p:grpSpPr>
        <p:pic>
          <p:nvPicPr>
            <p:cNvPr id="5133" name="Picture 8" descr="GUH3.jpg"/>
            <p:cNvPicPr>
              <a:picLocks noChangeAspect="1"/>
            </p:cNvPicPr>
            <p:nvPr/>
          </p:nvPicPr>
          <p:blipFill>
            <a:blip r:embed="rId4" cstate="print"/>
            <a:srcRect/>
            <a:stretch>
              <a:fillRect/>
            </a:stretch>
          </p:blipFill>
          <p:spPr bwMode="auto">
            <a:xfrm>
              <a:off x="4695825" y="3962400"/>
              <a:ext cx="685800" cy="1463675"/>
            </a:xfrm>
            <a:prstGeom prst="rect">
              <a:avLst/>
            </a:prstGeom>
            <a:noFill/>
            <a:ln w="9525">
              <a:noFill/>
              <a:miter lim="800000"/>
              <a:headEnd/>
              <a:tailEnd/>
            </a:ln>
          </p:spPr>
        </p:pic>
        <p:pic>
          <p:nvPicPr>
            <p:cNvPr id="5134" name="Picture 9" descr="GUH1.jpg"/>
            <p:cNvPicPr>
              <a:picLocks noChangeAspect="1"/>
            </p:cNvPicPr>
            <p:nvPr/>
          </p:nvPicPr>
          <p:blipFill>
            <a:blip r:embed="rId5" cstate="print"/>
            <a:srcRect/>
            <a:stretch>
              <a:fillRect/>
            </a:stretch>
          </p:blipFill>
          <p:spPr bwMode="auto">
            <a:xfrm>
              <a:off x="5843587" y="3962400"/>
              <a:ext cx="682625" cy="1463675"/>
            </a:xfrm>
            <a:prstGeom prst="rect">
              <a:avLst/>
            </a:prstGeom>
            <a:noFill/>
            <a:ln w="9525">
              <a:noFill/>
              <a:miter lim="800000"/>
              <a:headEnd/>
              <a:tailEnd/>
            </a:ln>
          </p:spPr>
        </p:pic>
        <p:pic>
          <p:nvPicPr>
            <p:cNvPr id="5135" name="Picture 10" descr="GUH2.jpg"/>
            <p:cNvPicPr>
              <a:picLocks noChangeAspect="1"/>
            </p:cNvPicPr>
            <p:nvPr/>
          </p:nvPicPr>
          <p:blipFill>
            <a:blip r:embed="rId6" cstate="print"/>
            <a:srcRect/>
            <a:stretch>
              <a:fillRect/>
            </a:stretch>
          </p:blipFill>
          <p:spPr bwMode="auto">
            <a:xfrm>
              <a:off x="5270500" y="3810000"/>
              <a:ext cx="692150" cy="1463675"/>
            </a:xfrm>
            <a:prstGeom prst="rect">
              <a:avLst/>
            </a:prstGeom>
            <a:noFill/>
            <a:ln w="9525">
              <a:noFill/>
              <a:miter lim="800000"/>
              <a:headEnd/>
              <a:tailEnd/>
            </a:ln>
          </p:spPr>
        </p:pic>
        <p:pic>
          <p:nvPicPr>
            <p:cNvPr id="5136" name="Picture 11" descr="GUH14.jpg"/>
            <p:cNvPicPr>
              <a:picLocks noChangeAspect="1"/>
            </p:cNvPicPr>
            <p:nvPr/>
          </p:nvPicPr>
          <p:blipFill>
            <a:blip r:embed="rId7" cstate="print"/>
            <a:srcRect/>
            <a:stretch>
              <a:fillRect/>
            </a:stretch>
          </p:blipFill>
          <p:spPr bwMode="auto">
            <a:xfrm>
              <a:off x="6376987" y="3810000"/>
              <a:ext cx="666750" cy="1463675"/>
            </a:xfrm>
            <a:prstGeom prst="rect">
              <a:avLst/>
            </a:prstGeom>
            <a:noFill/>
            <a:ln w="9525">
              <a:noFill/>
              <a:miter lim="800000"/>
              <a:headEnd/>
              <a:tailEnd/>
            </a:ln>
          </p:spPr>
        </p:pic>
        <p:pic>
          <p:nvPicPr>
            <p:cNvPr id="5137" name="Picture 12" descr="GUH4.jpg"/>
            <p:cNvPicPr>
              <a:picLocks noChangeAspect="1"/>
            </p:cNvPicPr>
            <p:nvPr/>
          </p:nvPicPr>
          <p:blipFill>
            <a:blip r:embed="rId8" cstate="print"/>
            <a:srcRect/>
            <a:stretch>
              <a:fillRect/>
            </a:stretch>
          </p:blipFill>
          <p:spPr bwMode="auto">
            <a:xfrm>
              <a:off x="6910387" y="3962400"/>
              <a:ext cx="690563" cy="1463675"/>
            </a:xfrm>
            <a:prstGeom prst="rect">
              <a:avLst/>
            </a:prstGeom>
            <a:noFill/>
            <a:ln w="9525">
              <a:noFill/>
              <a:miter lim="800000"/>
              <a:headEnd/>
              <a:tailEnd/>
            </a:ln>
          </p:spPr>
        </p:pic>
        <p:pic>
          <p:nvPicPr>
            <p:cNvPr id="5138" name="Picture 13" descr="GUH5.jpg"/>
            <p:cNvPicPr>
              <a:picLocks noChangeAspect="1"/>
            </p:cNvPicPr>
            <p:nvPr/>
          </p:nvPicPr>
          <p:blipFill>
            <a:blip r:embed="rId9" cstate="print"/>
            <a:srcRect/>
            <a:stretch>
              <a:fillRect/>
            </a:stretch>
          </p:blipFill>
          <p:spPr bwMode="auto">
            <a:xfrm>
              <a:off x="7443787" y="3810000"/>
              <a:ext cx="685800" cy="1463675"/>
            </a:xfrm>
            <a:prstGeom prst="rect">
              <a:avLst/>
            </a:prstGeom>
            <a:noFill/>
            <a:ln w="9525">
              <a:noFill/>
              <a:miter lim="800000"/>
              <a:headEnd/>
              <a:tailEnd/>
            </a:ln>
          </p:spPr>
        </p:pic>
        <p:pic>
          <p:nvPicPr>
            <p:cNvPr id="5139" name="Picture 14" descr="GUH6.jpg"/>
            <p:cNvPicPr>
              <a:picLocks noChangeAspect="1"/>
            </p:cNvPicPr>
            <p:nvPr/>
          </p:nvPicPr>
          <p:blipFill>
            <a:blip r:embed="rId10" cstate="print"/>
            <a:srcRect/>
            <a:stretch>
              <a:fillRect/>
            </a:stretch>
          </p:blipFill>
          <p:spPr bwMode="auto">
            <a:xfrm>
              <a:off x="7900987" y="3962400"/>
              <a:ext cx="709613" cy="1463675"/>
            </a:xfrm>
            <a:prstGeom prst="rect">
              <a:avLst/>
            </a:prstGeom>
            <a:noFill/>
            <a:ln w="9525">
              <a:noFill/>
              <a:miter lim="800000"/>
              <a:headEnd/>
              <a:tailEnd/>
            </a:ln>
          </p:spPr>
        </p:pic>
        <p:pic>
          <p:nvPicPr>
            <p:cNvPr id="5140" name="Picture 15" descr="GUH7.jpg"/>
            <p:cNvPicPr>
              <a:picLocks noChangeAspect="1"/>
            </p:cNvPicPr>
            <p:nvPr/>
          </p:nvPicPr>
          <p:blipFill>
            <a:blip r:embed="rId11" cstate="print"/>
            <a:srcRect/>
            <a:stretch>
              <a:fillRect/>
            </a:stretch>
          </p:blipFill>
          <p:spPr bwMode="auto">
            <a:xfrm>
              <a:off x="4395787" y="4495800"/>
              <a:ext cx="688975" cy="1463675"/>
            </a:xfrm>
            <a:prstGeom prst="rect">
              <a:avLst/>
            </a:prstGeom>
            <a:noFill/>
            <a:ln w="9525">
              <a:noFill/>
              <a:miter lim="800000"/>
              <a:headEnd/>
              <a:tailEnd/>
            </a:ln>
          </p:spPr>
        </p:pic>
        <p:pic>
          <p:nvPicPr>
            <p:cNvPr id="5141" name="Picture 16" descr="GUH8.jpg"/>
            <p:cNvPicPr>
              <a:picLocks noChangeAspect="1"/>
            </p:cNvPicPr>
            <p:nvPr/>
          </p:nvPicPr>
          <p:blipFill>
            <a:blip r:embed="rId12" cstate="print"/>
            <a:srcRect/>
            <a:stretch>
              <a:fillRect/>
            </a:stretch>
          </p:blipFill>
          <p:spPr bwMode="auto">
            <a:xfrm>
              <a:off x="4929187" y="4648200"/>
              <a:ext cx="684213" cy="1463675"/>
            </a:xfrm>
            <a:prstGeom prst="rect">
              <a:avLst/>
            </a:prstGeom>
            <a:noFill/>
            <a:ln w="9525">
              <a:noFill/>
              <a:miter lim="800000"/>
              <a:headEnd/>
              <a:tailEnd/>
            </a:ln>
          </p:spPr>
        </p:pic>
        <p:pic>
          <p:nvPicPr>
            <p:cNvPr id="5142" name="Picture 17" descr="GUH9.jpg"/>
            <p:cNvPicPr>
              <a:picLocks noChangeAspect="1"/>
            </p:cNvPicPr>
            <p:nvPr/>
          </p:nvPicPr>
          <p:blipFill>
            <a:blip r:embed="rId13" cstate="print"/>
            <a:srcRect/>
            <a:stretch>
              <a:fillRect/>
            </a:stretch>
          </p:blipFill>
          <p:spPr bwMode="auto">
            <a:xfrm>
              <a:off x="5386387" y="4495800"/>
              <a:ext cx="692150" cy="1463675"/>
            </a:xfrm>
            <a:prstGeom prst="rect">
              <a:avLst/>
            </a:prstGeom>
            <a:noFill/>
            <a:ln w="9525">
              <a:noFill/>
              <a:miter lim="800000"/>
              <a:headEnd/>
              <a:tailEnd/>
            </a:ln>
          </p:spPr>
        </p:pic>
        <p:pic>
          <p:nvPicPr>
            <p:cNvPr id="5143" name="Picture 18" descr="GUH10.jpg"/>
            <p:cNvPicPr>
              <a:picLocks noChangeAspect="1"/>
            </p:cNvPicPr>
            <p:nvPr/>
          </p:nvPicPr>
          <p:blipFill>
            <a:blip r:embed="rId14" cstate="print"/>
            <a:srcRect/>
            <a:stretch>
              <a:fillRect/>
            </a:stretch>
          </p:blipFill>
          <p:spPr bwMode="auto">
            <a:xfrm>
              <a:off x="5919787" y="4648200"/>
              <a:ext cx="677863" cy="1463675"/>
            </a:xfrm>
            <a:prstGeom prst="rect">
              <a:avLst/>
            </a:prstGeom>
            <a:noFill/>
            <a:ln w="9525">
              <a:noFill/>
              <a:miter lim="800000"/>
              <a:headEnd/>
              <a:tailEnd/>
            </a:ln>
          </p:spPr>
        </p:pic>
        <p:pic>
          <p:nvPicPr>
            <p:cNvPr id="5144" name="Picture 19" descr="GUH11.jpg"/>
            <p:cNvPicPr>
              <a:picLocks noChangeAspect="1"/>
            </p:cNvPicPr>
            <p:nvPr/>
          </p:nvPicPr>
          <p:blipFill>
            <a:blip r:embed="rId15" cstate="print"/>
            <a:srcRect/>
            <a:stretch>
              <a:fillRect/>
            </a:stretch>
          </p:blipFill>
          <p:spPr bwMode="auto">
            <a:xfrm>
              <a:off x="6453187" y="4495800"/>
              <a:ext cx="693738" cy="1463675"/>
            </a:xfrm>
            <a:prstGeom prst="rect">
              <a:avLst/>
            </a:prstGeom>
            <a:noFill/>
            <a:ln w="9525">
              <a:noFill/>
              <a:miter lim="800000"/>
              <a:headEnd/>
              <a:tailEnd/>
            </a:ln>
          </p:spPr>
        </p:pic>
        <p:pic>
          <p:nvPicPr>
            <p:cNvPr id="5145" name="Picture 20" descr="GUH12.jpg"/>
            <p:cNvPicPr>
              <a:picLocks noChangeAspect="1"/>
            </p:cNvPicPr>
            <p:nvPr/>
          </p:nvPicPr>
          <p:blipFill>
            <a:blip r:embed="rId16" cstate="print"/>
            <a:srcRect/>
            <a:stretch>
              <a:fillRect/>
            </a:stretch>
          </p:blipFill>
          <p:spPr bwMode="auto">
            <a:xfrm>
              <a:off x="7062787" y="4648200"/>
              <a:ext cx="677863" cy="1463675"/>
            </a:xfrm>
            <a:prstGeom prst="rect">
              <a:avLst/>
            </a:prstGeom>
            <a:noFill/>
            <a:ln w="9525">
              <a:noFill/>
              <a:miter lim="800000"/>
              <a:headEnd/>
              <a:tailEnd/>
            </a:ln>
          </p:spPr>
        </p:pic>
        <p:pic>
          <p:nvPicPr>
            <p:cNvPr id="5146" name="Picture 21" descr="GUH13.jpg"/>
            <p:cNvPicPr>
              <a:picLocks noChangeAspect="1"/>
            </p:cNvPicPr>
            <p:nvPr/>
          </p:nvPicPr>
          <p:blipFill>
            <a:blip r:embed="rId17" cstate="print"/>
            <a:srcRect/>
            <a:stretch>
              <a:fillRect/>
            </a:stretch>
          </p:blipFill>
          <p:spPr bwMode="auto">
            <a:xfrm>
              <a:off x="7672387" y="4495800"/>
              <a:ext cx="677863" cy="1463675"/>
            </a:xfrm>
            <a:prstGeom prst="rect">
              <a:avLst/>
            </a:prstGeom>
            <a:noFill/>
            <a:ln w="9525">
              <a:noFill/>
              <a:miter lim="800000"/>
              <a:headEnd/>
              <a:tailEnd/>
            </a:ln>
          </p:spPr>
        </p:pic>
      </p:grpSp>
      <p:graphicFrame>
        <p:nvGraphicFramePr>
          <p:cNvPr id="5122" name="Object 8" descr="image of a brochure"/>
          <p:cNvGraphicFramePr>
            <a:graphicFrameLocks noGrp="1" noChangeAspect="1"/>
          </p:cNvGraphicFramePr>
          <p:nvPr>
            <p:extLst>
              <p:ext uri="{D42A27DB-BD31-4B8C-83A1-F6EECF244321}">
                <p14:modId xmlns:p14="http://schemas.microsoft.com/office/powerpoint/2010/main" val="429951820"/>
              </p:ext>
            </p:extLst>
          </p:nvPr>
        </p:nvGraphicFramePr>
        <p:xfrm>
          <a:off x="6248400" y="2209800"/>
          <a:ext cx="663575" cy="1066800"/>
        </p:xfrm>
        <a:graphic>
          <a:graphicData uri="http://schemas.openxmlformats.org/presentationml/2006/ole">
            <mc:AlternateContent xmlns:mc="http://schemas.openxmlformats.org/markup-compatibility/2006">
              <mc:Choice xmlns:v="urn:schemas-microsoft-com:vml" Requires="v">
                <p:oleObj spid="_x0000_s5157" name="Image" r:id="rId18" imgW="2603175" imgH="4393651" progId="">
                  <p:embed/>
                </p:oleObj>
              </mc:Choice>
              <mc:Fallback>
                <p:oleObj name="Image" r:id="rId18" imgW="2603175" imgH="4393651" progId="">
                  <p:embed/>
                  <p:pic>
                    <p:nvPicPr>
                      <p:cNvPr id="0" name="Object 8"/>
                      <p:cNvPicPr>
                        <a:picLocks noGrp="1"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48400" y="2209800"/>
                        <a:ext cx="663575" cy="1066800"/>
                      </a:xfrm>
                      <a:prstGeom prst="rect">
                        <a:avLst/>
                      </a:prstGeom>
                      <a:noFill/>
                      <a:ln w="38100">
                        <a:solidFill>
                          <a:srgbClr val="652D7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7" name="Picture 6" descr="image of a brochure"/>
          <p:cNvPicPr>
            <a:picLocks noChangeAspect="1" noChangeArrowheads="1"/>
          </p:cNvPicPr>
          <p:nvPr/>
        </p:nvPicPr>
        <p:blipFill>
          <a:blip r:embed="rId20" cstate="print"/>
          <a:srcRect/>
          <a:stretch>
            <a:fillRect/>
          </a:stretch>
        </p:blipFill>
        <p:spPr bwMode="auto">
          <a:xfrm>
            <a:off x="7315200" y="2362200"/>
            <a:ext cx="609600" cy="1066800"/>
          </a:xfrm>
          <a:prstGeom prst="rect">
            <a:avLst/>
          </a:prstGeom>
          <a:noFill/>
          <a:ln w="38100" algn="ctr">
            <a:solidFill>
              <a:srgbClr val="652D77"/>
            </a:solidFill>
            <a:miter lim="800000"/>
            <a:headEnd/>
            <a:tailEnd/>
          </a:ln>
        </p:spPr>
      </p:pic>
      <p:grpSp>
        <p:nvGrpSpPr>
          <p:cNvPr id="4" name="Group 3" descr="image of printable educational material">
            <a:extLst>
              <a:ext uri="{FF2B5EF4-FFF2-40B4-BE49-F238E27FC236}">
                <a16:creationId xmlns:a16="http://schemas.microsoft.com/office/drawing/2014/main" id="{DE9CDB27-F38F-4A4B-B758-D867C0EC6436}"/>
              </a:ext>
            </a:extLst>
          </p:cNvPr>
          <p:cNvGrpSpPr/>
          <p:nvPr/>
        </p:nvGrpSpPr>
        <p:grpSpPr>
          <a:xfrm>
            <a:off x="5943600" y="3429000"/>
            <a:ext cx="2057400" cy="1066800"/>
            <a:chOff x="5943600" y="3429000"/>
            <a:chExt cx="2057400" cy="1066800"/>
          </a:xfrm>
        </p:grpSpPr>
        <p:pic>
          <p:nvPicPr>
            <p:cNvPr id="5129" name="Picture 5" descr="image of a brochure"/>
            <p:cNvPicPr>
              <a:picLocks noChangeAspect="1" noChangeArrowheads="1"/>
            </p:cNvPicPr>
            <p:nvPr/>
          </p:nvPicPr>
          <p:blipFill>
            <a:blip r:embed="rId21" cstate="print"/>
            <a:srcRect/>
            <a:stretch>
              <a:fillRect/>
            </a:stretch>
          </p:blipFill>
          <p:spPr bwMode="auto">
            <a:xfrm>
              <a:off x="6781800" y="3657600"/>
              <a:ext cx="1219200" cy="838200"/>
            </a:xfrm>
            <a:prstGeom prst="rect">
              <a:avLst/>
            </a:prstGeom>
            <a:noFill/>
            <a:ln w="38100">
              <a:solidFill>
                <a:srgbClr val="652D77"/>
              </a:solidFill>
              <a:miter lim="800000"/>
              <a:headEnd/>
              <a:tailEnd/>
            </a:ln>
          </p:spPr>
        </p:pic>
        <p:pic>
          <p:nvPicPr>
            <p:cNvPr id="5128" name="Picture 3" descr="image of a brochure"/>
            <p:cNvPicPr>
              <a:picLocks noChangeAspect="1" noChangeArrowheads="1"/>
            </p:cNvPicPr>
            <p:nvPr/>
          </p:nvPicPr>
          <p:blipFill>
            <a:blip r:embed="rId22" cstate="print"/>
            <a:srcRect/>
            <a:stretch>
              <a:fillRect/>
            </a:stretch>
          </p:blipFill>
          <p:spPr bwMode="auto">
            <a:xfrm>
              <a:off x="5943600" y="3429000"/>
              <a:ext cx="1114425" cy="792163"/>
            </a:xfrm>
            <a:prstGeom prst="rect">
              <a:avLst/>
            </a:prstGeom>
            <a:noFill/>
            <a:ln w="38100">
              <a:solidFill>
                <a:srgbClr val="652D77"/>
              </a:solidFill>
              <a:miter lim="800000"/>
              <a:headEnd/>
              <a:tailEnd/>
            </a:ln>
          </p:spPr>
        </p:pic>
      </p:grpSp>
      <p:grpSp>
        <p:nvGrpSpPr>
          <p:cNvPr id="3" name="Group 2" descr="image of printable educational material">
            <a:extLst>
              <a:ext uri="{FF2B5EF4-FFF2-40B4-BE49-F238E27FC236}">
                <a16:creationId xmlns:a16="http://schemas.microsoft.com/office/drawing/2014/main" id="{7F5973E8-530F-404B-92D1-0ABC3CE1BA63}"/>
              </a:ext>
            </a:extLst>
          </p:cNvPr>
          <p:cNvGrpSpPr/>
          <p:nvPr/>
        </p:nvGrpSpPr>
        <p:grpSpPr>
          <a:xfrm>
            <a:off x="5943600" y="4419600"/>
            <a:ext cx="2057400" cy="1600200"/>
            <a:chOff x="5943600" y="4419600"/>
            <a:chExt cx="2057400" cy="1600200"/>
          </a:xfrm>
        </p:grpSpPr>
        <p:pic>
          <p:nvPicPr>
            <p:cNvPr id="5130" name="Picture 2" descr="image of a brochure"/>
            <p:cNvPicPr>
              <a:picLocks noChangeAspect="1" noChangeArrowheads="1"/>
            </p:cNvPicPr>
            <p:nvPr/>
          </p:nvPicPr>
          <p:blipFill>
            <a:blip r:embed="rId23" cstate="print"/>
            <a:srcRect/>
            <a:stretch>
              <a:fillRect/>
            </a:stretch>
          </p:blipFill>
          <p:spPr bwMode="auto">
            <a:xfrm>
              <a:off x="7086600" y="4648200"/>
              <a:ext cx="914400" cy="1371600"/>
            </a:xfrm>
            <a:prstGeom prst="rect">
              <a:avLst/>
            </a:prstGeom>
            <a:noFill/>
            <a:ln w="38100">
              <a:solidFill>
                <a:srgbClr val="652D77"/>
              </a:solidFill>
              <a:miter lim="800000"/>
              <a:headEnd/>
              <a:tailEnd/>
            </a:ln>
          </p:spPr>
        </p:pic>
        <p:pic>
          <p:nvPicPr>
            <p:cNvPr id="5131" name="Picture 4" descr="image of a brochure"/>
            <p:cNvPicPr>
              <a:picLocks noChangeAspect="1" noChangeArrowheads="1"/>
            </p:cNvPicPr>
            <p:nvPr/>
          </p:nvPicPr>
          <p:blipFill>
            <a:blip r:embed="rId24" cstate="print"/>
            <a:srcRect/>
            <a:stretch>
              <a:fillRect/>
            </a:stretch>
          </p:blipFill>
          <p:spPr bwMode="auto">
            <a:xfrm>
              <a:off x="5943600" y="4419600"/>
              <a:ext cx="685800" cy="1371600"/>
            </a:xfrm>
            <a:prstGeom prst="rect">
              <a:avLst/>
            </a:prstGeom>
            <a:noFill/>
            <a:ln w="38100">
              <a:solidFill>
                <a:srgbClr val="652D77"/>
              </a:solidFill>
              <a:miter lim="800000"/>
              <a:headEnd/>
              <a:tailEnd/>
            </a:ln>
          </p:spPr>
        </p:pic>
      </p:grpSp>
      <p:sp>
        <p:nvSpPr>
          <p:cNvPr id="54274" name="Rectangle 2"/>
          <p:cNvSpPr>
            <a:spLocks noGrp="1" noChangeArrowheads="1"/>
          </p:cNvSpPr>
          <p:nvPr>
            <p:ph idx="1"/>
          </p:nvPr>
        </p:nvSpPr>
        <p:spPr bwMode="auto">
          <a:xfrm>
            <a:off x="228600" y="1447800"/>
            <a:ext cx="8915400" cy="50292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2000" dirty="0"/>
              <a:t>Growing Up Healthy (</a:t>
            </a:r>
            <a:r>
              <a:rPr lang="en-US" sz="2000" i="1" dirty="0"/>
              <a:t>14 age-specific brochures)</a:t>
            </a:r>
            <a:br>
              <a:rPr lang="en-US" sz="2000" dirty="0"/>
            </a:br>
            <a:r>
              <a:rPr lang="en-US" sz="1000" dirty="0">
                <a:solidFill>
                  <a:srgbClr val="0000FF"/>
                </a:solidFill>
                <a:hlinkClick r:id="rId25"/>
              </a:rPr>
              <a:t>http://www.dhcs.ca.gov/formsandpubs/publications/Pages/CHDPPubs.aspx#brochures</a:t>
            </a:r>
            <a:endParaRPr lang="en-US" sz="1000" dirty="0">
              <a:solidFill>
                <a:srgbClr val="0000FF"/>
              </a:solidFill>
            </a:endParaRPr>
          </a:p>
          <a:p>
            <a:pPr lvl="1" eaLnBrk="1" hangingPunct="1">
              <a:lnSpc>
                <a:spcPct val="80000"/>
              </a:lnSpc>
              <a:buFontTx/>
              <a:buNone/>
              <a:defRPr/>
            </a:pPr>
            <a:endParaRPr lang="en-US" sz="1000" i="1" dirty="0"/>
          </a:p>
          <a:p>
            <a:pPr eaLnBrk="1" hangingPunct="1">
              <a:lnSpc>
                <a:spcPct val="80000"/>
              </a:lnSpc>
              <a:defRPr/>
            </a:pPr>
            <a:r>
              <a:rPr lang="en-US" sz="2000" dirty="0"/>
              <a:t>Every Child Needs a Dental Home</a:t>
            </a:r>
            <a:r>
              <a:rPr lang="en-US" sz="2000" dirty="0">
                <a:hlinkClick r:id="rId26"/>
              </a:rPr>
              <a:t> </a:t>
            </a:r>
            <a:endParaRPr lang="en-US" sz="2000" dirty="0"/>
          </a:p>
          <a:p>
            <a:pPr indent="7938" eaLnBrk="1" hangingPunct="1">
              <a:lnSpc>
                <a:spcPct val="80000"/>
              </a:lnSpc>
              <a:buFontTx/>
              <a:buNone/>
              <a:defRPr/>
            </a:pPr>
            <a:r>
              <a:rPr lang="en-US" sz="1000" u="sng" dirty="0">
                <a:hlinkClick r:id="rId27"/>
              </a:rPr>
              <a:t>http://www.cdph.ca.gov/programs/MCAHOralHealth/Pages/PublicationsandReports.aspx </a:t>
            </a:r>
            <a:endParaRPr lang="en-US" sz="1000" u="sng" dirty="0"/>
          </a:p>
          <a:p>
            <a:pPr eaLnBrk="1" hangingPunct="1">
              <a:lnSpc>
                <a:spcPct val="80000"/>
              </a:lnSpc>
              <a:defRPr/>
            </a:pPr>
            <a:endParaRPr lang="en-US" sz="1000" i="1" dirty="0"/>
          </a:p>
          <a:p>
            <a:pPr eaLnBrk="1" hangingPunct="1">
              <a:lnSpc>
                <a:spcPct val="80000"/>
              </a:lnSpc>
              <a:defRPr/>
            </a:pPr>
            <a:r>
              <a:rPr lang="en-US" sz="2000" dirty="0"/>
              <a:t>Fluoride Varnish</a:t>
            </a:r>
            <a:br>
              <a:rPr lang="en-US" sz="2000" dirty="0"/>
            </a:br>
            <a:r>
              <a:rPr lang="en-US" sz="1000" u="sng" dirty="0">
                <a:hlinkClick r:id="rId27"/>
              </a:rPr>
              <a:t>http://www.cdph.ca.gov/programs/MCAHOralHealth/Pages/PublicationsandReports.aspx </a:t>
            </a:r>
            <a:endParaRPr lang="en-US" sz="1000" dirty="0"/>
          </a:p>
          <a:p>
            <a:pPr eaLnBrk="1" hangingPunct="1">
              <a:lnSpc>
                <a:spcPct val="80000"/>
              </a:lnSpc>
              <a:defRPr/>
            </a:pPr>
            <a:endParaRPr lang="en-US" sz="1000" dirty="0"/>
          </a:p>
          <a:p>
            <a:pPr eaLnBrk="1" hangingPunct="1">
              <a:lnSpc>
                <a:spcPct val="80000"/>
              </a:lnSpc>
              <a:defRPr/>
            </a:pPr>
            <a:r>
              <a:rPr lang="en-US" sz="2000" dirty="0"/>
              <a:t>CHDP Oral Health Educational Resources </a:t>
            </a:r>
          </a:p>
          <a:p>
            <a:pPr lvl="1" eaLnBrk="1" hangingPunct="1">
              <a:lnSpc>
                <a:spcPct val="80000"/>
              </a:lnSpc>
              <a:defRPr/>
            </a:pPr>
            <a:r>
              <a:rPr lang="en-US" sz="2000" i="1" dirty="0"/>
              <a:t>For babies and young children (Birth-5)</a:t>
            </a:r>
          </a:p>
          <a:p>
            <a:pPr lvl="1" eaLnBrk="1" hangingPunct="1">
              <a:lnSpc>
                <a:spcPct val="80000"/>
              </a:lnSpc>
              <a:buFontTx/>
              <a:buNone/>
              <a:defRPr/>
            </a:pPr>
            <a:r>
              <a:rPr lang="en-US" sz="1000" dirty="0">
                <a:solidFill>
                  <a:srgbClr val="0000FF"/>
                </a:solidFill>
                <a:hlinkClick r:id="rId28"/>
              </a:rPr>
              <a:t>http://www.sfdph.org/dph/files/dentalSvcsdocs/OralHlthResourceBir5Yrs.pdf</a:t>
            </a:r>
            <a:endParaRPr lang="en-US" sz="1000" b="1" dirty="0">
              <a:solidFill>
                <a:srgbClr val="FF0000"/>
              </a:solidFill>
              <a:effectLst>
                <a:outerShdw blurRad="38100" dist="38100" dir="2700000" algn="tl">
                  <a:srgbClr val="000000">
                    <a:alpha val="43137"/>
                  </a:srgbClr>
                </a:outerShdw>
              </a:effectLst>
            </a:endParaRPr>
          </a:p>
          <a:p>
            <a:pPr lvl="1" eaLnBrk="1" hangingPunct="1">
              <a:lnSpc>
                <a:spcPct val="80000"/>
              </a:lnSpc>
              <a:defRPr/>
            </a:pPr>
            <a:r>
              <a:rPr lang="en-US" sz="2000" i="1" dirty="0"/>
              <a:t>Children and teens (6-20)</a:t>
            </a:r>
          </a:p>
          <a:p>
            <a:pPr lvl="1" eaLnBrk="1" hangingPunct="1">
              <a:lnSpc>
                <a:spcPct val="80000"/>
              </a:lnSpc>
              <a:buFontTx/>
              <a:buNone/>
              <a:defRPr/>
            </a:pPr>
            <a:r>
              <a:rPr lang="en-US" sz="1000" dirty="0">
                <a:solidFill>
                  <a:srgbClr val="0000FF"/>
                </a:solidFill>
                <a:hlinkClick r:id="rId29"/>
              </a:rPr>
              <a:t>http://www.sfdph.org/dph/files/dentalSvcsdocs/OralHlthResource6-20.pdf</a:t>
            </a:r>
            <a:endParaRPr lang="en-US" sz="1000" dirty="0">
              <a:solidFill>
                <a:srgbClr val="0000FF"/>
              </a:solidFill>
            </a:endParaRPr>
          </a:p>
          <a:p>
            <a:pPr lvl="1" eaLnBrk="1" hangingPunct="1">
              <a:lnSpc>
                <a:spcPct val="80000"/>
              </a:lnSpc>
              <a:buFontTx/>
              <a:buNone/>
              <a:defRPr/>
            </a:pPr>
            <a:endParaRPr lang="en-US" sz="1300" dirty="0">
              <a:solidFill>
                <a:srgbClr val="0000FF"/>
              </a:solidFill>
            </a:endParaRPr>
          </a:p>
          <a:p>
            <a:pPr eaLnBrk="1" hangingPunct="1">
              <a:lnSpc>
                <a:spcPct val="80000"/>
              </a:lnSpc>
              <a:defRPr/>
            </a:pPr>
            <a:r>
              <a:rPr lang="en-US" sz="2000" dirty="0"/>
              <a:t>Medi-Cal Dental Benefits</a:t>
            </a:r>
          </a:p>
          <a:p>
            <a:pPr indent="7938" eaLnBrk="1" hangingPunct="1">
              <a:lnSpc>
                <a:spcPct val="80000"/>
              </a:lnSpc>
              <a:buFontTx/>
              <a:buNone/>
              <a:defRPr/>
            </a:pPr>
            <a:r>
              <a:rPr lang="en-US" sz="1000" dirty="0">
                <a:hlinkClick r:id="rId30"/>
              </a:rPr>
              <a:t>http://www.denti-cal.ca.gov/WSI/Bene.jsp?fname=BeneSrvcs</a:t>
            </a:r>
            <a:endParaRPr lang="en-US" sz="1000" dirty="0"/>
          </a:p>
          <a:p>
            <a:pPr lvl="1" eaLnBrk="1" hangingPunct="1">
              <a:lnSpc>
                <a:spcPct val="80000"/>
              </a:lnSpc>
              <a:buFontTx/>
              <a:buNone/>
              <a:defRPr/>
            </a:pPr>
            <a:r>
              <a:rPr lang="en-US" sz="1300" dirty="0">
                <a:solidFill>
                  <a:srgbClr val="FF6600"/>
                </a:solidFill>
              </a:rPr>
              <a:t>   </a:t>
            </a:r>
            <a:endParaRPr lang="en-US" sz="1300" b="1" dirty="0">
              <a:solidFill>
                <a:srgbClr val="FF0000"/>
              </a:solidFill>
              <a:effectLst>
                <a:outerShdw blurRad="38100" dist="38100" dir="2700000" algn="tl">
                  <a:srgbClr val="000000">
                    <a:alpha val="43137"/>
                  </a:srgbClr>
                </a:outerShdw>
              </a:effectLst>
            </a:endParaRPr>
          </a:p>
          <a:p>
            <a:pPr>
              <a:defRPr/>
            </a:pPr>
            <a:r>
              <a:rPr lang="en-US" sz="2000" dirty="0"/>
              <a:t>Prevent Tooth Decay in Babies and Toddlers</a:t>
            </a:r>
            <a:br>
              <a:rPr lang="en-US" sz="2000" dirty="0">
                <a:hlinkClick r:id="rId27"/>
              </a:rPr>
            </a:br>
            <a:r>
              <a:rPr lang="en-US" sz="1000" u="sng" dirty="0">
                <a:hlinkClick r:id="rId27"/>
              </a:rPr>
              <a:t>http://www.cdph.ca.gov/programs/MCAHOralHealth/Pages/PublicationsandReports.aspx </a:t>
            </a:r>
            <a:endParaRPr lang="en-US" sz="1000" dirty="0"/>
          </a:p>
        </p:txBody>
      </p:sp>
      <p:sp>
        <p:nvSpPr>
          <p:cNvPr id="2" name="Slide Number Placeholder 1"/>
          <p:cNvSpPr>
            <a:spLocks noGrp="1"/>
          </p:cNvSpPr>
          <p:nvPr>
            <p:ph type="sldNum" sz="quarter" idx="10"/>
          </p:nvPr>
        </p:nvSpPr>
        <p:spPr/>
        <p:txBody>
          <a:bodyPr/>
          <a:lstStyle/>
          <a:p>
            <a:pPr>
              <a:defRPr/>
            </a:pPr>
            <a:fld id="{143F21D3-B426-4FDA-9432-89E11FFA9199}" type="slidenum">
              <a:rPr lang="en-US"/>
              <a:pPr>
                <a:defRPr/>
              </a:p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14" descr="image of different provider guides"/>
          <p:cNvSpPr>
            <a:spLocks noChangeArrowheads="1"/>
          </p:cNvSpPr>
          <p:nvPr/>
        </p:nvSpPr>
        <p:spPr bwMode="auto">
          <a:xfrm>
            <a:off x="0" y="0"/>
            <a:ext cx="9144000" cy="6858000"/>
          </a:xfrm>
          <a:prstGeom prst="rect">
            <a:avLst/>
          </a:prstGeom>
          <a:solidFill>
            <a:srgbClr val="E3DDEB"/>
          </a:solidFill>
          <a:ln w="9525" algn="ctr">
            <a:solidFill>
              <a:srgbClr val="000000"/>
            </a:solidFill>
            <a:round/>
            <a:headEnd/>
            <a:tailEnd/>
          </a:ln>
        </p:spPr>
        <p:txBody>
          <a:bodyPr/>
          <a:lstStyle/>
          <a:p>
            <a:pPr marL="342900" indent="-342900">
              <a:lnSpc>
                <a:spcPct val="80000"/>
              </a:lnSpc>
              <a:spcBef>
                <a:spcPct val="20000"/>
              </a:spcBef>
            </a:pPr>
            <a:endParaRPr lang="en-US" dirty="0"/>
          </a:p>
        </p:txBody>
      </p:sp>
      <p:sp>
        <p:nvSpPr>
          <p:cNvPr id="67589" name="Rectangle 3"/>
          <p:cNvSpPr>
            <a:spLocks noGrp="1" noChangeArrowheads="1"/>
          </p:cNvSpPr>
          <p:nvPr>
            <p:ph type="title"/>
          </p:nvPr>
        </p:nvSpPr>
        <p:spPr bwMode="auto">
          <a:xfrm>
            <a:off x="1371600" y="152400"/>
            <a:ext cx="77724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Provider Guides</a:t>
            </a:r>
          </a:p>
        </p:txBody>
      </p:sp>
      <p:sp>
        <p:nvSpPr>
          <p:cNvPr id="14" name="Rectangle 13">
            <a:extLst>
              <a:ext uri="{C183D7F6-B498-43B3-948B-1728B52AA6E4}">
                <adec:decorative xmlns:adec="http://schemas.microsoft.com/office/drawing/2017/decorative" val="1"/>
              </a:ext>
            </a:extLst>
          </p:cNvPr>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7594" name="Picture 15" descr="image of a tooth"/>
          <p:cNvPicPr>
            <a:picLocks noChangeAspect="1"/>
          </p:cNvPicPr>
          <p:nvPr/>
        </p:nvPicPr>
        <p:blipFill>
          <a:blip r:embed="rId3" cstate="print"/>
          <a:srcRect/>
          <a:stretch>
            <a:fillRect/>
          </a:stretch>
        </p:blipFill>
        <p:spPr bwMode="auto">
          <a:xfrm>
            <a:off x="152400" y="152400"/>
            <a:ext cx="1209675" cy="1219200"/>
          </a:xfrm>
          <a:prstGeom prst="rect">
            <a:avLst/>
          </a:prstGeom>
          <a:noFill/>
          <a:ln w="9525">
            <a:noFill/>
            <a:miter lim="800000"/>
            <a:headEnd/>
            <a:tailEnd/>
          </a:ln>
        </p:spPr>
      </p:pic>
      <p:sp>
        <p:nvSpPr>
          <p:cNvPr id="67591" name="TextBox 4"/>
          <p:cNvSpPr txBox="1">
            <a:spLocks noChangeArrowheads="1"/>
          </p:cNvSpPr>
          <p:nvPr/>
        </p:nvSpPr>
        <p:spPr bwMode="auto">
          <a:xfrm>
            <a:off x="609600" y="1066800"/>
            <a:ext cx="8763000" cy="400050"/>
          </a:xfrm>
          <a:prstGeom prst="rect">
            <a:avLst/>
          </a:prstGeom>
          <a:noFill/>
          <a:ln w="9525">
            <a:noFill/>
            <a:miter lim="800000"/>
            <a:headEnd/>
            <a:tailEnd/>
          </a:ln>
        </p:spPr>
        <p:txBody>
          <a:bodyPr>
            <a:spAutoFit/>
          </a:bodyPr>
          <a:lstStyle/>
          <a:p>
            <a:pPr algn="ctr"/>
            <a:r>
              <a:rPr lang="en-US" sz="2000" i="1" dirty="0"/>
              <a:t>Providers can print each guide and use as a quick reference</a:t>
            </a:r>
          </a:p>
        </p:txBody>
      </p:sp>
      <p:sp>
        <p:nvSpPr>
          <p:cNvPr id="15" name="Rectangle 14">
            <a:extLst>
              <a:ext uri="{C183D7F6-B498-43B3-948B-1728B52AA6E4}">
                <adec:decorative xmlns:adec="http://schemas.microsoft.com/office/drawing/2017/decorative" val="1"/>
              </a:ext>
            </a:extLst>
          </p:cNvPr>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7601" name="Picture 8" descr="image of a brochure"/>
          <p:cNvPicPr>
            <a:picLocks noChangeAspect="1" noChangeArrowheads="1"/>
          </p:cNvPicPr>
          <p:nvPr/>
        </p:nvPicPr>
        <p:blipFill>
          <a:blip r:embed="rId4" cstate="print"/>
          <a:srcRect/>
          <a:stretch>
            <a:fillRect/>
          </a:stretch>
        </p:blipFill>
        <p:spPr bwMode="auto">
          <a:xfrm>
            <a:off x="1150938" y="2895600"/>
            <a:ext cx="1058862" cy="1295400"/>
          </a:xfrm>
          <a:prstGeom prst="rect">
            <a:avLst/>
          </a:prstGeom>
          <a:noFill/>
          <a:ln w="38100">
            <a:solidFill>
              <a:srgbClr val="652D77"/>
            </a:solidFill>
            <a:miter lim="800000"/>
            <a:headEnd/>
            <a:tailEnd/>
          </a:ln>
        </p:spPr>
      </p:pic>
      <p:pic>
        <p:nvPicPr>
          <p:cNvPr id="67602" name="Picture 10" descr="image of a brochure"/>
          <p:cNvPicPr>
            <a:picLocks noChangeAspect="1" noChangeArrowheads="1"/>
          </p:cNvPicPr>
          <p:nvPr/>
        </p:nvPicPr>
        <p:blipFill>
          <a:blip r:embed="rId5" cstate="print"/>
          <a:srcRect/>
          <a:stretch>
            <a:fillRect/>
          </a:stretch>
        </p:blipFill>
        <p:spPr bwMode="auto">
          <a:xfrm>
            <a:off x="2362200" y="2895600"/>
            <a:ext cx="990600" cy="1295400"/>
          </a:xfrm>
          <a:prstGeom prst="rect">
            <a:avLst/>
          </a:prstGeom>
          <a:noFill/>
          <a:ln w="38100">
            <a:solidFill>
              <a:srgbClr val="652D77"/>
            </a:solidFill>
            <a:miter lim="800000"/>
            <a:headEnd/>
            <a:tailEnd/>
          </a:ln>
        </p:spPr>
      </p:pic>
      <p:sp>
        <p:nvSpPr>
          <p:cNvPr id="9" name="Rectangle 2"/>
          <p:cNvSpPr txBox="1">
            <a:spLocks noChangeArrowheads="1"/>
          </p:cNvSpPr>
          <p:nvPr/>
        </p:nvSpPr>
        <p:spPr bwMode="auto">
          <a:xfrm>
            <a:off x="4267200" y="1600200"/>
            <a:ext cx="4648200" cy="5059363"/>
          </a:xfrm>
          <a:prstGeom prst="rect">
            <a:avLst/>
          </a:prstGeom>
          <a:ln>
            <a:miter lim="800000"/>
            <a:headEnd/>
            <a:tailEnd/>
          </a:ln>
        </p:spPr>
        <p:txBody>
          <a:bodyPr/>
          <a:lstStyle/>
          <a:p>
            <a:pPr marL="342900" indent="-342900" algn="ctr">
              <a:lnSpc>
                <a:spcPct val="80000"/>
              </a:lnSpc>
              <a:spcBef>
                <a:spcPct val="20000"/>
              </a:spcBef>
              <a:defRPr/>
            </a:pPr>
            <a:r>
              <a:rPr lang="en-US" sz="2500" i="1" kern="0" dirty="0">
                <a:solidFill>
                  <a:schemeClr val="bg2">
                    <a:lumMod val="25000"/>
                  </a:schemeClr>
                </a:solidFill>
                <a:latin typeface="+mn-lt"/>
              </a:rPr>
              <a:t>PM160 Dental Guide</a:t>
            </a:r>
          </a:p>
          <a:p>
            <a:pPr marL="342900" indent="-342900" algn="ctr">
              <a:lnSpc>
                <a:spcPct val="80000"/>
              </a:lnSpc>
              <a:spcBef>
                <a:spcPct val="20000"/>
              </a:spcBef>
              <a:defRPr/>
            </a:pPr>
            <a:r>
              <a:rPr lang="en-US" sz="1100" i="1" kern="0" dirty="0">
                <a:solidFill>
                  <a:schemeClr val="bg2">
                    <a:lumMod val="25000"/>
                  </a:schemeClr>
                </a:solidFill>
                <a:latin typeface="+mn-lt"/>
                <a:hlinkClick r:id="rId6"/>
              </a:rPr>
              <a:t>http://www.dhcs.ca.gov/formsandpubs/publications/Documents/CMS/pm160dentalguide.pdf</a:t>
            </a:r>
            <a:endParaRPr lang="en-US" sz="11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2500" i="1" kern="0" dirty="0">
              <a:solidFill>
                <a:schemeClr val="bg2">
                  <a:lumMod val="25000"/>
                </a:schemeClr>
              </a:solidFill>
              <a:latin typeface="+mn-lt"/>
            </a:endParaRPr>
          </a:p>
          <a:p>
            <a:pPr marL="342900" indent="-342900" algn="ctr">
              <a:lnSpc>
                <a:spcPct val="80000"/>
              </a:lnSpc>
              <a:spcBef>
                <a:spcPct val="20000"/>
              </a:spcBef>
              <a:defRPr/>
            </a:pPr>
            <a:endParaRPr lang="en-US" i="1" kern="0" dirty="0">
              <a:solidFill>
                <a:schemeClr val="bg2">
                  <a:lumMod val="25000"/>
                </a:schemeClr>
              </a:solidFill>
              <a:latin typeface="+mn-lt"/>
            </a:endParaRPr>
          </a:p>
          <a:p>
            <a:pPr algn="ctr">
              <a:lnSpc>
                <a:spcPct val="80000"/>
              </a:lnSpc>
              <a:defRPr/>
            </a:pPr>
            <a:r>
              <a:rPr lang="en-US" sz="2500" i="1" dirty="0">
                <a:solidFill>
                  <a:schemeClr val="bg2">
                    <a:lumMod val="25000"/>
                  </a:schemeClr>
                </a:solidFill>
                <a:latin typeface="Arial" pitchFamily="34" charset="0"/>
              </a:rPr>
              <a:t>Orthodontic/Craniofacial Referral Guide</a:t>
            </a:r>
          </a:p>
          <a:p>
            <a:pPr algn="ctr">
              <a:lnSpc>
                <a:spcPct val="80000"/>
              </a:lnSpc>
              <a:defRPr/>
            </a:pPr>
            <a:r>
              <a:rPr lang="en-US" sz="1100" i="1" dirty="0">
                <a:solidFill>
                  <a:srgbClr val="FF0000"/>
                </a:solidFill>
                <a:latin typeface="Arial" pitchFamily="34" charset="0"/>
                <a:hlinkClick r:id="rId7"/>
              </a:rPr>
              <a:t>http://www.cdph.ca.gov/programs/MCAHOralHealth/Documents/MO-OHP-OrthodonticCraniofacialReferralGuide.pdf</a:t>
            </a:r>
            <a:endParaRPr lang="en-US" sz="1100" i="1" dirty="0">
              <a:solidFill>
                <a:srgbClr val="FF0000"/>
              </a:solidFill>
              <a:latin typeface="Arial" pitchFamily="34" charset="0"/>
            </a:endParaRPr>
          </a:p>
        </p:txBody>
      </p:sp>
      <p:sp>
        <p:nvSpPr>
          <p:cNvPr id="55298" name="Rectangle 2"/>
          <p:cNvSpPr>
            <a:spLocks noGrp="1" noChangeArrowheads="1"/>
          </p:cNvSpPr>
          <p:nvPr>
            <p:ph idx="1"/>
          </p:nvPr>
        </p:nvSpPr>
        <p:spPr bwMode="auto">
          <a:xfrm>
            <a:off x="0" y="1600200"/>
            <a:ext cx="4343400" cy="5257800"/>
          </a:xfrm>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defRPr/>
            </a:pPr>
            <a:r>
              <a:rPr lang="en-US" sz="2500" i="1" dirty="0"/>
              <a:t>Oral Health for Infants and Toddlers - </a:t>
            </a:r>
            <a:r>
              <a:rPr lang="en-US" sz="2000" dirty="0"/>
              <a:t>A </a:t>
            </a:r>
            <a:r>
              <a:rPr lang="en-US" sz="2000" dirty="0">
                <a:solidFill>
                  <a:schemeClr val="bg2">
                    <a:lumMod val="25000"/>
                  </a:schemeClr>
                </a:solidFill>
              </a:rPr>
              <a:t>Medical </a:t>
            </a:r>
            <a:br>
              <a:rPr lang="en-US" sz="2000" dirty="0">
                <a:solidFill>
                  <a:schemeClr val="bg2">
                    <a:lumMod val="25000"/>
                  </a:schemeClr>
                </a:solidFill>
              </a:rPr>
            </a:br>
            <a:r>
              <a:rPr lang="en-US" sz="2000" dirty="0">
                <a:solidFill>
                  <a:schemeClr val="bg2">
                    <a:lumMod val="25000"/>
                  </a:schemeClr>
                </a:solidFill>
              </a:rPr>
              <a:t>Providers Guide</a:t>
            </a:r>
          </a:p>
          <a:p>
            <a:pPr algn="ctr" eaLnBrk="1" hangingPunct="1">
              <a:lnSpc>
                <a:spcPct val="80000"/>
              </a:lnSpc>
              <a:buFontTx/>
              <a:buNone/>
              <a:defRPr/>
            </a:pPr>
            <a:r>
              <a:rPr lang="en-US" sz="1100" dirty="0">
                <a:hlinkClick r:id="rId8"/>
              </a:rPr>
              <a:t>http://www.cdph.ca.gov/programs/MCAHOralHealth/Documents/MO-OHP-OralHealthInfantToddler.pdf</a:t>
            </a:r>
            <a:endParaRPr lang="en-US" sz="1100" dirty="0"/>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r>
              <a:rPr lang="en-US" sz="2500" i="1" dirty="0">
                <a:solidFill>
                  <a:schemeClr val="bg2">
                    <a:lumMod val="25000"/>
                  </a:schemeClr>
                </a:solidFill>
              </a:rPr>
              <a:t>Periodicity Table</a:t>
            </a:r>
          </a:p>
          <a:p>
            <a:pPr algn="ctr" eaLnBrk="1" hangingPunct="1">
              <a:lnSpc>
                <a:spcPct val="80000"/>
              </a:lnSpc>
              <a:buFontTx/>
              <a:buNone/>
              <a:defRPr/>
            </a:pPr>
            <a:r>
              <a:rPr lang="en-US" sz="1100" i="1" dirty="0">
                <a:solidFill>
                  <a:schemeClr val="bg2">
                    <a:lumMod val="25000"/>
                  </a:schemeClr>
                </a:solidFill>
                <a:hlinkClick r:id="rId9"/>
              </a:rPr>
              <a:t>http://www.dhcs.ca.gov/services/chdp/Documents/Letters/chdppin1110.pdf</a:t>
            </a:r>
            <a:endParaRPr lang="en-US" sz="11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p:txBody>
      </p:sp>
      <p:grpSp>
        <p:nvGrpSpPr>
          <p:cNvPr id="3" name="Group 2" descr="image of printable educational material">
            <a:extLst>
              <a:ext uri="{FF2B5EF4-FFF2-40B4-BE49-F238E27FC236}">
                <a16:creationId xmlns:a16="http://schemas.microsoft.com/office/drawing/2014/main" id="{176206EB-7C28-4815-8ED2-67FEAED7A70D}"/>
              </a:ext>
            </a:extLst>
          </p:cNvPr>
          <p:cNvGrpSpPr/>
          <p:nvPr/>
        </p:nvGrpSpPr>
        <p:grpSpPr>
          <a:xfrm>
            <a:off x="5562600" y="2438400"/>
            <a:ext cx="2154238" cy="1212850"/>
            <a:chOff x="5562600" y="2438400"/>
            <a:chExt cx="2154238" cy="1212850"/>
          </a:xfrm>
        </p:grpSpPr>
        <p:pic>
          <p:nvPicPr>
            <p:cNvPr id="67597" name="Picture 9" descr="image of a brochure"/>
            <p:cNvPicPr>
              <a:picLocks noChangeAspect="1" noChangeArrowheads="1"/>
            </p:cNvPicPr>
            <p:nvPr/>
          </p:nvPicPr>
          <p:blipFill>
            <a:blip r:embed="rId10" cstate="print"/>
            <a:srcRect/>
            <a:stretch>
              <a:fillRect/>
            </a:stretch>
          </p:blipFill>
          <p:spPr bwMode="auto">
            <a:xfrm>
              <a:off x="5562600" y="2438400"/>
              <a:ext cx="992188" cy="1212850"/>
            </a:xfrm>
            <a:prstGeom prst="rect">
              <a:avLst/>
            </a:prstGeom>
            <a:noFill/>
            <a:ln w="38100">
              <a:solidFill>
                <a:srgbClr val="543A6A"/>
              </a:solidFill>
              <a:miter lim="800000"/>
              <a:headEnd/>
              <a:tailEnd/>
            </a:ln>
          </p:spPr>
        </p:pic>
        <p:pic>
          <p:nvPicPr>
            <p:cNvPr id="67598" name="Picture 10" descr="image of a brochure"/>
            <p:cNvPicPr>
              <a:picLocks noChangeAspect="1" noChangeArrowheads="1"/>
            </p:cNvPicPr>
            <p:nvPr/>
          </p:nvPicPr>
          <p:blipFill>
            <a:blip r:embed="rId11" cstate="print"/>
            <a:srcRect/>
            <a:stretch>
              <a:fillRect/>
            </a:stretch>
          </p:blipFill>
          <p:spPr bwMode="auto">
            <a:xfrm>
              <a:off x="6705600" y="2438400"/>
              <a:ext cx="1011238" cy="1212850"/>
            </a:xfrm>
            <a:prstGeom prst="rect">
              <a:avLst/>
            </a:prstGeom>
            <a:noFill/>
            <a:ln w="38100">
              <a:solidFill>
                <a:srgbClr val="543A6A"/>
              </a:solidFill>
              <a:miter lim="800000"/>
              <a:headEnd/>
              <a:tailEnd/>
            </a:ln>
          </p:spPr>
        </p:pic>
      </p:grpSp>
      <p:grpSp>
        <p:nvGrpSpPr>
          <p:cNvPr id="2" name="Group 1" descr="image of printable educational material">
            <a:extLst>
              <a:ext uri="{FF2B5EF4-FFF2-40B4-BE49-F238E27FC236}">
                <a16:creationId xmlns:a16="http://schemas.microsoft.com/office/drawing/2014/main" id="{AF7E60D4-63FD-4627-8570-5B86E2CB1B0D}"/>
              </a:ext>
            </a:extLst>
          </p:cNvPr>
          <p:cNvGrpSpPr/>
          <p:nvPr/>
        </p:nvGrpSpPr>
        <p:grpSpPr>
          <a:xfrm>
            <a:off x="1295400" y="4800600"/>
            <a:ext cx="6470650" cy="1279525"/>
            <a:chOff x="1295400" y="4800600"/>
            <a:chExt cx="6470650" cy="1279525"/>
          </a:xfrm>
        </p:grpSpPr>
        <p:pic>
          <p:nvPicPr>
            <p:cNvPr id="67596" name="Picture 20" descr="image of a brochure"/>
            <p:cNvPicPr>
              <a:picLocks noChangeAspect="1" noChangeArrowheads="1"/>
            </p:cNvPicPr>
            <p:nvPr/>
          </p:nvPicPr>
          <p:blipFill>
            <a:blip r:embed="rId12" cstate="print"/>
            <a:srcRect/>
            <a:stretch>
              <a:fillRect/>
            </a:stretch>
          </p:blipFill>
          <p:spPr bwMode="auto">
            <a:xfrm>
              <a:off x="1295400" y="5029200"/>
              <a:ext cx="1905000" cy="1028700"/>
            </a:xfrm>
            <a:prstGeom prst="rect">
              <a:avLst/>
            </a:prstGeom>
            <a:noFill/>
            <a:ln w="38100">
              <a:solidFill>
                <a:srgbClr val="543A6A"/>
              </a:solidFill>
              <a:miter lim="800000"/>
              <a:headEnd/>
              <a:tailEnd/>
            </a:ln>
          </p:spPr>
        </p:pic>
        <p:pic>
          <p:nvPicPr>
            <p:cNvPr id="67599" name="Picture 19" descr="image of a brochure"/>
            <p:cNvPicPr>
              <a:picLocks noChangeAspect="1" noChangeArrowheads="1"/>
            </p:cNvPicPr>
            <p:nvPr/>
          </p:nvPicPr>
          <p:blipFill>
            <a:blip r:embed="rId13" cstate="print"/>
            <a:srcRect/>
            <a:stretch>
              <a:fillRect/>
            </a:stretch>
          </p:blipFill>
          <p:spPr bwMode="auto">
            <a:xfrm>
              <a:off x="5562600" y="4800600"/>
              <a:ext cx="1066800" cy="1279525"/>
            </a:xfrm>
            <a:prstGeom prst="rect">
              <a:avLst/>
            </a:prstGeom>
            <a:noFill/>
            <a:ln w="38100">
              <a:solidFill>
                <a:srgbClr val="543A6A"/>
              </a:solidFill>
              <a:miter lim="800000"/>
              <a:headEnd/>
              <a:tailEnd/>
            </a:ln>
          </p:spPr>
        </p:pic>
        <p:pic>
          <p:nvPicPr>
            <p:cNvPr id="67600" name="Picture 20" descr="image of a brochure"/>
            <p:cNvPicPr>
              <a:picLocks noChangeAspect="1" noChangeArrowheads="1"/>
            </p:cNvPicPr>
            <p:nvPr/>
          </p:nvPicPr>
          <p:blipFill>
            <a:blip r:embed="rId14" cstate="print"/>
            <a:srcRect/>
            <a:stretch>
              <a:fillRect/>
            </a:stretch>
          </p:blipFill>
          <p:spPr bwMode="auto">
            <a:xfrm>
              <a:off x="6781800" y="4800600"/>
              <a:ext cx="984250" cy="1266825"/>
            </a:xfrm>
            <a:prstGeom prst="rect">
              <a:avLst/>
            </a:prstGeom>
            <a:noFill/>
            <a:ln w="38100">
              <a:solidFill>
                <a:srgbClr val="543A6A"/>
              </a:solidFill>
              <a:miter lim="800000"/>
              <a:headEnd/>
              <a:tailEnd/>
            </a:ln>
          </p:spPr>
        </p:pic>
      </p:grpSp>
      <p:sp>
        <p:nvSpPr>
          <p:cNvPr id="18" name="Slide Number Placeholder 17"/>
          <p:cNvSpPr>
            <a:spLocks noGrp="1"/>
          </p:cNvSpPr>
          <p:nvPr>
            <p:ph type="sldNum" sz="quarter" idx="10"/>
          </p:nvPr>
        </p:nvSpPr>
        <p:spPr/>
        <p:txBody>
          <a:bodyPr/>
          <a:lstStyle/>
          <a:p>
            <a:pPr>
              <a:defRPr/>
            </a:pPr>
            <a:fld id="{534F043E-29D1-4B4A-A3CD-DD91568F9AA7}" type="slidenum">
              <a:rPr lang="en-US" smtClean="0"/>
              <a:pPr>
                <a:defRPr/>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447800" y="0"/>
            <a:ext cx="76962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1: </a:t>
            </a:r>
            <a:r>
              <a:rPr lang="en-US" dirty="0"/>
              <a:t>Risk Assessment </a:t>
            </a:r>
          </a:p>
        </p:txBody>
      </p:sp>
      <p:sp>
        <p:nvSpPr>
          <p:cNvPr id="2052" name="Rectangle 3"/>
          <p:cNvSpPr>
            <a:spLocks noGrp="1" noChangeArrowheads="1"/>
          </p:cNvSpPr>
          <p:nvPr>
            <p:ph type="body" sz="half" idx="1"/>
          </p:nvPr>
        </p:nvSpPr>
        <p:spPr bwMode="auto">
          <a:xfrm>
            <a:off x="0" y="1722438"/>
            <a:ext cx="9144000" cy="5135562"/>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sz="900" dirty="0"/>
              <a:t>	</a:t>
            </a:r>
          </a:p>
          <a:p>
            <a:pPr algn="ctr" eaLnBrk="1" hangingPunct="1">
              <a:buFontTx/>
              <a:buNone/>
            </a:pPr>
            <a:r>
              <a:rPr lang="en-US" sz="3600" dirty="0"/>
              <a:t>All CHDP and low-income children are considered at risk for dental caries.</a:t>
            </a:r>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p:txBody>
      </p:sp>
      <p:graphicFrame>
        <p:nvGraphicFramePr>
          <p:cNvPr id="2050" name="Object 8">
            <a:extLst>
              <a:ext uri="{C183D7F6-B498-43B3-948B-1728B52AA6E4}">
                <adec:decorative xmlns:adec="http://schemas.microsoft.com/office/drawing/2017/decorative" val="1"/>
              </a:ext>
            </a:extLst>
          </p:cNvPr>
          <p:cNvGraphicFramePr>
            <a:graphicFrameLocks noGrp="1" noChangeAspect="1"/>
          </p:cNvGraphicFramePr>
          <p:nvPr>
            <p:ph sz="half" idx="2"/>
            <p:extLst>
              <p:ext uri="{D42A27DB-BD31-4B8C-83A1-F6EECF244321}">
                <p14:modId xmlns:p14="http://schemas.microsoft.com/office/powerpoint/2010/main" val="1470563881"/>
              </p:ext>
            </p:extLst>
          </p:nvPr>
        </p:nvGraphicFramePr>
        <p:xfrm>
          <a:off x="228600" y="4038600"/>
          <a:ext cx="8677275" cy="1363663"/>
        </p:xfrm>
        <a:graphic>
          <a:graphicData uri="http://schemas.openxmlformats.org/presentationml/2006/ole">
            <mc:AlternateContent xmlns:mc="http://schemas.openxmlformats.org/markup-compatibility/2006">
              <mc:Choice xmlns:v="urn:schemas-microsoft-com:vml" Requires="v">
                <p:oleObj spid="_x0000_s2082" name="Image" r:id="rId4" imgW="18742857" imgH="2780952" progId="">
                  <p:embed/>
                </p:oleObj>
              </mc:Choice>
              <mc:Fallback>
                <p:oleObj name="Image" r:id="rId4" imgW="18742857" imgH="2780952" progId="">
                  <p:embed/>
                  <p:pic>
                    <p:nvPicPr>
                      <p:cNvPr id="0" name="Object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8677275" cy="1363663"/>
                      </a:xfrm>
                      <a:prstGeom prst="rect">
                        <a:avLst/>
                      </a:prstGeom>
                      <a:noFill/>
                      <a:ln w="76200">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25" descr="Five picture of kids of all ages"/>
          <p:cNvSpPr>
            <a:spLocks noChangeArrowheads="1"/>
          </p:cNvSpPr>
          <p:nvPr/>
        </p:nvSpPr>
        <p:spPr bwMode="auto">
          <a:xfrm>
            <a:off x="228600" y="4038600"/>
            <a:ext cx="8686800" cy="1371600"/>
          </a:xfrm>
          <a:prstGeom prst="rect">
            <a:avLst/>
          </a:prstGeom>
          <a:noFill/>
          <a:ln w="38100" algn="ctr">
            <a:solidFill>
              <a:srgbClr val="652D77"/>
            </a:solidFill>
            <a:miter lim="800000"/>
            <a:headEnd/>
            <a:tailEnd/>
          </a:ln>
        </p:spPr>
        <p:txBody>
          <a:bodyPr wrap="none" anchor="ctr"/>
          <a:lstStyle/>
          <a:p>
            <a:pPr>
              <a:lnSpc>
                <a:spcPct val="80000"/>
              </a:lnSpc>
              <a:spcBef>
                <a:spcPct val="20000"/>
              </a:spcBef>
            </a:pPr>
            <a:endParaRPr lang="en-US" dirty="0"/>
          </a:p>
        </p:txBody>
      </p:sp>
      <p:sp>
        <p:nvSpPr>
          <p:cNvPr id="2" name="Slide Number Placeholder 1"/>
          <p:cNvSpPr>
            <a:spLocks noGrp="1"/>
          </p:cNvSpPr>
          <p:nvPr>
            <p:ph type="sldNum" sz="quarter" idx="10"/>
          </p:nvPr>
        </p:nvSpPr>
        <p:spPr/>
        <p:txBody>
          <a:bodyPr/>
          <a:lstStyle/>
          <a:p>
            <a:pPr>
              <a:defRPr/>
            </a:pPr>
            <a:fld id="{E32D2F48-C945-4416-A536-5BB225C20504}" type="slidenum">
              <a:rPr lang="en-US"/>
              <a:pPr>
                <a:defRPr/>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610" name="Straight Connector 8">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68611" name="Rectangle 4" descr="Training Modules"/>
          <p:cNvSpPr>
            <a:spLocks noChangeArrowheads="1"/>
          </p:cNvSpPr>
          <p:nvPr/>
        </p:nvSpPr>
        <p:spPr bwMode="auto">
          <a:xfrm>
            <a:off x="0" y="0"/>
            <a:ext cx="9144000" cy="6858000"/>
          </a:xfrm>
          <a:prstGeom prst="rect">
            <a:avLst/>
          </a:prstGeom>
          <a:solidFill>
            <a:srgbClr val="E3DDEB"/>
          </a:solidFill>
          <a:ln w="9525" algn="ctr">
            <a:solidFill>
              <a:srgbClr val="000000"/>
            </a:solidFill>
            <a:round/>
            <a:headEnd/>
            <a:tailEnd/>
          </a:ln>
        </p:spPr>
        <p:txBody>
          <a:bodyPr/>
          <a:lstStyle/>
          <a:p>
            <a:pPr marL="342900" indent="-342900">
              <a:lnSpc>
                <a:spcPct val="80000"/>
              </a:lnSpc>
              <a:spcBef>
                <a:spcPct val="20000"/>
              </a:spcBef>
            </a:pPr>
            <a:endParaRPr lang="en-US" dirty="0"/>
          </a:p>
        </p:txBody>
      </p:sp>
      <p:sp>
        <p:nvSpPr>
          <p:cNvPr id="68612" name="Rectangle 3"/>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Training Modules</a:t>
            </a:r>
            <a:br>
              <a:rPr lang="en-US" sz="4000" b="1" dirty="0"/>
            </a:br>
            <a:endParaRPr lang="en-US" sz="4000" b="1" dirty="0"/>
          </a:p>
        </p:txBody>
      </p:sp>
      <p:sp>
        <p:nvSpPr>
          <p:cNvPr id="56322" name="Rectangle 2"/>
          <p:cNvSpPr>
            <a:spLocks noGrp="1" noChangeArrowheads="1"/>
          </p:cNvSpPr>
          <p:nvPr>
            <p:ph idx="1"/>
          </p:nvPr>
        </p:nvSpPr>
        <p:spPr bwMode="auto">
          <a:xfrm>
            <a:off x="533400" y="1600200"/>
            <a:ext cx="8915400" cy="58674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1900" dirty="0">
                <a:solidFill>
                  <a:schemeClr val="bg2">
                    <a:lumMod val="25000"/>
                  </a:schemeClr>
                </a:solidFill>
              </a:rPr>
              <a:t>Risk Assessment</a:t>
            </a:r>
          </a:p>
          <a:p>
            <a:pPr lvl="1" eaLnBrk="1" hangingPunct="1">
              <a:lnSpc>
                <a:spcPct val="80000"/>
              </a:lnSpc>
              <a:defRPr/>
            </a:pPr>
            <a:r>
              <a:rPr lang="en-US" sz="1500" dirty="0">
                <a:solidFill>
                  <a:schemeClr val="bg2">
                    <a:lumMod val="25000"/>
                  </a:schemeClr>
                </a:solidFill>
              </a:rPr>
              <a:t>American Academy of Pediatrics</a:t>
            </a:r>
            <a:endParaRPr lang="en-US" sz="1500" dirty="0">
              <a:solidFill>
                <a:schemeClr val="bg2">
                  <a:lumMod val="25000"/>
                </a:schemeClr>
              </a:solidFill>
              <a:hlinkClick r:id="rId3"/>
            </a:endParaRPr>
          </a:p>
          <a:p>
            <a:pPr lvl="1" eaLnBrk="1" hangingPunct="1">
              <a:lnSpc>
                <a:spcPct val="80000"/>
              </a:lnSpc>
              <a:defRPr/>
            </a:pPr>
            <a:r>
              <a:rPr lang="en-US" sz="1400" dirty="0">
                <a:hlinkClick r:id="rId4"/>
              </a:rPr>
              <a:t>http://www2.aap.org/commpeds/dochs/oralhealth/RiskAssessmentTool.html </a:t>
            </a:r>
            <a:r>
              <a:rPr lang="en-US" sz="1400" dirty="0"/>
              <a:t>  </a:t>
            </a:r>
          </a:p>
          <a:p>
            <a:pPr eaLnBrk="1" hangingPunct="1">
              <a:lnSpc>
                <a:spcPct val="80000"/>
              </a:lnSpc>
              <a:defRPr/>
            </a:pPr>
            <a:r>
              <a:rPr lang="en-US" sz="1800" dirty="0">
                <a:solidFill>
                  <a:schemeClr val="bg2">
                    <a:lumMod val="25000"/>
                  </a:schemeClr>
                </a:solidFill>
              </a:rPr>
              <a:t>Oral Health Oral Assessment</a:t>
            </a:r>
          </a:p>
          <a:p>
            <a:pPr lvl="1" eaLnBrk="1" hangingPunct="1">
              <a:lnSpc>
                <a:spcPct val="80000"/>
              </a:lnSpc>
              <a:defRPr/>
            </a:pPr>
            <a:r>
              <a:rPr lang="en-US" sz="1500" dirty="0">
                <a:solidFill>
                  <a:schemeClr val="bg2">
                    <a:lumMod val="25000"/>
                  </a:schemeClr>
                </a:solidFill>
              </a:rPr>
              <a:t>American Academy of Pediatrics - Video</a:t>
            </a:r>
            <a:br>
              <a:rPr lang="en-US" sz="1500" dirty="0">
                <a:solidFill>
                  <a:schemeClr val="bg2">
                    <a:lumMod val="25000"/>
                  </a:schemeClr>
                </a:solidFill>
              </a:rPr>
            </a:br>
            <a:r>
              <a:rPr lang="en-US" sz="1500" dirty="0">
                <a:solidFill>
                  <a:schemeClr val="bg2">
                    <a:lumMod val="25000"/>
                  </a:schemeClr>
                </a:solidFill>
                <a:hlinkClick r:id="rId5"/>
              </a:rPr>
              <a:t>http://www.youtube.com/watch?v=vRodm0Zxvfw</a:t>
            </a:r>
            <a:r>
              <a:rPr lang="en-US" sz="1500" dirty="0">
                <a:solidFill>
                  <a:schemeClr val="bg2">
                    <a:lumMod val="25000"/>
                  </a:schemeClr>
                </a:solidFill>
                <a:hlinkClick r:id="rId6"/>
              </a:rPr>
              <a:t> </a:t>
            </a:r>
          </a:p>
          <a:p>
            <a:pPr lvl="1" eaLnBrk="1" hangingPunct="1">
              <a:lnSpc>
                <a:spcPct val="80000"/>
              </a:lnSpc>
              <a:buSzPct val="100000"/>
              <a:defRPr/>
            </a:pPr>
            <a:r>
              <a:rPr lang="en-US" sz="1500" dirty="0">
                <a:solidFill>
                  <a:schemeClr val="bg2">
                    <a:lumMod val="25000"/>
                  </a:schemeClr>
                </a:solidFill>
              </a:rPr>
              <a:t>First Five California-Video</a:t>
            </a:r>
            <a:br>
              <a:rPr lang="en-US" sz="1500" dirty="0">
                <a:solidFill>
                  <a:schemeClr val="bg2">
                    <a:lumMod val="25000"/>
                  </a:schemeClr>
                </a:solidFill>
              </a:rPr>
            </a:br>
            <a:r>
              <a:rPr lang="en-US" sz="1500" dirty="0">
                <a:solidFill>
                  <a:schemeClr val="bg2">
                    <a:lumMod val="25000"/>
                  </a:schemeClr>
                </a:solidFill>
                <a:hlinkClick r:id="rId7"/>
              </a:rPr>
              <a:t>http://www.youtube.com/watch?v=UF4Ra1ZgovI</a:t>
            </a:r>
            <a:endParaRPr lang="en-US" sz="1500" dirty="0">
              <a:solidFill>
                <a:schemeClr val="bg2">
                  <a:lumMod val="25000"/>
                </a:schemeClr>
              </a:solidFill>
              <a:hlinkClick r:id="rId5"/>
            </a:endParaRPr>
          </a:p>
          <a:p>
            <a:pPr lvl="1" eaLnBrk="1" hangingPunct="1">
              <a:lnSpc>
                <a:spcPct val="80000"/>
              </a:lnSpc>
              <a:buSzPct val="100000"/>
              <a:defRPr/>
            </a:pPr>
            <a:r>
              <a:rPr lang="en-US" sz="1500" dirty="0">
                <a:solidFill>
                  <a:schemeClr val="bg2">
                    <a:lumMod val="25000"/>
                  </a:schemeClr>
                </a:solidFill>
              </a:rPr>
              <a:t>Smiles for Life- University of Connecticut - Video</a:t>
            </a:r>
            <a:br>
              <a:rPr lang="en-US" sz="1500" dirty="0">
                <a:solidFill>
                  <a:schemeClr val="bg2">
                    <a:lumMod val="25000"/>
                  </a:schemeClr>
                </a:solidFill>
              </a:rPr>
            </a:br>
            <a:r>
              <a:rPr lang="en-US" sz="1500" dirty="0">
                <a:solidFill>
                  <a:schemeClr val="bg2">
                    <a:lumMod val="25000"/>
                  </a:schemeClr>
                </a:solidFill>
              </a:rPr>
              <a:t> </a:t>
            </a:r>
            <a:r>
              <a:rPr lang="en-US" sz="1500" dirty="0">
                <a:solidFill>
                  <a:schemeClr val="bg2">
                    <a:lumMod val="25000"/>
                  </a:schemeClr>
                </a:solidFill>
                <a:hlinkClick r:id="rId8"/>
              </a:rPr>
              <a:t>http://www.youtube.com/user/aaptv#p/search/1/Hw99Aoti7ZE </a:t>
            </a:r>
            <a:endParaRPr lang="en-US" sz="1500" dirty="0">
              <a:solidFill>
                <a:schemeClr val="bg2">
                  <a:lumMod val="25000"/>
                </a:schemeClr>
              </a:solidFill>
              <a:hlinkClick r:id="rId9"/>
            </a:endParaRPr>
          </a:p>
          <a:p>
            <a:pPr eaLnBrk="1" hangingPunct="1">
              <a:lnSpc>
                <a:spcPct val="80000"/>
              </a:lnSpc>
              <a:defRPr/>
            </a:pPr>
            <a:r>
              <a:rPr lang="en-US" sz="1900" dirty="0">
                <a:solidFill>
                  <a:schemeClr val="bg2">
                    <a:lumMod val="25000"/>
                  </a:schemeClr>
                </a:solidFill>
              </a:rPr>
              <a:t>Fluoride Varnish</a:t>
            </a:r>
          </a:p>
          <a:p>
            <a:pPr lvl="1" eaLnBrk="1" hangingPunct="1">
              <a:lnSpc>
                <a:spcPct val="80000"/>
              </a:lnSpc>
              <a:buFont typeface="Calibri" pitchFamily="34" charset="0"/>
              <a:buChar char="–"/>
              <a:defRPr/>
            </a:pPr>
            <a:r>
              <a:rPr lang="en-US" sz="1500" dirty="0">
                <a:solidFill>
                  <a:schemeClr val="bg2">
                    <a:lumMod val="25000"/>
                  </a:schemeClr>
                </a:solidFill>
              </a:rPr>
              <a:t>Smiles for Life - Video</a:t>
            </a:r>
          </a:p>
          <a:p>
            <a:pPr lvl="1" eaLnBrk="1" hangingPunct="1">
              <a:lnSpc>
                <a:spcPct val="80000"/>
              </a:lnSpc>
              <a:buFontTx/>
              <a:buNone/>
              <a:defRPr/>
            </a:pPr>
            <a:r>
              <a:rPr lang="en-US" sz="1500" dirty="0">
                <a:solidFill>
                  <a:schemeClr val="bg2">
                    <a:lumMod val="25000"/>
                  </a:schemeClr>
                </a:solidFill>
              </a:rPr>
              <a:t>      </a:t>
            </a:r>
            <a:r>
              <a:rPr lang="en-US" sz="1500" dirty="0">
                <a:solidFill>
                  <a:schemeClr val="bg2">
                    <a:lumMod val="25000"/>
                  </a:schemeClr>
                </a:solidFill>
                <a:hlinkClick r:id="rId6"/>
              </a:rPr>
              <a:t>http://www.youtube.com/watch?v=cV5OmL7C8K4&amp;feature=player_embedded</a:t>
            </a:r>
            <a:endParaRPr lang="en-US" sz="1500" dirty="0">
              <a:solidFill>
                <a:schemeClr val="bg2">
                  <a:lumMod val="25000"/>
                </a:schemeClr>
              </a:solidFill>
              <a:hlinkClick r:id="rId10"/>
            </a:endParaRPr>
          </a:p>
          <a:p>
            <a:pPr lvl="1" eaLnBrk="1" hangingPunct="1">
              <a:lnSpc>
                <a:spcPct val="80000"/>
              </a:lnSpc>
              <a:defRPr/>
            </a:pPr>
            <a:r>
              <a:rPr lang="en-US" sz="1500" dirty="0">
                <a:solidFill>
                  <a:schemeClr val="bg2">
                    <a:lumMod val="25000"/>
                  </a:schemeClr>
                </a:solidFill>
              </a:rPr>
              <a:t>American Academy of Pediatrics - Video</a:t>
            </a:r>
          </a:p>
          <a:p>
            <a:pPr lvl="1" eaLnBrk="1" hangingPunct="1">
              <a:lnSpc>
                <a:spcPct val="80000"/>
              </a:lnSpc>
              <a:buFontTx/>
              <a:buNone/>
              <a:defRPr/>
            </a:pPr>
            <a:r>
              <a:rPr lang="en-US" sz="1500" dirty="0">
                <a:solidFill>
                  <a:schemeClr val="bg2">
                    <a:lumMod val="25000"/>
                  </a:schemeClr>
                </a:solidFill>
              </a:rPr>
              <a:t>      </a:t>
            </a:r>
            <a:r>
              <a:rPr lang="en-US" sz="1500" dirty="0">
                <a:solidFill>
                  <a:schemeClr val="bg2">
                    <a:lumMod val="25000"/>
                  </a:schemeClr>
                </a:solidFill>
                <a:hlinkClick r:id="rId10"/>
              </a:rPr>
              <a:t>http://www.youtube.com/watch?v=zNOlGS1ggSg&amp;feature=player_embedded</a:t>
            </a:r>
            <a:endParaRPr lang="en-US" sz="1500" dirty="0">
              <a:solidFill>
                <a:schemeClr val="bg2">
                  <a:lumMod val="25000"/>
                </a:schemeClr>
              </a:solidFill>
            </a:endParaRPr>
          </a:p>
          <a:p>
            <a:pPr lvl="1" eaLnBrk="1" hangingPunct="1">
              <a:lnSpc>
                <a:spcPct val="80000"/>
              </a:lnSpc>
              <a:defRPr/>
            </a:pPr>
            <a:r>
              <a:rPr lang="en-US" sz="1500" dirty="0">
                <a:solidFill>
                  <a:schemeClr val="bg2">
                    <a:lumMod val="25000"/>
                  </a:schemeClr>
                </a:solidFill>
              </a:rPr>
              <a:t>Maryland’s Mouths Matter - Training Modules</a:t>
            </a:r>
          </a:p>
          <a:p>
            <a:pPr lvl="1" eaLnBrk="1" hangingPunct="1">
              <a:lnSpc>
                <a:spcPct val="80000"/>
              </a:lnSpc>
              <a:buFontTx/>
              <a:buNone/>
              <a:defRPr/>
            </a:pPr>
            <a:r>
              <a:rPr lang="en-US" sz="1500" dirty="0">
                <a:solidFill>
                  <a:schemeClr val="bg2">
                    <a:lumMod val="25000"/>
                  </a:schemeClr>
                </a:solidFill>
              </a:rPr>
              <a:t>      </a:t>
            </a:r>
            <a:r>
              <a:rPr lang="en-US" sz="1500" dirty="0">
                <a:solidFill>
                  <a:schemeClr val="bg2">
                    <a:lumMod val="25000"/>
                  </a:schemeClr>
                </a:solidFill>
                <a:hlinkClick r:id="rId11"/>
              </a:rPr>
              <a:t>http://www.ohmdkids.org/flvarnish/</a:t>
            </a:r>
            <a:endParaRPr lang="en-US" sz="1500" dirty="0">
              <a:solidFill>
                <a:schemeClr val="bg2">
                  <a:lumMod val="25000"/>
                </a:schemeClr>
              </a:solidFill>
              <a:hlinkClick r:id="rId5"/>
            </a:endParaRPr>
          </a:p>
          <a:p>
            <a:pPr lvl="1" eaLnBrk="1" hangingPunct="1">
              <a:lnSpc>
                <a:spcPct val="80000"/>
              </a:lnSpc>
              <a:buFontTx/>
              <a:buNone/>
              <a:defRPr/>
            </a:pPr>
            <a:r>
              <a:rPr lang="en-US" sz="1500" dirty="0">
                <a:solidFill>
                  <a:schemeClr val="bg2">
                    <a:lumMod val="25000"/>
                  </a:schemeClr>
                </a:solidFill>
              </a:rPr>
              <a:t> </a:t>
            </a:r>
          </a:p>
        </p:txBody>
      </p:sp>
      <p:sp>
        <p:nvSpPr>
          <p:cNvPr id="5" name="Rectangle 4">
            <a:extLst>
              <a:ext uri="{C183D7F6-B498-43B3-948B-1728B52AA6E4}">
                <adec:decorative xmlns:adec="http://schemas.microsoft.com/office/drawing/2017/decorative" val="1"/>
              </a:ext>
            </a:extLst>
          </p:cNvPr>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a:extLst>
              <a:ext uri="{C183D7F6-B498-43B3-948B-1728B52AA6E4}">
                <adec:decorative xmlns:adec="http://schemas.microsoft.com/office/drawing/2017/decorative" val="1"/>
              </a:ext>
            </a:extLst>
          </p:cNvPr>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8616" name="Picture 6" descr="image of a tooth"/>
          <p:cNvPicPr>
            <a:picLocks noChangeAspect="1"/>
          </p:cNvPicPr>
          <p:nvPr/>
        </p:nvPicPr>
        <p:blipFill>
          <a:blip r:embed="rId12" cstate="print"/>
          <a:srcRect/>
          <a:stretch>
            <a:fillRect/>
          </a:stretch>
        </p:blipFill>
        <p:spPr bwMode="auto">
          <a:xfrm>
            <a:off x="152400" y="152400"/>
            <a:ext cx="1209675" cy="1219200"/>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529EA940-3B8A-4E9B-AE0E-8725A1AB51FB}" type="slidenum">
              <a:rPr lang="en-US"/>
              <a:pPr>
                <a:defRPr/>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634" name="Straight Connector 6">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69635" name="Straight Connector 6">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8" name="Rectangle 7" descr="references list"/>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69637" name="Rectangle 2"/>
          <p:cNvSpPr>
            <a:spLocks noGrp="1" noChangeArrowheads="1"/>
          </p:cNvSpPr>
          <p:nvPr>
            <p:ph type="title"/>
          </p:nvPr>
        </p:nvSpPr>
        <p:spPr bwMode="auto">
          <a:xfrm>
            <a:off x="0" y="228600"/>
            <a:ext cx="91440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REFERENCES</a:t>
            </a:r>
          </a:p>
        </p:txBody>
      </p:sp>
      <p:sp>
        <p:nvSpPr>
          <p:cNvPr id="57349" name="Rectangle 6"/>
          <p:cNvSpPr>
            <a:spLocks noGrp="1" noChangeArrowheads="1"/>
          </p:cNvSpPr>
          <p:nvPr>
            <p:ph idx="1"/>
          </p:nvPr>
        </p:nvSpPr>
        <p:spPr bwMode="auto">
          <a:xfrm>
            <a:off x="0" y="779225"/>
            <a:ext cx="9144000" cy="5663089"/>
          </a:xfrm>
          <a:ln>
            <a:miter lim="800000"/>
            <a:headEnd/>
            <a:tailEnd/>
          </a:ln>
        </p:spPr>
        <p:txBody>
          <a:bodyPr vert="horz" wrap="square" lIns="91440" tIns="0" rIns="91440" bIns="0" numCol="1" anchor="ctr" anchorCtr="0" compatLnSpc="1">
            <a:prstTxWarp prst="textNoShape">
              <a:avLst/>
            </a:prstTxWarp>
            <a:spAutoFit/>
          </a:bodyPr>
          <a:lstStyle/>
          <a:p>
            <a:pPr marL="0" indent="0">
              <a:spcBef>
                <a:spcPct val="0"/>
              </a:spcBef>
              <a:buFontTx/>
              <a:buNone/>
              <a:defRPr/>
            </a:pPr>
            <a:endParaRPr lang="en-US" sz="1300" dirty="0"/>
          </a:p>
          <a:p>
            <a:pPr marL="57150" indent="0">
              <a:spcBef>
                <a:spcPct val="0"/>
              </a:spcBef>
              <a:defRPr/>
            </a:pPr>
            <a:r>
              <a:rPr lang="en-US" sz="1300" dirty="0">
                <a:ea typeface="Calibri" pitchFamily="34" charset="0"/>
                <a:cs typeface="Times New Roman" pitchFamily="18" charset="0"/>
              </a:rPr>
              <a:t>Problem Statement</a:t>
            </a:r>
          </a:p>
          <a:p>
            <a:pPr marL="457200" lvl="1" indent="0">
              <a:spcBef>
                <a:spcPct val="0"/>
              </a:spcBef>
              <a:defRPr/>
            </a:pPr>
            <a:r>
              <a:rPr lang="en-US" sz="1300" dirty="0">
                <a:ea typeface="Calibri" pitchFamily="34" charset="0"/>
                <a:cs typeface="Times New Roman" pitchFamily="18" charset="0"/>
                <a:hlinkClick r:id="rId3"/>
              </a:rPr>
              <a:t>http://www.healthysmilesoc.org/Documents%20for%20Site/California%20Smile%20Survey.pdf</a:t>
            </a:r>
            <a:endParaRPr lang="en-US" sz="1300" dirty="0">
              <a:ea typeface="Calibri" pitchFamily="34" charset="0"/>
              <a:cs typeface="Times New Roman" pitchFamily="18" charset="0"/>
              <a:hlinkClick r:id="rId4"/>
            </a:endParaRPr>
          </a:p>
          <a:p>
            <a:pPr marL="457200" lvl="1" indent="0">
              <a:spcBef>
                <a:spcPct val="0"/>
              </a:spcBef>
              <a:defRPr/>
            </a:pPr>
            <a:r>
              <a:rPr lang="en-US" sz="1300" dirty="0">
                <a:ea typeface="Calibri" pitchFamily="34" charset="0"/>
                <a:cs typeface="Times New Roman" pitchFamily="18" charset="0"/>
                <a:hlinkClick r:id="rId5"/>
              </a:rPr>
              <a:t>http://cdhp.org/resource/gao_report_dental_disease_chronic_problem_among_low_income_populations</a:t>
            </a:r>
            <a:endParaRPr lang="en-US" sz="1300" dirty="0">
              <a:ea typeface="Calibri" pitchFamily="34" charset="0"/>
              <a:cs typeface="Times New Roman" pitchFamily="18" charset="0"/>
              <a:hlinkClick r:id="rId6"/>
            </a:endParaRPr>
          </a:p>
          <a:p>
            <a:pPr marL="57150" indent="0">
              <a:spcBef>
                <a:spcPct val="0"/>
              </a:spcBef>
              <a:defRPr/>
            </a:pPr>
            <a:r>
              <a:rPr lang="en-US" sz="1300" dirty="0">
                <a:ea typeface="Calibri" pitchFamily="34" charset="0"/>
                <a:cs typeface="Times New Roman" pitchFamily="18" charset="0"/>
              </a:rPr>
              <a:t>Risk Assessment</a:t>
            </a:r>
          </a:p>
          <a:p>
            <a:pPr marL="457200" lvl="1" indent="0">
              <a:spcBef>
                <a:spcPct val="0"/>
              </a:spcBef>
              <a:defRPr/>
            </a:pPr>
            <a:r>
              <a:rPr lang="en-US" sz="1300" dirty="0">
                <a:ea typeface="Calibri" pitchFamily="34" charset="0"/>
                <a:cs typeface="Times New Roman" pitchFamily="18" charset="0"/>
                <a:hlinkClick r:id="rId7"/>
              </a:rPr>
              <a:t>http://www2.aap.org/commpeds/dochs/oralhealth/RiskAssessmentTool.html</a:t>
            </a:r>
            <a:endParaRPr lang="en-US" sz="1300" dirty="0">
              <a:ea typeface="Calibri" pitchFamily="34" charset="0"/>
              <a:cs typeface="Times New Roman" pitchFamily="18" charset="0"/>
              <a:hlinkClick r:id="rId8"/>
            </a:endParaRPr>
          </a:p>
          <a:p>
            <a:pPr marL="457200" lvl="1" indent="0">
              <a:spcBef>
                <a:spcPct val="0"/>
              </a:spcBef>
              <a:defRPr/>
            </a:pPr>
            <a:r>
              <a:rPr lang="en-US" sz="1300" dirty="0">
                <a:ea typeface="Calibri" pitchFamily="34" charset="0"/>
                <a:cs typeface="Times New Roman" pitchFamily="18" charset="0"/>
                <a:hlinkClick r:id="rId8"/>
              </a:rPr>
              <a:t>http://www.mchoralhealth.org/pocketguide/tables1.html</a:t>
            </a:r>
            <a:r>
              <a:rPr lang="en-US" sz="1300" dirty="0">
                <a:ea typeface="Calibri" pitchFamily="34" charset="0"/>
                <a:cs typeface="Times New Roman" pitchFamily="18" charset="0"/>
              </a:rPr>
              <a:t> </a:t>
            </a:r>
          </a:p>
          <a:p>
            <a:pPr marL="457200" lvl="1" indent="0">
              <a:spcBef>
                <a:spcPct val="0"/>
              </a:spcBef>
              <a:defRPr/>
            </a:pPr>
            <a:r>
              <a:rPr lang="en-US" sz="1300" dirty="0">
                <a:solidFill>
                  <a:srgbClr val="0000FF"/>
                </a:solidFill>
                <a:hlinkClick r:id="rId9"/>
              </a:rPr>
              <a:t>http://www.cda.org/library/cda_member/pubs/journal/jour0303/consensus.htm </a:t>
            </a:r>
            <a:endParaRPr lang="en-US" sz="1300" dirty="0">
              <a:solidFill>
                <a:srgbClr val="0000FF"/>
              </a:solidFill>
            </a:endParaRPr>
          </a:p>
          <a:p>
            <a:pPr marL="57150" indent="0">
              <a:spcBef>
                <a:spcPct val="0"/>
              </a:spcBef>
              <a:defRPr/>
            </a:pPr>
            <a:r>
              <a:rPr lang="en-US" sz="1300" dirty="0">
                <a:ea typeface="Calibri" pitchFamily="34" charset="0"/>
                <a:cs typeface="Times New Roman" pitchFamily="18" charset="0"/>
              </a:rPr>
              <a:t>Fluoride Assessment and Supplementation</a:t>
            </a:r>
          </a:p>
          <a:p>
            <a:pPr marL="457200" lvl="1" indent="0">
              <a:spcBef>
                <a:spcPct val="0"/>
              </a:spcBef>
              <a:defRPr/>
            </a:pPr>
            <a:r>
              <a:rPr lang="en-US" sz="1300" dirty="0">
                <a:ea typeface="Calibri" pitchFamily="34" charset="0"/>
                <a:cs typeface="Times New Roman" pitchFamily="18" charset="0"/>
                <a:hlinkClick r:id="rId10"/>
              </a:rPr>
              <a:t>http://www.cdc.gov/mmwr/preview/mmwrhtml/rr5014a1.htm#tab1</a:t>
            </a:r>
            <a:r>
              <a:rPr lang="en-US" sz="1300" dirty="0">
                <a:ea typeface="Calibri" pitchFamily="34" charset="0"/>
                <a:cs typeface="Times New Roman" pitchFamily="18" charset="0"/>
                <a:hlinkClick r:id="rId11"/>
              </a:rPr>
              <a:t> </a:t>
            </a:r>
            <a:endParaRPr lang="en-US" sz="1300" dirty="0">
              <a:ea typeface="Calibri" pitchFamily="34" charset="0"/>
              <a:cs typeface="Times New Roman" pitchFamily="18" charset="0"/>
              <a:hlinkClick r:id="rId6"/>
            </a:endParaRPr>
          </a:p>
          <a:p>
            <a:pPr marL="457200" lvl="1" indent="0">
              <a:spcBef>
                <a:spcPct val="0"/>
              </a:spcBef>
              <a:defRPr/>
            </a:pPr>
            <a:r>
              <a:rPr lang="en-US" sz="1300" dirty="0">
                <a:ea typeface="Calibri" pitchFamily="34" charset="0"/>
                <a:cs typeface="Times New Roman" pitchFamily="18" charset="0"/>
                <a:hlinkClick r:id="rId11"/>
              </a:rPr>
              <a:t>http://www.cdph.ca.gov/certlic/drinkingwater/Documents/Fluoridation/Fluoridationdatafor2008.pdf</a:t>
            </a:r>
            <a:endParaRPr lang="en-US" sz="1300" dirty="0">
              <a:ea typeface="Calibri" pitchFamily="34" charset="0"/>
              <a:cs typeface="Times New Roman" pitchFamily="18" charset="0"/>
            </a:endParaRPr>
          </a:p>
          <a:p>
            <a:pPr marL="57150" indent="0">
              <a:spcBef>
                <a:spcPct val="0"/>
              </a:spcBef>
              <a:defRPr/>
            </a:pPr>
            <a:r>
              <a:rPr lang="en-US" sz="1300" dirty="0">
                <a:ea typeface="Calibri" pitchFamily="34" charset="0"/>
                <a:cs typeface="Times New Roman" pitchFamily="18" charset="0"/>
              </a:rPr>
              <a:t>Health Assessment /Health Assessment Guidelines</a:t>
            </a:r>
          </a:p>
          <a:p>
            <a:pPr marL="457200" lvl="1" indent="0">
              <a:spcBef>
                <a:spcPct val="0"/>
              </a:spcBef>
              <a:defRPr/>
            </a:pPr>
            <a:r>
              <a:rPr lang="en-US" sz="1300" dirty="0">
                <a:ea typeface="Calibri" pitchFamily="34" charset="0"/>
                <a:cs typeface="Times New Roman" pitchFamily="18" charset="0"/>
                <a:hlinkClick r:id="rId12"/>
              </a:rPr>
              <a:t>http://www.youtube.com/watch?v=vRodm0Zxvfw</a:t>
            </a:r>
            <a:r>
              <a:rPr lang="en-US" sz="1300" dirty="0">
                <a:ea typeface="Calibri" pitchFamily="34" charset="0"/>
                <a:cs typeface="Times New Roman" pitchFamily="18" charset="0"/>
                <a:hlinkClick r:id="rId10"/>
              </a:rPr>
              <a:t> </a:t>
            </a:r>
          </a:p>
          <a:p>
            <a:pPr marL="457200" lvl="1" indent="0">
              <a:spcBef>
                <a:spcPct val="0"/>
              </a:spcBef>
              <a:defRPr/>
            </a:pPr>
            <a:r>
              <a:rPr lang="en-US" sz="1300" dirty="0">
                <a:ea typeface="Calibri" pitchFamily="34" charset="0"/>
                <a:cs typeface="Times New Roman" pitchFamily="18" charset="0"/>
                <a:hlinkClick r:id="rId13"/>
              </a:rPr>
              <a:t>http://www.dhcs.ca.gov/services/chdp/Pages/Pub156.aspx</a:t>
            </a:r>
            <a:endParaRPr lang="en-US" sz="1300" dirty="0">
              <a:ea typeface="Calibri" pitchFamily="34" charset="0"/>
              <a:cs typeface="Times New Roman" pitchFamily="18" charset="0"/>
              <a:hlinkClick r:id="rId10"/>
            </a:endParaRPr>
          </a:p>
          <a:p>
            <a:pPr marL="57150" indent="0">
              <a:spcBef>
                <a:spcPct val="0"/>
              </a:spcBef>
              <a:defRPr/>
            </a:pPr>
            <a:r>
              <a:rPr lang="en-US" sz="1300" dirty="0">
                <a:ea typeface="Calibri" pitchFamily="34" charset="0"/>
                <a:cs typeface="Times New Roman" pitchFamily="18" charset="0"/>
              </a:rPr>
              <a:t>Anticipatory Guidance</a:t>
            </a:r>
          </a:p>
          <a:p>
            <a:pPr marL="457200" lvl="1" indent="0">
              <a:spcBef>
                <a:spcPct val="0"/>
              </a:spcBef>
              <a:defRPr/>
            </a:pPr>
            <a:r>
              <a:rPr lang="en-US" sz="1300" dirty="0">
                <a:ea typeface="Calibri" pitchFamily="34" charset="0"/>
                <a:cs typeface="Times New Roman" pitchFamily="18" charset="0"/>
                <a:hlinkClick r:id="rId14"/>
              </a:rPr>
              <a:t>http://www.mchoralhealth.org/PediatricOH/mod4_2_3.htm</a:t>
            </a:r>
            <a:r>
              <a:rPr lang="en-US" sz="1300" dirty="0">
                <a:ea typeface="Calibri" pitchFamily="34" charset="0"/>
                <a:cs typeface="Times New Roman" pitchFamily="18" charset="0"/>
                <a:hlinkClick r:id="rId12"/>
              </a:rPr>
              <a:t> </a:t>
            </a:r>
          </a:p>
          <a:p>
            <a:pPr marL="457200" lvl="1" indent="0">
              <a:spcBef>
                <a:spcPct val="0"/>
              </a:spcBef>
              <a:defRPr/>
            </a:pPr>
            <a:r>
              <a:rPr lang="en-US" sz="1300" dirty="0">
                <a:ea typeface="Calibri" pitchFamily="34" charset="0"/>
                <a:cs typeface="Times New Roman" pitchFamily="18" charset="0"/>
                <a:hlinkClick r:id="rId15"/>
              </a:rPr>
              <a:t>http://www.cdc.gov/OralHealth/publications/factsheets/sealants_faq.htm</a:t>
            </a:r>
            <a:r>
              <a:rPr lang="en-US" sz="1300" dirty="0">
                <a:ea typeface="Calibri" pitchFamily="34" charset="0"/>
                <a:cs typeface="Times New Roman" pitchFamily="18" charset="0"/>
                <a:hlinkClick r:id="rId12"/>
              </a:rPr>
              <a:t> </a:t>
            </a:r>
          </a:p>
          <a:p>
            <a:pPr marL="457200" lvl="1" indent="0">
              <a:spcBef>
                <a:spcPct val="0"/>
              </a:spcBef>
              <a:defRPr/>
            </a:pPr>
            <a:r>
              <a:rPr lang="en-US" sz="1300" dirty="0">
                <a:ea typeface="Calibri" pitchFamily="34" charset="0"/>
                <a:cs typeface="Times New Roman" pitchFamily="18" charset="0"/>
                <a:hlinkClick r:id="rId16"/>
              </a:rPr>
              <a:t>http://www.cdafoundation.org/library/docs/jour1007/ramos.pdf</a:t>
            </a:r>
            <a:endParaRPr lang="en-US" sz="1300" dirty="0">
              <a:ea typeface="Calibri" pitchFamily="34" charset="0"/>
              <a:cs typeface="Times New Roman" pitchFamily="18" charset="0"/>
              <a:hlinkClick r:id="rId12"/>
            </a:endParaRPr>
          </a:p>
          <a:p>
            <a:pPr marL="457200" lvl="1" indent="0">
              <a:spcBef>
                <a:spcPct val="0"/>
              </a:spcBef>
              <a:defRPr/>
            </a:pPr>
            <a:r>
              <a:rPr lang="en-US" sz="1300" dirty="0">
                <a:ea typeface="Calibri" pitchFamily="34" charset="0"/>
                <a:cs typeface="Times New Roman" pitchFamily="18" charset="0"/>
                <a:hlinkClick r:id="rId17"/>
              </a:rPr>
              <a:t>http://www.dhcs.ca.gov/formsandpubs/publications/Pages/CHDPPubs.aspx#brochures</a:t>
            </a:r>
            <a:endParaRPr lang="en-US" sz="1300" dirty="0">
              <a:ea typeface="Calibri" pitchFamily="34" charset="0"/>
              <a:cs typeface="Times New Roman" pitchFamily="18" charset="0"/>
              <a:hlinkClick r:id="rId12"/>
            </a:endParaRPr>
          </a:p>
          <a:p>
            <a:pPr marL="57150" indent="0">
              <a:spcBef>
                <a:spcPct val="0"/>
              </a:spcBef>
              <a:defRPr/>
            </a:pPr>
            <a:r>
              <a:rPr lang="en-US" sz="1300" dirty="0">
                <a:ea typeface="Calibri" pitchFamily="34" charset="0"/>
                <a:cs typeface="Times New Roman" pitchFamily="18" charset="0"/>
              </a:rPr>
              <a:t>Dental Emergencies</a:t>
            </a:r>
          </a:p>
          <a:p>
            <a:pPr marL="457200" lvl="1" indent="0">
              <a:spcBef>
                <a:spcPct val="0"/>
              </a:spcBef>
              <a:defRPr/>
            </a:pPr>
            <a:r>
              <a:rPr lang="en-US" sz="1300" dirty="0">
                <a:ea typeface="Calibri" pitchFamily="34" charset="0"/>
                <a:cs typeface="Times New Roman" pitchFamily="18" charset="0"/>
                <a:hlinkClick r:id="rId18"/>
              </a:rPr>
              <a:t>http://www.ebmedicine.net/topics.php?paction=showTopicSeg&amp;topic_id=32&amp;seg_id=577</a:t>
            </a:r>
            <a:endParaRPr lang="en-US" sz="1300" dirty="0">
              <a:ea typeface="Calibri" pitchFamily="34" charset="0"/>
              <a:cs typeface="Times New Roman" pitchFamily="18" charset="0"/>
              <a:hlinkClick r:id="rId14"/>
            </a:endParaRPr>
          </a:p>
          <a:p>
            <a:pPr marL="57150" lvl="2" indent="0">
              <a:spcBef>
                <a:spcPct val="0"/>
              </a:spcBef>
              <a:defRPr/>
            </a:pPr>
            <a:r>
              <a:rPr lang="en-US" sz="1300" dirty="0">
                <a:ea typeface="Calibri" pitchFamily="34" charset="0"/>
                <a:cs typeface="Times New Roman" pitchFamily="18" charset="0"/>
              </a:rPr>
              <a:t>Referrals </a:t>
            </a:r>
          </a:p>
          <a:p>
            <a:pPr marL="457200" lvl="2" indent="0">
              <a:spcBef>
                <a:spcPct val="0"/>
              </a:spcBef>
              <a:defRPr/>
            </a:pPr>
            <a:r>
              <a:rPr lang="en-US" sz="1300" dirty="0">
                <a:ea typeface="Calibri" pitchFamily="34" charset="0"/>
                <a:cs typeface="Times New Roman" pitchFamily="18" charset="0"/>
              </a:rPr>
              <a:t>Periodicity Table</a:t>
            </a:r>
          </a:p>
          <a:p>
            <a:pPr marL="857250" lvl="2" indent="0">
              <a:spcBef>
                <a:spcPct val="0"/>
              </a:spcBef>
              <a:defRPr/>
            </a:pPr>
            <a:r>
              <a:rPr lang="en-US" sz="1300" dirty="0">
                <a:ea typeface="Calibri" pitchFamily="34" charset="0"/>
                <a:cs typeface="Times New Roman" pitchFamily="18" charset="0"/>
                <a:hlinkClick r:id="rId19"/>
              </a:rPr>
              <a:t>http://www.dhcs.ca.gov/services/chdp/Documents/Letters/chdppin1110.pdf</a:t>
            </a:r>
            <a:endParaRPr lang="en-US" sz="1300" dirty="0">
              <a:ea typeface="Calibri" pitchFamily="34" charset="0"/>
              <a:cs typeface="Times New Roman" pitchFamily="18" charset="0"/>
            </a:endParaRPr>
          </a:p>
          <a:p>
            <a:pPr marL="457200" lvl="1" indent="0">
              <a:spcBef>
                <a:spcPct val="0"/>
              </a:spcBef>
              <a:buFont typeface="Arial" pitchFamily="34" charset="0"/>
              <a:buChar char="•"/>
              <a:defRPr/>
            </a:pPr>
            <a:r>
              <a:rPr lang="en-US" sz="1300" dirty="0">
                <a:ea typeface="Calibri" pitchFamily="34" charset="0"/>
                <a:cs typeface="Times New Roman" pitchFamily="18" charset="0"/>
              </a:rPr>
              <a:t>Dental Home</a:t>
            </a:r>
          </a:p>
          <a:p>
            <a:pPr marL="857250" lvl="2" indent="0">
              <a:spcBef>
                <a:spcPct val="0"/>
              </a:spcBef>
              <a:defRPr/>
            </a:pPr>
            <a:r>
              <a:rPr lang="en-US" sz="1300" dirty="0">
                <a:hlinkClick r:id="rId20"/>
              </a:rPr>
              <a:t>http://pediatrics.aappublications.org/content/111/5/1113.full.pdf </a:t>
            </a:r>
            <a:endParaRPr lang="en-US" sz="1300" dirty="0"/>
          </a:p>
          <a:p>
            <a:pPr marL="457200" lvl="1" indent="0">
              <a:spcBef>
                <a:spcPct val="0"/>
              </a:spcBef>
              <a:buFont typeface="Arial" pitchFamily="34" charset="0"/>
              <a:buChar char="•"/>
              <a:defRPr/>
            </a:pPr>
            <a:r>
              <a:rPr lang="en-US" sz="1300" dirty="0">
                <a:ea typeface="Calibri" pitchFamily="34" charset="0"/>
                <a:cs typeface="Times New Roman" pitchFamily="18" charset="0"/>
              </a:rPr>
              <a:t>Provider to Provider Referral Form</a:t>
            </a:r>
          </a:p>
          <a:p>
            <a:pPr marL="857250" lvl="2" indent="0">
              <a:spcBef>
                <a:spcPct val="0"/>
              </a:spcBef>
              <a:defRPr/>
            </a:pPr>
            <a:r>
              <a:rPr lang="en-US" sz="1200" dirty="0">
                <a:solidFill>
                  <a:srgbClr val="0000FF"/>
                </a:solidFill>
                <a:ea typeface="Calibri" pitchFamily="34" charset="0"/>
                <a:cs typeface="Times New Roman" pitchFamily="18" charset="0"/>
                <a:hlinkClick r:id="rId21"/>
              </a:rPr>
              <a:t>http://sdcounty.ca.gov/hhsa/programs/phs/documents/FINALMedical_Provider_Referral_to_DentistFillANDSave.pdf</a:t>
            </a:r>
            <a:endParaRPr lang="en-US" sz="1200" dirty="0">
              <a:solidFill>
                <a:srgbClr val="0000FF"/>
              </a:solidFill>
            </a:endParaRPr>
          </a:p>
        </p:txBody>
      </p:sp>
      <p:sp>
        <p:nvSpPr>
          <p:cNvPr id="2" name="Slide Number Placeholder 1"/>
          <p:cNvSpPr>
            <a:spLocks noGrp="1"/>
          </p:cNvSpPr>
          <p:nvPr>
            <p:ph type="sldNum" sz="quarter" idx="10"/>
          </p:nvPr>
        </p:nvSpPr>
        <p:spPr/>
        <p:txBody>
          <a:bodyPr/>
          <a:lstStyle/>
          <a:p>
            <a:pPr>
              <a:defRPr/>
            </a:pPr>
            <a:fld id="{82087EE6-CA3E-474E-AA46-2C84EC844ED2}" type="slidenum">
              <a:rPr lang="en-US"/>
              <a:pPr>
                <a:defRPr/>
              </a:p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references list"/>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8197" name="Rectangle 2"/>
          <p:cNvSpPr>
            <a:spLocks noGrp="1" noChangeArrowheads="1"/>
          </p:cNvSpPr>
          <p:nvPr>
            <p:ph type="title"/>
          </p:nvPr>
        </p:nvSpPr>
        <p:spPr bwMode="auto">
          <a:xfrm>
            <a:off x="0" y="152400"/>
            <a:ext cx="91440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REFERENCES cont.</a:t>
            </a:r>
          </a:p>
        </p:txBody>
      </p:sp>
      <p:sp>
        <p:nvSpPr>
          <p:cNvPr id="14" name="TextBox 13"/>
          <p:cNvSpPr txBox="1"/>
          <p:nvPr/>
        </p:nvSpPr>
        <p:spPr>
          <a:xfrm>
            <a:off x="0" y="533400"/>
            <a:ext cx="9144000" cy="4293483"/>
          </a:xfrm>
          <a:prstGeom prst="rect">
            <a:avLst/>
          </a:prstGeom>
          <a:noFill/>
        </p:spPr>
        <p:txBody>
          <a:bodyPr>
            <a:spAutoFit/>
          </a:bodyPr>
          <a:lstStyle/>
          <a:p>
            <a:pPr>
              <a:buFont typeface="Arial" pitchFamily="34" charset="0"/>
              <a:buChar char="•"/>
              <a:defRPr/>
            </a:pPr>
            <a:endParaRPr lang="en-US" sz="1300" dirty="0">
              <a:latin typeface="Arial" pitchFamily="34" charset="0"/>
            </a:endParaRPr>
          </a:p>
          <a:p>
            <a:pPr marL="57150">
              <a:buFont typeface="Arial" pitchFamily="34" charset="0"/>
              <a:buChar char="•"/>
              <a:defRPr/>
            </a:pPr>
            <a:r>
              <a:rPr lang="en-US" sz="1300" dirty="0"/>
              <a:t>Malocclusion and Craniofacial Referral</a:t>
            </a:r>
          </a:p>
          <a:p>
            <a:pPr marL="342900" lvl="1" indent="114300">
              <a:buFont typeface="Arial" pitchFamily="34" charset="0"/>
              <a:buChar char="•"/>
              <a:tabLst>
                <a:tab pos="228600" algn="l"/>
                <a:tab pos="342900" algn="l"/>
              </a:tabLst>
              <a:defRPr/>
            </a:pPr>
            <a:r>
              <a:rPr lang="en-US" sz="1300" dirty="0">
                <a:hlinkClick r:id="rId3"/>
              </a:rPr>
              <a:t>www.dhcs.ca.gov/services/CCS/pages/countyoffices.aspx</a:t>
            </a:r>
            <a:endParaRPr lang="en-US" sz="1300" dirty="0"/>
          </a:p>
          <a:p>
            <a:pPr marL="114300" lvl="1" indent="-57150">
              <a:buFont typeface="Arial" pitchFamily="34" charset="0"/>
              <a:buChar char="•"/>
              <a:tabLst>
                <a:tab pos="57150" algn="l"/>
                <a:tab pos="228600" algn="l"/>
              </a:tabLst>
              <a:defRPr/>
            </a:pPr>
            <a:r>
              <a:rPr lang="en-US" sz="1300" dirty="0">
                <a:latin typeface="Arial" pitchFamily="34" charset="0"/>
                <a:ea typeface="Calibri" pitchFamily="34" charset="0"/>
                <a:cs typeface="Times New Roman" pitchFamily="18" charset="0"/>
              </a:rPr>
              <a:t>Denti-Cal </a:t>
            </a:r>
          </a:p>
          <a:p>
            <a:pPr marL="347663" lvl="1" indent="117475">
              <a:buFont typeface="Arial" pitchFamily="34" charset="0"/>
              <a:buChar char="•"/>
              <a:tabLst>
                <a:tab pos="465138" algn="l"/>
              </a:tabLst>
              <a:defRPr/>
            </a:pPr>
            <a:r>
              <a:rPr lang="en-US" sz="1300" dirty="0">
                <a:latin typeface="Arial" pitchFamily="34" charset="0"/>
                <a:ea typeface="Calibri" pitchFamily="34" charset="0"/>
                <a:cs typeface="Times New Roman" pitchFamily="18" charset="0"/>
                <a:hlinkClick r:id="rId4"/>
              </a:rPr>
              <a:t>http://www.denti-cal.ca.gov/WSI/Default.jsp?fname=Default</a:t>
            </a:r>
            <a:endParaRPr lang="en-US" sz="1300" dirty="0">
              <a:latin typeface="Arial" pitchFamily="34" charset="0"/>
              <a:ea typeface="Calibri" pitchFamily="34" charset="0"/>
              <a:cs typeface="Times New Roman" pitchFamily="18" charset="0"/>
            </a:endParaRPr>
          </a:p>
          <a:p>
            <a:pPr marL="57150">
              <a:buFont typeface="Arial" pitchFamily="34" charset="0"/>
              <a:buChar char="•"/>
              <a:tabLst>
                <a:tab pos="228600" algn="l"/>
                <a:tab pos="400050" algn="l"/>
              </a:tabLst>
              <a:defRPr/>
            </a:pPr>
            <a:r>
              <a:rPr lang="en-US" sz="1300" dirty="0">
                <a:latin typeface="Arial" pitchFamily="34" charset="0"/>
                <a:ea typeface="Calibri" pitchFamily="34" charset="0"/>
                <a:cs typeface="Times New Roman" pitchFamily="18" charset="0"/>
              </a:rPr>
              <a:t>Fluoride Varnish</a:t>
            </a:r>
          </a:p>
          <a:p>
            <a:pPr lvl="1" indent="-114300">
              <a:buFont typeface="Arial" pitchFamily="34" charset="0"/>
              <a:buChar char="•"/>
              <a:tabLst>
                <a:tab pos="228600" algn="l"/>
                <a:tab pos="400050" algn="l"/>
              </a:tabLst>
              <a:defRPr/>
            </a:pPr>
            <a:r>
              <a:rPr lang="en-US" sz="1300" dirty="0">
                <a:latin typeface="Arial" pitchFamily="34" charset="0"/>
                <a:ea typeface="Calibri" pitchFamily="34" charset="0"/>
                <a:cs typeface="Times New Roman" pitchFamily="18" charset="0"/>
              </a:rPr>
              <a:t>Effectiveness</a:t>
            </a:r>
          </a:p>
          <a:p>
            <a:pPr marL="914400" lvl="3" indent="-114300">
              <a:buFont typeface="Arial" pitchFamily="34" charset="0"/>
              <a:buChar char="•"/>
              <a:tabLst>
                <a:tab pos="228600" algn="l"/>
                <a:tab pos="400050" algn="l"/>
              </a:tabLst>
              <a:defRPr/>
            </a:pPr>
            <a:r>
              <a:rPr lang="en-US" sz="1300" dirty="0">
                <a:solidFill>
                  <a:srgbClr val="0000FF"/>
                </a:solidFill>
                <a:hlinkClick r:id="rId5"/>
              </a:rPr>
              <a:t>www.ncbi.nlm.nih.gov/pmc/articles/PMC2257982/?tool=pubmed</a:t>
            </a:r>
            <a:endParaRPr lang="en-US" sz="1300" dirty="0">
              <a:latin typeface="Arial" pitchFamily="34" charset="0"/>
              <a:ea typeface="Calibri" pitchFamily="34" charset="0"/>
              <a:cs typeface="Times New Roman" pitchFamily="18" charset="0"/>
            </a:endParaRPr>
          </a:p>
          <a:p>
            <a:pPr marL="457200" lvl="2" indent="-114300">
              <a:buFont typeface="Arial" pitchFamily="34" charset="0"/>
              <a:buChar char="•"/>
              <a:tabLst>
                <a:tab pos="228600" algn="l"/>
                <a:tab pos="400050" algn="l"/>
              </a:tabLst>
              <a:defRPr/>
            </a:pPr>
            <a:r>
              <a:rPr lang="en-US" sz="1300" dirty="0">
                <a:latin typeface="Arial" pitchFamily="34" charset="0"/>
                <a:ea typeface="Calibri" pitchFamily="34" charset="0"/>
                <a:cs typeface="Times New Roman" pitchFamily="18" charset="0"/>
              </a:rPr>
              <a:t>Who Can Apply</a:t>
            </a:r>
            <a:endParaRPr lang="en-US" sz="1300" dirty="0">
              <a:latin typeface="Arial" pitchFamily="34" charset="0"/>
              <a:ea typeface="Calibri" pitchFamily="34" charset="0"/>
              <a:cs typeface="Times New Roman" pitchFamily="18" charset="0"/>
              <a:hlinkClick r:id="rId6"/>
            </a:endParaRPr>
          </a:p>
          <a:p>
            <a:pPr marL="914400" lvl="3" indent="-114300">
              <a:buFont typeface="Arial" pitchFamily="34" charset="0"/>
              <a:buChar char="•"/>
              <a:tabLst>
                <a:tab pos="228600" algn="l"/>
                <a:tab pos="400050" algn="l"/>
              </a:tabLst>
              <a:defRPr/>
            </a:pPr>
            <a:r>
              <a:rPr lang="en-US" sz="1300" dirty="0">
                <a:latin typeface="Arial" pitchFamily="34" charset="0"/>
                <a:hlinkClick r:id="rId7"/>
              </a:rPr>
              <a:t>http://www.dhcs.ca.gov/services/chdp/Documents/Letters/chdppin0608.pdf</a:t>
            </a:r>
            <a:endParaRPr lang="en-US" sz="1300" dirty="0">
              <a:latin typeface="Arial" pitchFamily="34" charset="0"/>
            </a:endParaRPr>
          </a:p>
          <a:p>
            <a:pPr marL="914400" lvl="3" indent="-114300">
              <a:buFont typeface="Arial" pitchFamily="34" charset="0"/>
              <a:buChar char="•"/>
              <a:tabLst>
                <a:tab pos="228600" algn="l"/>
                <a:tab pos="400050" algn="l"/>
              </a:tabLst>
              <a:defRPr/>
            </a:pPr>
            <a:r>
              <a:rPr lang="en-US" sz="1300" u="sng" dirty="0">
                <a:latin typeface="Arial" pitchFamily="34" charset="0"/>
                <a:hlinkClick r:id="rId8"/>
              </a:rPr>
              <a:t>http://files.medi-cal.ca.gov/pubsdoco/publications/masters-mtp/part2/dental_m00o03o09.doc</a:t>
            </a:r>
            <a:endParaRPr lang="en-US" sz="1300" dirty="0">
              <a:solidFill>
                <a:srgbClr val="0000FF"/>
              </a:solidFill>
              <a:latin typeface="Arial" pitchFamily="34" charset="0"/>
              <a:ea typeface="Calibri" pitchFamily="34" charset="0"/>
              <a:cs typeface="Calibri" pitchFamily="34" charset="0"/>
              <a:hlinkClick r:id="rId9"/>
            </a:endParaRPr>
          </a:p>
          <a:p>
            <a:pPr marL="914400" lvl="3" indent="-11430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9"/>
              </a:rPr>
              <a:t>http://cda.org/popup/cda-sponsored_legislation_clarifies_who_can_place_topical_fluoride_including_fluoride_varnish</a:t>
            </a:r>
            <a:r>
              <a:rPr lang="en-US" sz="1300" dirty="0">
                <a:solidFill>
                  <a:srgbClr val="0000FF"/>
                </a:solidFill>
                <a:latin typeface="Arial" pitchFamily="34" charset="0"/>
                <a:ea typeface="Calibri" pitchFamily="34" charset="0"/>
                <a:cs typeface="Calibri" pitchFamily="34" charset="0"/>
                <a:hlinkClick r:id="rId10"/>
              </a:rPr>
              <a:t> </a:t>
            </a:r>
          </a:p>
          <a:p>
            <a:pPr lvl="1" indent="-114300">
              <a:buFont typeface="Arial" pitchFamily="34" charset="0"/>
              <a:buChar char="•"/>
              <a:tabLst>
                <a:tab pos="228600" algn="l"/>
                <a:tab pos="400050" algn="l"/>
              </a:tabLst>
              <a:defRPr/>
            </a:pPr>
            <a:r>
              <a:rPr lang="en-US" sz="1300" dirty="0">
                <a:latin typeface="Arial" pitchFamily="34" charset="0"/>
              </a:rPr>
              <a:t>Parent Brochure</a:t>
            </a:r>
          </a:p>
          <a:p>
            <a:pPr marL="914400" lvl="3" indent="-11430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1"/>
              </a:rPr>
              <a:t>http://www.cdph.ca.gov/programs/MCAHOralHealth/Documents/MO-OHP-FluorideVarnish–English.pdf</a:t>
            </a:r>
            <a:endParaRPr lang="en-US" sz="1300" dirty="0">
              <a:solidFill>
                <a:srgbClr val="0000FF"/>
              </a:solidFill>
              <a:latin typeface="Arial" pitchFamily="34" charset="0"/>
              <a:ea typeface="Calibri" pitchFamily="34" charset="0"/>
              <a:cs typeface="Calibri" pitchFamily="34" charset="0"/>
            </a:endParaRPr>
          </a:p>
          <a:p>
            <a:pPr marL="457200" lvl="2" indent="-114300">
              <a:buFont typeface="Arial" pitchFamily="34" charset="0"/>
              <a:buChar char="•"/>
              <a:tabLst>
                <a:tab pos="228600" algn="l"/>
                <a:tab pos="400050" algn="l"/>
              </a:tabLst>
              <a:defRPr/>
            </a:pPr>
            <a:r>
              <a:rPr lang="en-US" sz="1300" dirty="0">
                <a:latin typeface="Arial" pitchFamily="34" charset="0"/>
              </a:rPr>
              <a:t>Training Modules</a:t>
            </a:r>
          </a:p>
          <a:p>
            <a:pPr marL="914400" lvl="3" indent="-114300" eaLnBrk="0" hangingPunct="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2"/>
              </a:rPr>
              <a:t>http://www.youtube.com/watch?v=cV5OmL7C8K4&amp;feature=player_embedded</a:t>
            </a:r>
            <a:r>
              <a:rPr lang="en-US" sz="1300" dirty="0">
                <a:solidFill>
                  <a:srgbClr val="0000FF"/>
                </a:solidFill>
                <a:latin typeface="Arial" pitchFamily="34" charset="0"/>
                <a:ea typeface="Calibri" pitchFamily="34" charset="0"/>
                <a:cs typeface="Calibri" pitchFamily="34" charset="0"/>
                <a:hlinkClick r:id="rId13"/>
              </a:rPr>
              <a:t> </a:t>
            </a:r>
          </a:p>
          <a:p>
            <a:pPr marL="914400" lvl="3" indent="-114300" eaLnBrk="0" hangingPunct="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4"/>
              </a:rPr>
              <a:t>http://www.youtube.com/watch?v=zNOlGS1ggSg&amp;feature=player_embedded</a:t>
            </a:r>
            <a:r>
              <a:rPr lang="en-US" sz="1300" dirty="0">
                <a:solidFill>
                  <a:srgbClr val="0000FF"/>
                </a:solidFill>
                <a:latin typeface="Arial" pitchFamily="34" charset="0"/>
                <a:ea typeface="Calibri" pitchFamily="34" charset="0"/>
                <a:cs typeface="Calibri" pitchFamily="34" charset="0"/>
                <a:hlinkClick r:id="rId13"/>
              </a:rPr>
              <a:t> </a:t>
            </a:r>
          </a:p>
          <a:p>
            <a:pPr marL="914400" lvl="3" indent="-114300" eaLnBrk="0" hangingPunct="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5"/>
              </a:rPr>
              <a:t>http://www.ohmdkids.org/flvarnish/</a:t>
            </a:r>
            <a:r>
              <a:rPr lang="en-US" sz="1300" dirty="0">
                <a:solidFill>
                  <a:srgbClr val="0000FF"/>
                </a:solidFill>
                <a:latin typeface="Arial" pitchFamily="34" charset="0"/>
                <a:ea typeface="Calibri" pitchFamily="34" charset="0"/>
                <a:cs typeface="Calibri" pitchFamily="34" charset="0"/>
                <a:hlinkClick r:id="rId13"/>
              </a:rPr>
              <a:t> </a:t>
            </a:r>
          </a:p>
          <a:p>
            <a:pPr lvl="1" indent="-114300">
              <a:buFont typeface="Arial" pitchFamily="34" charset="0"/>
              <a:buChar char="•"/>
              <a:tabLst>
                <a:tab pos="228600" algn="l"/>
                <a:tab pos="400050" algn="l"/>
              </a:tabLst>
              <a:defRPr/>
            </a:pPr>
            <a:r>
              <a:rPr lang="en-US" sz="1300" dirty="0">
                <a:latin typeface="Arial" pitchFamily="34" charset="0"/>
              </a:rPr>
              <a:t>Billing Code</a:t>
            </a:r>
          </a:p>
          <a:p>
            <a:pPr marL="800100" lvl="2" indent="11430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8"/>
              </a:rPr>
              <a:t>http://files.medi-cal.ca.gov/pubsdoco/publications/masters-mtp/part2/dental_m00o03o09.doc</a:t>
            </a:r>
            <a:endParaRPr lang="en-US" dirty="0">
              <a:latin typeface="Arial" pitchFamily="34" charset="0"/>
            </a:endParaRPr>
          </a:p>
        </p:txBody>
      </p:sp>
      <p:sp>
        <p:nvSpPr>
          <p:cNvPr id="8198" name="Rectangle 3" descr="references list"/>
          <p:cNvSpPr>
            <a:spLocks noGrp="1" noChangeArrowheads="1"/>
          </p:cNvSpPr>
          <p:nvPr>
            <p:ph idx="1"/>
          </p:nvPr>
        </p:nvSpPr>
        <p:spPr bwMode="auto">
          <a:xfrm>
            <a:off x="304800" y="1219200"/>
            <a:ext cx="8534400" cy="4602163"/>
          </a:xfrm>
          <a:noFill/>
          <a:ln>
            <a:miter lim="800000"/>
            <a:headEnd/>
            <a:tailEnd/>
          </a:ln>
        </p:spPr>
        <p:txBody>
          <a:bodyPr vert="horz" wrap="square" lIns="91440" tIns="45720" rIns="91440" bIns="45720" numCol="1" anchor="t" anchorCtr="0" compatLnSpc="1">
            <a:prstTxWarp prst="textNoShape">
              <a:avLst/>
            </a:prstTxWarp>
          </a:bodyPr>
          <a:lstStyle/>
          <a:p>
            <a:pPr marL="1009650" lvl="1" indent="-609600">
              <a:lnSpc>
                <a:spcPct val="80000"/>
              </a:lnSpc>
              <a:buFontTx/>
              <a:buNone/>
            </a:pPr>
            <a:endParaRPr lang="en-US" sz="1600" dirty="0"/>
          </a:p>
          <a:p>
            <a:pPr marL="609600" indent="-609600" eaLnBrk="1" hangingPunct="1">
              <a:lnSpc>
                <a:spcPct val="80000"/>
              </a:lnSpc>
            </a:pPr>
            <a:endParaRPr lang="en-US" sz="2400" dirty="0"/>
          </a:p>
          <a:p>
            <a:pPr marL="609600" indent="-609600" eaLnBrk="1" hangingPunct="1">
              <a:lnSpc>
                <a:spcPct val="80000"/>
              </a:lnSpc>
              <a:buFont typeface="Wingdings" pitchFamily="2" charset="2"/>
              <a:buChar char="§"/>
            </a:pPr>
            <a:endParaRPr lang="en-US" sz="1600" dirty="0"/>
          </a:p>
          <a:p>
            <a:pPr marL="609600" indent="-609600" eaLnBrk="1" hangingPunct="1">
              <a:lnSpc>
                <a:spcPct val="80000"/>
              </a:lnSpc>
              <a:buFontTx/>
              <a:buNone/>
            </a:pPr>
            <a:endParaRPr lang="en-US" sz="1600" dirty="0"/>
          </a:p>
          <a:p>
            <a:pPr marL="609600" indent="-609600" eaLnBrk="1" hangingPunct="1">
              <a:lnSpc>
                <a:spcPct val="80000"/>
              </a:lnSpc>
              <a:buFontTx/>
              <a:buNone/>
            </a:pPr>
            <a:endParaRPr lang="en-US" sz="1400" dirty="0"/>
          </a:p>
        </p:txBody>
      </p:sp>
      <p:sp>
        <p:nvSpPr>
          <p:cNvPr id="6" name="Rectangle 3" descr="references list"/>
          <p:cNvSpPr txBox="1">
            <a:spLocks noChangeArrowheads="1"/>
          </p:cNvSpPr>
          <p:nvPr/>
        </p:nvSpPr>
        <p:spPr bwMode="auto">
          <a:xfrm>
            <a:off x="4724400" y="1524000"/>
            <a:ext cx="4419600" cy="4602163"/>
          </a:xfrm>
          <a:prstGeom prst="rect">
            <a:avLst/>
          </a:prstGeom>
          <a:noFill/>
          <a:ln>
            <a:miter lim="800000"/>
            <a:headEnd/>
            <a:tailEnd/>
          </a:ln>
        </p:spPr>
        <p:txBody>
          <a:bodyPr/>
          <a:lstStyle/>
          <a:p>
            <a:pPr marL="609600" indent="-609600">
              <a:lnSpc>
                <a:spcPct val="80000"/>
              </a:lnSpc>
              <a:spcBef>
                <a:spcPct val="20000"/>
              </a:spcBef>
              <a:defRPr/>
            </a:pPr>
            <a:endParaRPr lang="en-US" kern="0" dirty="0">
              <a:solidFill>
                <a:srgbClr val="FF6600"/>
              </a:solidFill>
              <a:latin typeface="+mn-lt"/>
            </a:endParaRPr>
          </a:p>
          <a:p>
            <a:pPr marL="609600" indent="-609600">
              <a:lnSpc>
                <a:spcPct val="80000"/>
              </a:lnSpc>
              <a:spcBef>
                <a:spcPct val="20000"/>
              </a:spcBef>
              <a:buFontTx/>
              <a:buAutoNum type="arabicPeriod" startAt="2"/>
              <a:defRPr/>
            </a:pPr>
            <a:endParaRPr lang="en-US" kern="0" dirty="0">
              <a:solidFill>
                <a:srgbClr val="FF6600"/>
              </a:solidFill>
              <a:latin typeface="+mn-lt"/>
            </a:endParaRPr>
          </a:p>
          <a:p>
            <a:pPr marL="609600" indent="-609600">
              <a:lnSpc>
                <a:spcPct val="80000"/>
              </a:lnSpc>
              <a:spcBef>
                <a:spcPct val="20000"/>
              </a:spcBef>
              <a:defRPr/>
            </a:pPr>
            <a:endParaRPr lang="en-US" sz="1400" kern="0" dirty="0">
              <a:latin typeface="+mn-lt"/>
            </a:endParaRPr>
          </a:p>
        </p:txBody>
      </p:sp>
      <p:sp>
        <p:nvSpPr>
          <p:cNvPr id="9" name="Rectangle 6">
            <a:extLst>
              <a:ext uri="{C183D7F6-B498-43B3-948B-1728B52AA6E4}">
                <adec:decorative xmlns:adec="http://schemas.microsoft.com/office/drawing/2017/decorative" val="1"/>
              </a:ext>
            </a:extLst>
          </p:cNvPr>
          <p:cNvSpPr txBox="1">
            <a:spLocks noChangeArrowheads="1"/>
          </p:cNvSpPr>
          <p:nvPr/>
        </p:nvSpPr>
        <p:spPr bwMode="auto">
          <a:xfrm>
            <a:off x="0" y="3533775"/>
            <a:ext cx="9144000" cy="492125"/>
          </a:xfrm>
          <a:prstGeom prst="rect">
            <a:avLst/>
          </a:prstGeom>
          <a:noFill/>
          <a:ln w="9525">
            <a:noFill/>
            <a:miter lim="800000"/>
            <a:headEnd/>
            <a:tailEnd/>
          </a:ln>
          <a:effectLst/>
        </p:spPr>
        <p:txBody>
          <a:bodyPr tIns="0" bIns="0" anchor="ctr">
            <a:spAutoFit/>
          </a:bodyPr>
          <a:lstStyle/>
          <a:p>
            <a:pPr eaLnBrk="0" hangingPunct="0">
              <a:defRPr/>
            </a:pPr>
            <a:endParaRPr lang="en-US" kern="0" dirty="0">
              <a:latin typeface="Arial" pitchFamily="34" charset="0"/>
            </a:endParaRPr>
          </a:p>
          <a:p>
            <a:pPr eaLnBrk="0" hangingPunct="0">
              <a:buFontTx/>
              <a:buChar char="•"/>
              <a:defRPr/>
            </a:pPr>
            <a:endParaRPr lang="en-US" kern="0" dirty="0">
              <a:latin typeface="Arial" pitchFamily="34" charset="0"/>
            </a:endParaRPr>
          </a:p>
        </p:txBody>
      </p:sp>
      <p:sp>
        <p:nvSpPr>
          <p:cNvPr id="8202" name="TextBox 11"/>
          <p:cNvSpPr txBox="1">
            <a:spLocks noChangeArrowheads="1"/>
          </p:cNvSpPr>
          <p:nvPr/>
        </p:nvSpPr>
        <p:spPr bwMode="auto">
          <a:xfrm>
            <a:off x="0" y="5105400"/>
            <a:ext cx="9144000" cy="553998"/>
          </a:xfrm>
          <a:prstGeom prst="rect">
            <a:avLst/>
          </a:prstGeom>
          <a:noFill/>
          <a:ln w="9525">
            <a:noFill/>
            <a:miter lim="800000"/>
            <a:headEnd/>
            <a:tailEnd/>
          </a:ln>
        </p:spPr>
        <p:txBody>
          <a:bodyPr wrap="square">
            <a:spAutoFit/>
          </a:bodyPr>
          <a:lstStyle/>
          <a:p>
            <a:pPr algn="ctr"/>
            <a:r>
              <a:rPr lang="en-US" sz="3000" dirty="0">
                <a:solidFill>
                  <a:srgbClr val="AD84C6"/>
                </a:solidFill>
              </a:rPr>
              <a:t>************************************************************</a:t>
            </a:r>
          </a:p>
        </p:txBody>
      </p:sp>
      <p:sp>
        <p:nvSpPr>
          <p:cNvPr id="8201" name="TextBox 10"/>
          <p:cNvSpPr txBox="1">
            <a:spLocks noChangeArrowheads="1"/>
          </p:cNvSpPr>
          <p:nvPr/>
        </p:nvSpPr>
        <p:spPr bwMode="auto">
          <a:xfrm>
            <a:off x="0" y="5303728"/>
            <a:ext cx="9144000" cy="1585049"/>
          </a:xfrm>
          <a:prstGeom prst="rect">
            <a:avLst/>
          </a:prstGeom>
          <a:noFill/>
          <a:ln w="9525">
            <a:noFill/>
            <a:miter lim="800000"/>
            <a:headEnd/>
            <a:tailEnd/>
          </a:ln>
        </p:spPr>
        <p:txBody>
          <a:bodyPr wrap="square">
            <a:spAutoFit/>
          </a:bodyPr>
          <a:lstStyle/>
          <a:p>
            <a:pPr marL="0" lvl="1" algn="ctr"/>
            <a:endParaRPr lang="en-US" sz="1400" dirty="0"/>
          </a:p>
          <a:p>
            <a:pPr marL="0" lvl="1" algn="ctr"/>
            <a:r>
              <a:rPr lang="en-US" dirty="0"/>
              <a:t>For local CHDP contact information: </a:t>
            </a:r>
          </a:p>
          <a:p>
            <a:pPr marL="0" lvl="1" algn="ctr"/>
            <a:r>
              <a:rPr lang="en-US" sz="1300" dirty="0">
                <a:solidFill>
                  <a:srgbClr val="0000FF"/>
                </a:solidFill>
                <a:hlinkClick r:id="rId16"/>
              </a:rPr>
              <a:t>www.dhcs.ca.gov/services/chdp/Pages/CountyOffices.aspx</a:t>
            </a:r>
            <a:endParaRPr lang="en-US" sz="1300" dirty="0">
              <a:solidFill>
                <a:srgbClr val="0000FF"/>
              </a:solidFill>
            </a:endParaRPr>
          </a:p>
          <a:p>
            <a:pPr marL="0" lvl="1" algn="ctr"/>
            <a:endParaRPr lang="en-US" sz="800" dirty="0"/>
          </a:p>
          <a:p>
            <a:pPr marL="0" lvl="1" algn="ctr"/>
            <a:r>
              <a:rPr lang="en-US" sz="1400" dirty="0"/>
              <a:t>Photos and graphics in this training were used by permission or from public domain.</a:t>
            </a:r>
          </a:p>
          <a:p>
            <a:pPr marL="0" lvl="1" algn="ctr"/>
            <a:endParaRPr lang="en-US" dirty="0"/>
          </a:p>
          <a:p>
            <a:endParaRPr lang="en-US" dirty="0"/>
          </a:p>
        </p:txBody>
      </p:sp>
      <p:sp>
        <p:nvSpPr>
          <p:cNvPr id="2" name="Slide Number Placeholder 1"/>
          <p:cNvSpPr>
            <a:spLocks noGrp="1"/>
          </p:cNvSpPr>
          <p:nvPr>
            <p:ph type="sldNum" sz="quarter" idx="10"/>
          </p:nvPr>
        </p:nvSpPr>
        <p:spPr/>
        <p:txBody>
          <a:bodyPr/>
          <a:lstStyle/>
          <a:p>
            <a:pPr>
              <a:defRPr/>
            </a:pPr>
            <a:fld id="{C4035C28-B118-4473-AE44-61E9F497415A}" type="slidenum">
              <a:rPr lang="en-US"/>
              <a:pPr>
                <a:defRPr/>
              </a:p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3C12D-D828-45A2-B59A-D70BA6C7E453}"/>
              </a:ext>
            </a:extLst>
          </p:cNvPr>
          <p:cNvSpPr>
            <a:spLocks noGrp="1"/>
          </p:cNvSpPr>
          <p:nvPr>
            <p:ph type="title" idx="4294967295"/>
          </p:nvPr>
        </p:nvSpPr>
        <p:spPr>
          <a:xfrm>
            <a:off x="0" y="1516164"/>
            <a:ext cx="6248400" cy="2751036"/>
          </a:xfrm>
          <a:prstGeom prst="rect">
            <a:avLst/>
          </a:prstGeom>
        </p:spPr>
        <p:txBody>
          <a:bodyPr/>
          <a:lstStyle/>
          <a:p>
            <a:r>
              <a:rPr lang="en-US" b="1" i="1" dirty="0"/>
              <a:t>THANK YOU for being a partner in promoting oral health!</a:t>
            </a:r>
            <a:br>
              <a:rPr lang="en-US" b="1" i="1" dirty="0"/>
            </a:br>
            <a:endParaRPr lang="en-US" dirty="0"/>
          </a:p>
        </p:txBody>
      </p:sp>
      <p:sp>
        <p:nvSpPr>
          <p:cNvPr id="71682" name="Content Placeholder 8"/>
          <p:cNvSpPr>
            <a:spLocks noGrp="1"/>
          </p:cNvSpPr>
          <p:nvPr>
            <p:ph type="body" idx="4294967295"/>
          </p:nvPr>
        </p:nvSpPr>
        <p:spPr bwMode="auto">
          <a:xfrm>
            <a:off x="0" y="1828800"/>
            <a:ext cx="6248400" cy="3810000"/>
          </a:xfrm>
          <a:prstGeom prst="rect">
            <a:avLst/>
          </a:prstGeom>
          <a:noFill/>
          <a:ln>
            <a:miter lim="800000"/>
            <a:headEnd/>
            <a:tailEnd/>
          </a:ln>
        </p:spPr>
        <p:txBody>
          <a:bodyPr/>
          <a:lstStyle/>
          <a:p>
            <a:pPr algn="ctr">
              <a:buNone/>
            </a:pPr>
            <a:r>
              <a:rPr lang="en-US" b="1" i="1" dirty="0"/>
              <a:t>    </a:t>
            </a:r>
            <a:endParaRPr lang="en-US" dirty="0"/>
          </a:p>
        </p:txBody>
      </p:sp>
      <p:pic>
        <p:nvPicPr>
          <p:cNvPr id="8" name="Picture 7" descr="illustration of four hands holding"/>
          <p:cNvPicPr/>
          <p:nvPr/>
        </p:nvPicPr>
        <p:blipFill>
          <a:blip r:embed="rId3" cstate="print"/>
          <a:srcRect/>
          <a:stretch>
            <a:fillRect/>
          </a:stretch>
        </p:blipFill>
        <p:spPr bwMode="auto">
          <a:xfrm>
            <a:off x="6400800" y="1882877"/>
            <a:ext cx="1943100" cy="1879600"/>
          </a:xfrm>
          <a:prstGeom prst="rect">
            <a:avLst/>
          </a:prstGeom>
          <a:noFill/>
          <a:ln w="53975">
            <a:solidFill>
              <a:schemeClr val="tx1"/>
            </a:solidFill>
            <a:miter lim="800000"/>
            <a:headEnd/>
            <a:tailEnd/>
          </a:ln>
        </p:spPr>
      </p:pic>
      <p:sp>
        <p:nvSpPr>
          <p:cNvPr id="5" name="Rectangle 4"/>
          <p:cNvSpPr/>
          <p:nvPr/>
        </p:nvSpPr>
        <p:spPr>
          <a:xfrm>
            <a:off x="914400" y="4419600"/>
            <a:ext cx="7239000" cy="707886"/>
          </a:xfrm>
          <a:prstGeom prst="rect">
            <a:avLst/>
          </a:prstGeom>
        </p:spPr>
        <p:txBody>
          <a:bodyPr wrap="square">
            <a:spAutoFit/>
          </a:bodyPr>
          <a:lstStyle/>
          <a:p>
            <a:pPr marL="0" lvl="1" algn="ctr">
              <a:buNone/>
            </a:pPr>
            <a:r>
              <a:rPr lang="en-US" sz="2000" b="1" dirty="0"/>
              <a:t>To help us improve this training, please complete an </a:t>
            </a:r>
            <a:br>
              <a:rPr lang="en-US" sz="2000" b="1" dirty="0"/>
            </a:br>
            <a:r>
              <a:rPr lang="en-US" sz="2000" b="1" dirty="0"/>
              <a:t>anonymous 2 minute </a:t>
            </a:r>
            <a:r>
              <a:rPr lang="en-US" sz="2000" b="1" dirty="0">
                <a:hlinkClick r:id="rId4"/>
              </a:rPr>
              <a:t>online evaluation</a:t>
            </a:r>
            <a:endParaRPr lang="en-US" sz="2000" b="1" dirty="0"/>
          </a:p>
        </p:txBody>
      </p:sp>
      <p:sp>
        <p:nvSpPr>
          <p:cNvPr id="4" name="Rectangle 3"/>
          <p:cNvSpPr/>
          <p:nvPr/>
        </p:nvSpPr>
        <p:spPr>
          <a:xfrm>
            <a:off x="762000" y="6324600"/>
            <a:ext cx="7239000" cy="400110"/>
          </a:xfrm>
          <a:prstGeom prst="rect">
            <a:avLst/>
          </a:prstGeom>
        </p:spPr>
        <p:txBody>
          <a:bodyPr wrap="square">
            <a:spAutoFit/>
          </a:bodyPr>
          <a:lstStyle/>
          <a:p>
            <a:pPr algn="ctr">
              <a:buFontTx/>
              <a:buNone/>
            </a:pPr>
            <a:r>
              <a:rPr lang="en-US" sz="2000" dirty="0"/>
              <a:t>To return to the beginning of training click </a:t>
            </a:r>
            <a:r>
              <a:rPr lang="en-US" sz="2000" dirty="0">
                <a:solidFill>
                  <a:srgbClr val="0000FF"/>
                </a:solidFill>
              </a:rPr>
              <a:t>HERE</a:t>
            </a:r>
          </a:p>
        </p:txBody>
      </p:sp>
      <p:sp>
        <p:nvSpPr>
          <p:cNvPr id="2" name="Slide Number Placeholder 1"/>
          <p:cNvSpPr>
            <a:spLocks noGrp="1"/>
          </p:cNvSpPr>
          <p:nvPr>
            <p:ph type="sldNum" sz="quarter" idx="10"/>
          </p:nvPr>
        </p:nvSpPr>
        <p:spPr/>
        <p:txBody>
          <a:bodyPr/>
          <a:lstStyle/>
          <a:p>
            <a:pPr>
              <a:defRPr/>
            </a:pPr>
            <a:fld id="{28EAA5B1-261C-4C67-8010-F90FA94ACD22}" type="slidenum">
              <a:rPr lang="en-US"/>
              <a:pPr>
                <a:defRPr/>
              </a:pPr>
              <a:t>63</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219200" y="152400"/>
            <a:ext cx="80010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100" b="1" dirty="0"/>
              <a:t>Additional Caries Risk Factors</a:t>
            </a:r>
          </a:p>
        </p:txBody>
      </p:sp>
      <p:sp>
        <p:nvSpPr>
          <p:cNvPr id="17411" name="Rectangle 3"/>
          <p:cNvSpPr>
            <a:spLocks noGrp="1" noChangeArrowheads="1"/>
          </p:cNvSpPr>
          <p:nvPr>
            <p:ph idx="1"/>
          </p:nvPr>
        </p:nvSpPr>
        <p:spPr bwMode="auto">
          <a:xfrm>
            <a:off x="152400" y="1371600"/>
            <a:ext cx="4495800" cy="487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800" b="1" dirty="0"/>
              <a:t>Active or Past </a:t>
            </a:r>
            <a:br>
              <a:rPr lang="en-US" sz="2800" b="1" dirty="0"/>
            </a:br>
            <a:r>
              <a:rPr lang="en-US" sz="2800" b="1" dirty="0"/>
              <a:t>Tooth Decay</a:t>
            </a:r>
            <a:r>
              <a:rPr lang="en-US" dirty="0"/>
              <a:t> </a:t>
            </a:r>
          </a:p>
          <a:p>
            <a:pPr lvl="1" eaLnBrk="1" hangingPunct="1">
              <a:lnSpc>
                <a:spcPct val="90000"/>
              </a:lnSpc>
              <a:buFontTx/>
              <a:buNone/>
            </a:pPr>
            <a:r>
              <a:rPr lang="en-US" sz="2100" dirty="0"/>
              <a:t>–  In poor oral habits can be passed on to children, and/or parents can transmit decay causing bacteria to their child</a:t>
            </a:r>
          </a:p>
          <a:p>
            <a:pPr lvl="1" eaLnBrk="1" hangingPunct="1">
              <a:lnSpc>
                <a:spcPct val="90000"/>
              </a:lnSpc>
            </a:pPr>
            <a:r>
              <a:rPr lang="en-US" sz="2100" dirty="0"/>
              <a:t>White spot lesions on teeth</a:t>
            </a:r>
          </a:p>
          <a:p>
            <a:pPr lvl="1" eaLnBrk="1" hangingPunct="1">
              <a:lnSpc>
                <a:spcPct val="90000"/>
              </a:lnSpc>
            </a:pPr>
            <a:endParaRPr lang="en-US" sz="800" dirty="0"/>
          </a:p>
          <a:p>
            <a:pPr eaLnBrk="1" hangingPunct="1">
              <a:lnSpc>
                <a:spcPct val="90000"/>
              </a:lnSpc>
            </a:pPr>
            <a:r>
              <a:rPr lang="en-US" sz="2800" b="1" dirty="0"/>
              <a:t>Poor Feeding Habits</a:t>
            </a:r>
          </a:p>
          <a:p>
            <a:pPr lvl="1" eaLnBrk="1" hangingPunct="1">
              <a:lnSpc>
                <a:spcPct val="90000"/>
              </a:lnSpc>
            </a:pPr>
            <a:r>
              <a:rPr lang="en-US" sz="2100" dirty="0"/>
              <a:t>Frequent snacking on carbohydrates </a:t>
            </a:r>
          </a:p>
          <a:p>
            <a:pPr lvl="1" eaLnBrk="1" hangingPunct="1">
              <a:lnSpc>
                <a:spcPct val="90000"/>
              </a:lnSpc>
            </a:pPr>
            <a:r>
              <a:rPr lang="en-US" sz="2100" dirty="0"/>
              <a:t>Sticky sugary foods</a:t>
            </a:r>
          </a:p>
          <a:p>
            <a:pPr lvl="1" eaLnBrk="1" hangingPunct="1">
              <a:lnSpc>
                <a:spcPct val="90000"/>
              </a:lnSpc>
            </a:pPr>
            <a:r>
              <a:rPr lang="en-US" sz="2100" dirty="0"/>
              <a:t>Sweet/acidic drinks</a:t>
            </a:r>
          </a:p>
          <a:p>
            <a:pPr lvl="1" eaLnBrk="1" hangingPunct="1">
              <a:lnSpc>
                <a:spcPct val="90000"/>
              </a:lnSpc>
            </a:pPr>
            <a:r>
              <a:rPr lang="en-US" sz="2100" dirty="0"/>
              <a:t>Bottle in bed</a:t>
            </a:r>
          </a:p>
          <a:p>
            <a:pPr lvl="1" eaLnBrk="1" hangingPunct="1">
              <a:lnSpc>
                <a:spcPct val="90000"/>
              </a:lnSpc>
            </a:pPr>
            <a:r>
              <a:rPr lang="en-US" sz="2100" dirty="0"/>
              <a:t>Bottle after age 1</a:t>
            </a:r>
          </a:p>
          <a:p>
            <a:pPr eaLnBrk="1" hangingPunct="1">
              <a:lnSpc>
                <a:spcPct val="90000"/>
              </a:lnSpc>
            </a:pPr>
            <a:endParaRPr lang="en-US" sz="2100" dirty="0"/>
          </a:p>
        </p:txBody>
      </p:sp>
      <p:sp>
        <p:nvSpPr>
          <p:cNvPr id="17412" name="Rectangle 6"/>
          <p:cNvSpPr>
            <a:spLocks noChangeArrowheads="1"/>
          </p:cNvSpPr>
          <p:nvPr/>
        </p:nvSpPr>
        <p:spPr bwMode="auto">
          <a:xfrm>
            <a:off x="4648200" y="1371600"/>
            <a:ext cx="4495800" cy="54864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b="1" dirty="0"/>
              <a:t>Lack of Fluoride in</a:t>
            </a:r>
            <a:endParaRPr lang="en-US" sz="2800" dirty="0"/>
          </a:p>
          <a:p>
            <a:pPr marL="742950" lvl="1" indent="-285750">
              <a:lnSpc>
                <a:spcPct val="90000"/>
              </a:lnSpc>
              <a:spcBef>
                <a:spcPct val="20000"/>
              </a:spcBef>
              <a:buFontTx/>
              <a:buChar char="–"/>
            </a:pPr>
            <a:r>
              <a:rPr lang="en-US" sz="2100" dirty="0"/>
              <a:t>Drinking water</a:t>
            </a:r>
          </a:p>
          <a:p>
            <a:pPr marL="742950" lvl="1" indent="-285750">
              <a:lnSpc>
                <a:spcPct val="90000"/>
              </a:lnSpc>
              <a:spcBef>
                <a:spcPct val="20000"/>
              </a:spcBef>
              <a:buFontTx/>
              <a:buChar char="–"/>
            </a:pPr>
            <a:r>
              <a:rPr lang="en-US" sz="2100" dirty="0"/>
              <a:t>Vitamins/Supplements</a:t>
            </a:r>
          </a:p>
          <a:p>
            <a:pPr marL="742950" lvl="1" indent="-285750">
              <a:lnSpc>
                <a:spcPct val="90000"/>
              </a:lnSpc>
              <a:spcBef>
                <a:spcPct val="20000"/>
              </a:spcBef>
              <a:buFontTx/>
              <a:buChar char="–"/>
            </a:pPr>
            <a:r>
              <a:rPr lang="en-US" sz="2100" dirty="0"/>
              <a:t>Toothpaste</a:t>
            </a:r>
          </a:p>
          <a:p>
            <a:pPr marL="742950" lvl="1" indent="-285750">
              <a:lnSpc>
                <a:spcPct val="90000"/>
              </a:lnSpc>
              <a:spcBef>
                <a:spcPct val="20000"/>
              </a:spcBef>
              <a:buFontTx/>
              <a:buChar char="–"/>
            </a:pPr>
            <a:endParaRPr lang="en-US" sz="800" dirty="0"/>
          </a:p>
          <a:p>
            <a:pPr marL="342900" indent="-342900">
              <a:lnSpc>
                <a:spcPct val="90000"/>
              </a:lnSpc>
              <a:spcBef>
                <a:spcPct val="20000"/>
              </a:spcBef>
              <a:buFontTx/>
              <a:buChar char="•"/>
            </a:pPr>
            <a:r>
              <a:rPr lang="en-US" sz="2800" b="1" dirty="0"/>
              <a:t>No Recent Dental Visit</a:t>
            </a:r>
          </a:p>
          <a:p>
            <a:pPr marL="742950" lvl="1" indent="-285750">
              <a:lnSpc>
                <a:spcPct val="90000"/>
              </a:lnSpc>
              <a:spcBef>
                <a:spcPct val="20000"/>
              </a:spcBef>
              <a:buFontTx/>
              <a:buChar char="–"/>
            </a:pPr>
            <a:r>
              <a:rPr lang="en-US" sz="2100" dirty="0"/>
              <a:t>Within the last year</a:t>
            </a:r>
          </a:p>
          <a:p>
            <a:pPr marL="342900" indent="-342900">
              <a:lnSpc>
                <a:spcPct val="90000"/>
              </a:lnSpc>
              <a:spcBef>
                <a:spcPct val="20000"/>
              </a:spcBef>
              <a:buFontTx/>
              <a:buChar char="•"/>
            </a:pPr>
            <a:endParaRPr lang="en-US" sz="800" dirty="0"/>
          </a:p>
          <a:p>
            <a:pPr marL="342900" indent="-342900">
              <a:lnSpc>
                <a:spcPct val="90000"/>
              </a:lnSpc>
              <a:spcBef>
                <a:spcPct val="20000"/>
              </a:spcBef>
              <a:buFontTx/>
              <a:buChar char="•"/>
            </a:pPr>
            <a:r>
              <a:rPr lang="en-US" sz="2800" b="1" dirty="0"/>
              <a:t>Poor Homecare</a:t>
            </a:r>
            <a:r>
              <a:rPr lang="en-US" sz="2000" b="1" dirty="0"/>
              <a:t> </a:t>
            </a:r>
          </a:p>
          <a:p>
            <a:pPr marL="742950" lvl="1" indent="-285750">
              <a:lnSpc>
                <a:spcPct val="90000"/>
              </a:lnSpc>
              <a:spcBef>
                <a:spcPct val="20000"/>
              </a:spcBef>
            </a:pPr>
            <a:r>
              <a:rPr lang="en-US" sz="2100" dirty="0"/>
              <a:t>– Lack of daily brushing </a:t>
            </a:r>
            <a:br>
              <a:rPr lang="en-US" sz="2100" dirty="0"/>
            </a:br>
            <a:r>
              <a:rPr lang="en-US" sz="2100" dirty="0"/>
              <a:t>and flossing</a:t>
            </a:r>
          </a:p>
          <a:p>
            <a:pPr marL="742950" lvl="1" indent="-285750">
              <a:lnSpc>
                <a:spcPct val="90000"/>
              </a:lnSpc>
              <a:spcBef>
                <a:spcPct val="20000"/>
              </a:spcBef>
            </a:pPr>
            <a:endParaRPr lang="en-US" sz="800" dirty="0"/>
          </a:p>
          <a:p>
            <a:pPr marL="342900" indent="-342900">
              <a:lnSpc>
                <a:spcPct val="90000"/>
              </a:lnSpc>
              <a:spcBef>
                <a:spcPct val="20000"/>
              </a:spcBef>
              <a:buFontTx/>
              <a:buChar char="•"/>
            </a:pPr>
            <a:r>
              <a:rPr lang="en-US" sz="2800" b="1" dirty="0"/>
              <a:t>Children with Special Needs</a:t>
            </a:r>
            <a:endParaRPr lang="en-US" sz="1100" b="1" dirty="0"/>
          </a:p>
        </p:txBody>
      </p:sp>
      <p:sp>
        <p:nvSpPr>
          <p:cNvPr id="2" name="Slide Number Placeholder 1"/>
          <p:cNvSpPr>
            <a:spLocks noGrp="1"/>
          </p:cNvSpPr>
          <p:nvPr>
            <p:ph type="sldNum" sz="quarter" idx="10"/>
          </p:nvPr>
        </p:nvSpPr>
        <p:spPr/>
        <p:txBody>
          <a:bodyPr/>
          <a:lstStyle/>
          <a:p>
            <a:pPr>
              <a:defRPr/>
            </a:pPr>
            <a:fld id="{EA1F7713-D379-4AFB-B9FC-654803083C55}" type="slidenum">
              <a:rPr lang="en-US"/>
              <a:pPr>
                <a:defRPr/>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447800" y="152400"/>
            <a:ext cx="76962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CHDP Provider’s Guide</a:t>
            </a:r>
            <a:r>
              <a:rPr lang="en-US" sz="4000" dirty="0"/>
              <a:t> </a:t>
            </a:r>
            <a:br>
              <a:rPr lang="en-US" sz="4000" dirty="0"/>
            </a:br>
            <a:endParaRPr lang="en-US" sz="2200" i="1" dirty="0"/>
          </a:p>
        </p:txBody>
      </p:sp>
      <p:pic>
        <p:nvPicPr>
          <p:cNvPr id="18437" name="Picture 8" descr="Picture of a handout called Oral Health for Infants and Toddlers"/>
          <p:cNvPicPr>
            <a:picLocks noGrp="1" noChangeAspect="1" noChangeArrowheads="1"/>
          </p:cNvPicPr>
          <p:nvPr>
            <p:ph sz="half" idx="1"/>
          </p:nvPr>
        </p:nvPicPr>
        <p:blipFill>
          <a:blip r:embed="rId3" cstate="print"/>
          <a:srcRect/>
          <a:stretch>
            <a:fillRect/>
          </a:stretch>
        </p:blipFill>
        <p:spPr bwMode="auto">
          <a:xfrm>
            <a:off x="914400" y="1524000"/>
            <a:ext cx="3446463" cy="4429125"/>
          </a:xfrm>
          <a:noFill/>
          <a:ln w="38100">
            <a:solidFill>
              <a:srgbClr val="652D77"/>
            </a:solidFill>
            <a:miter lim="800000"/>
            <a:headEnd/>
            <a:tailEnd/>
          </a:ln>
        </p:spPr>
      </p:pic>
      <p:pic>
        <p:nvPicPr>
          <p:cNvPr id="18438" name="Picture 10" descr="backside of a handout for Oral Health for Infants and Toddlers"/>
          <p:cNvPicPr>
            <a:picLocks noChangeAspect="1" noChangeArrowheads="1"/>
          </p:cNvPicPr>
          <p:nvPr/>
        </p:nvPicPr>
        <p:blipFill>
          <a:blip r:embed="rId4" cstate="print"/>
          <a:srcRect/>
          <a:stretch>
            <a:fillRect/>
          </a:stretch>
        </p:blipFill>
        <p:spPr bwMode="auto">
          <a:xfrm>
            <a:off x="4800600" y="1524000"/>
            <a:ext cx="3425825" cy="4419600"/>
          </a:xfrm>
          <a:prstGeom prst="rect">
            <a:avLst/>
          </a:prstGeom>
          <a:noFill/>
          <a:ln w="38100">
            <a:solidFill>
              <a:srgbClr val="652D77"/>
            </a:solidFill>
            <a:miter lim="800000"/>
            <a:headEnd/>
            <a:tailEnd/>
          </a:ln>
        </p:spPr>
      </p:pic>
      <p:sp>
        <p:nvSpPr>
          <p:cNvPr id="18439" name="Text Box 9"/>
          <p:cNvSpPr txBox="1">
            <a:spLocks noChangeArrowheads="1"/>
          </p:cNvSpPr>
          <p:nvPr/>
        </p:nvSpPr>
        <p:spPr bwMode="auto">
          <a:xfrm>
            <a:off x="0" y="6324600"/>
            <a:ext cx="9144000" cy="1381125"/>
          </a:xfrm>
          <a:prstGeom prst="rect">
            <a:avLst/>
          </a:prstGeom>
          <a:noFill/>
          <a:ln w="9525">
            <a:noFill/>
            <a:miter lim="800000"/>
            <a:headEnd/>
            <a:tailEnd/>
          </a:ln>
        </p:spPr>
        <p:txBody>
          <a:bodyPr>
            <a:spAutoFit/>
          </a:bodyPr>
          <a:lstStyle/>
          <a:p>
            <a:pPr algn="ctr"/>
            <a:r>
              <a:rPr lang="en-US" sz="1300" dirty="0"/>
              <a:t>Print </a:t>
            </a:r>
            <a:r>
              <a:rPr lang="en-US" sz="1300" dirty="0">
                <a:solidFill>
                  <a:schemeClr val="tx2"/>
                </a:solidFill>
              </a:rPr>
              <a:t>copies of the Guide for your exam room</a:t>
            </a:r>
            <a:r>
              <a:rPr lang="en-US" sz="1300" dirty="0"/>
              <a:t>: </a:t>
            </a:r>
          </a:p>
          <a:p>
            <a:pPr algn="ctr"/>
            <a:r>
              <a:rPr lang="en-US" sz="1200" dirty="0">
                <a:hlinkClick r:id="rId5"/>
              </a:rPr>
              <a:t>http://www.cdph.ca.gov/programs/MCAHOralHealth/Documents/MO-OHP-OralHealthInfantToddler.pdf</a:t>
            </a:r>
            <a:endParaRPr lang="en-US" sz="1200" dirty="0"/>
          </a:p>
          <a:p>
            <a:pPr algn="ctr">
              <a:lnSpc>
                <a:spcPct val="80000"/>
              </a:lnSpc>
              <a:spcBef>
                <a:spcPct val="50000"/>
              </a:spcBef>
            </a:pPr>
            <a:endParaRPr lang="en-US" sz="1200" dirty="0"/>
          </a:p>
          <a:p>
            <a:pPr algn="ctr">
              <a:lnSpc>
                <a:spcPct val="80000"/>
              </a:lnSpc>
              <a:spcBef>
                <a:spcPct val="50000"/>
              </a:spcBef>
            </a:pPr>
            <a:r>
              <a:rPr lang="en-US" sz="1200" dirty="0"/>
              <a:t>              											</a:t>
            </a:r>
            <a:endParaRPr lang="en-US" sz="1100" dirty="0">
              <a:solidFill>
                <a:srgbClr val="3333FF"/>
              </a:solidFill>
            </a:endParaRPr>
          </a:p>
          <a:p>
            <a:pPr algn="ctr">
              <a:spcBef>
                <a:spcPct val="50000"/>
              </a:spcBef>
            </a:pPr>
            <a:endParaRPr lang="en-US" sz="1200" i="1" dirty="0">
              <a:solidFill>
                <a:srgbClr val="3333FF"/>
              </a:solidFill>
            </a:endParaRPr>
          </a:p>
        </p:txBody>
      </p:sp>
      <p:sp>
        <p:nvSpPr>
          <p:cNvPr id="18435" name="Text Box 8">
            <a:extLst>
              <a:ext uri="{C183D7F6-B498-43B3-948B-1728B52AA6E4}">
                <adec:decorative xmlns:adec="http://schemas.microsoft.com/office/drawing/2017/decorative" val="1"/>
              </a:ext>
            </a:extLst>
          </p:cNvPr>
          <p:cNvSpPr txBox="1">
            <a:spLocks noChangeArrowheads="1"/>
          </p:cNvSpPr>
          <p:nvPr/>
        </p:nvSpPr>
        <p:spPr bwMode="auto">
          <a:xfrm>
            <a:off x="609600" y="6491288"/>
            <a:ext cx="853440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2" name="Slide Number Placeholder 1"/>
          <p:cNvSpPr>
            <a:spLocks noGrp="1"/>
          </p:cNvSpPr>
          <p:nvPr>
            <p:ph type="sldNum" sz="quarter" idx="10"/>
          </p:nvPr>
        </p:nvSpPr>
        <p:spPr/>
        <p:txBody>
          <a:bodyPr/>
          <a:lstStyle/>
          <a:p>
            <a:pPr>
              <a:defRPr/>
            </a:pPr>
            <a:fld id="{9A2234A6-6C98-4220-BD20-7BA5F535EE50}" type="slidenum">
              <a:rPr lang="en-US"/>
              <a:pPr>
                <a:defRPr/>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295400" y="0"/>
            <a:ext cx="7848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Risk Assessment</a:t>
            </a:r>
          </a:p>
        </p:txBody>
      </p:sp>
      <p:sp>
        <p:nvSpPr>
          <p:cNvPr id="19459" name="Rectangle 3"/>
          <p:cNvSpPr>
            <a:spLocks noGrp="1" noChangeArrowheads="1"/>
          </p:cNvSpPr>
          <p:nvPr>
            <p:ph idx="1"/>
          </p:nvPr>
        </p:nvSpPr>
        <p:spPr bwMode="auto">
          <a:xfrm>
            <a:off x="228600" y="914400"/>
            <a:ext cx="8686800" cy="59436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800" b="1" dirty="0"/>
          </a:p>
          <a:p>
            <a:pPr algn="ctr" eaLnBrk="1" hangingPunct="1">
              <a:buFontTx/>
              <a:buNone/>
            </a:pPr>
            <a:r>
              <a:rPr lang="en-US" sz="2800" b="1" dirty="0"/>
              <a:t>For more information:</a:t>
            </a:r>
          </a:p>
          <a:p>
            <a:pPr algn="ctr" eaLnBrk="1" hangingPunct="1">
              <a:buFontTx/>
              <a:buNone/>
            </a:pPr>
            <a:endParaRPr lang="en-US" sz="800" b="1" dirty="0"/>
          </a:p>
          <a:p>
            <a:pPr eaLnBrk="1" hangingPunct="1">
              <a:buFontTx/>
              <a:buNone/>
            </a:pPr>
            <a:endParaRPr lang="en-US" sz="300" b="1" dirty="0"/>
          </a:p>
          <a:p>
            <a:pPr eaLnBrk="1" hangingPunct="1">
              <a:spcBef>
                <a:spcPct val="0"/>
              </a:spcBef>
            </a:pPr>
            <a:r>
              <a:rPr lang="en-US" sz="2400" b="1" dirty="0"/>
              <a:t>AAP Oral Health Risk Assessment Tool: </a:t>
            </a:r>
          </a:p>
          <a:p>
            <a:pPr eaLnBrk="1" hangingPunct="1">
              <a:spcBef>
                <a:spcPct val="0"/>
              </a:spcBef>
              <a:buFontTx/>
              <a:buNone/>
            </a:pPr>
            <a:r>
              <a:rPr lang="en-US" sz="2400" b="1" i="1" dirty="0"/>
              <a:t>    </a:t>
            </a:r>
            <a:r>
              <a:rPr lang="en-US" sz="2400" i="1" dirty="0"/>
              <a:t>Tutorial and Download</a:t>
            </a:r>
            <a:r>
              <a:rPr lang="en-US" sz="2400" b="1" dirty="0"/>
              <a:t> </a:t>
            </a:r>
          </a:p>
          <a:p>
            <a:pPr eaLnBrk="1" hangingPunct="1">
              <a:spcBef>
                <a:spcPts val="575"/>
              </a:spcBef>
              <a:buFontTx/>
              <a:buNone/>
            </a:pPr>
            <a:r>
              <a:rPr lang="en-US" sz="2400" i="1" dirty="0"/>
              <a:t>    </a:t>
            </a:r>
            <a:r>
              <a:rPr lang="en-US" sz="1800" dirty="0"/>
              <a:t>Online at: </a:t>
            </a:r>
            <a:r>
              <a:rPr lang="en-US" sz="1500" dirty="0">
                <a:hlinkClick r:id="rId3"/>
              </a:rPr>
              <a:t>http://www2.aap.org/commpeds/dochs/oralhealth/RiskAssessmentTool.html</a:t>
            </a:r>
            <a:endParaRPr lang="en-US" sz="1500" dirty="0"/>
          </a:p>
          <a:p>
            <a:pPr eaLnBrk="1" hangingPunct="1"/>
            <a:r>
              <a:rPr lang="en-US" sz="2400" b="1" dirty="0"/>
              <a:t>Bright Futures in Practice: Oral Health </a:t>
            </a:r>
            <a:br>
              <a:rPr lang="en-US" sz="2400" b="1" dirty="0"/>
            </a:br>
            <a:r>
              <a:rPr lang="en-US" sz="2400" i="1" dirty="0"/>
              <a:t>Dental Caries Risk Assessment Table </a:t>
            </a:r>
            <a:br>
              <a:rPr lang="en-US" sz="2600" i="1" dirty="0"/>
            </a:br>
            <a:r>
              <a:rPr lang="en-US" sz="1800" dirty="0"/>
              <a:t>Online at:</a:t>
            </a:r>
            <a:r>
              <a:rPr lang="en-US" sz="2800" dirty="0">
                <a:solidFill>
                  <a:srgbClr val="0000FF"/>
                </a:solidFill>
              </a:rPr>
              <a:t> </a:t>
            </a:r>
            <a:r>
              <a:rPr lang="en-US" sz="1500" dirty="0">
                <a:solidFill>
                  <a:srgbClr val="0000FF"/>
                </a:solidFill>
                <a:hlinkClick r:id="rId4"/>
              </a:rPr>
              <a:t>http://www.mchoralhealth.org/pocketguide/tables1.html</a:t>
            </a:r>
            <a:endParaRPr lang="en-US" sz="1500" dirty="0">
              <a:solidFill>
                <a:srgbClr val="0000FF"/>
              </a:solidFill>
            </a:endParaRPr>
          </a:p>
          <a:p>
            <a:pPr eaLnBrk="1" hangingPunct="1"/>
            <a:r>
              <a:rPr lang="en-US" sz="2400" dirty="0"/>
              <a:t>Featherstone et al. </a:t>
            </a:r>
            <a:r>
              <a:rPr lang="en-US" sz="2400" b="1" dirty="0"/>
              <a:t>Caries Management by Risk Assessment:</a:t>
            </a:r>
            <a:r>
              <a:rPr lang="en-US" sz="2400" dirty="0"/>
              <a:t> Consensus Statement April 2002. Journal CDA 2003 31(3): p. 257-269</a:t>
            </a:r>
            <a:r>
              <a:rPr lang="en-US" sz="2400" dirty="0">
                <a:solidFill>
                  <a:srgbClr val="0000FF"/>
                </a:solidFill>
              </a:rPr>
              <a:t>	</a:t>
            </a:r>
            <a:br>
              <a:rPr lang="en-US" sz="2800" dirty="0">
                <a:solidFill>
                  <a:srgbClr val="0000FF"/>
                </a:solidFill>
              </a:rPr>
            </a:br>
            <a:r>
              <a:rPr lang="en-US" sz="1800" dirty="0"/>
              <a:t>Online at:</a:t>
            </a:r>
            <a:r>
              <a:rPr lang="en-US" sz="2800" dirty="0">
                <a:solidFill>
                  <a:srgbClr val="0000FF"/>
                </a:solidFill>
              </a:rPr>
              <a:t> </a:t>
            </a:r>
            <a:r>
              <a:rPr lang="en-US" sz="1500" dirty="0">
                <a:solidFill>
                  <a:srgbClr val="0000FF"/>
                </a:solidFill>
                <a:hlinkClick r:id="rId5"/>
              </a:rPr>
              <a:t>http://www.cda.org/library/cda_member/pubs/journal/jour0303/consensus.htm</a:t>
            </a:r>
            <a:endParaRPr lang="en-US" sz="1500" dirty="0">
              <a:solidFill>
                <a:srgbClr val="0000FF"/>
              </a:solidFill>
            </a:endParaRPr>
          </a:p>
          <a:p>
            <a:pPr eaLnBrk="1" hangingPunct="1"/>
            <a:endParaRPr lang="en-US" sz="1500" dirty="0">
              <a:solidFill>
                <a:srgbClr val="0000FF"/>
              </a:solidFill>
            </a:endParaRPr>
          </a:p>
          <a:p>
            <a:pPr eaLnBrk="1" hangingPunct="1"/>
            <a:endParaRPr lang="en-US" sz="1500" dirty="0">
              <a:solidFill>
                <a:srgbClr val="0000FF"/>
              </a:solidFill>
            </a:endParaRPr>
          </a:p>
          <a:p>
            <a:pPr eaLnBrk="1" hangingPunct="1"/>
            <a:endParaRPr lang="en-US" sz="1100" dirty="0">
              <a:solidFill>
                <a:srgbClr val="0000FF"/>
              </a:solidFill>
            </a:endParaRPr>
          </a:p>
          <a:p>
            <a:pPr lvl="3" algn="r" eaLnBrk="1" hangingPunct="1">
              <a:buFontTx/>
              <a:buNone/>
            </a:pPr>
            <a:endParaRPr lang="en-US" sz="1500" dirty="0">
              <a:solidFill>
                <a:srgbClr val="0000FF"/>
              </a:solidFill>
            </a:endParaRPr>
          </a:p>
          <a:p>
            <a:pPr eaLnBrk="1" hangingPunct="1"/>
            <a:endParaRPr lang="en-US" sz="1500" dirty="0">
              <a:solidFill>
                <a:srgbClr val="0000FF"/>
              </a:solidFill>
            </a:endParaRPr>
          </a:p>
          <a:p>
            <a:pPr eaLnBrk="1" hangingPunct="1"/>
            <a:endParaRPr lang="en-US" sz="1500" dirty="0">
              <a:solidFill>
                <a:srgbClr val="0000FF"/>
              </a:solidFill>
            </a:endParaRPr>
          </a:p>
        </p:txBody>
      </p:sp>
      <p:pic>
        <p:nvPicPr>
          <p:cNvPr id="19460" name="Picture 6" descr="MCH00256"/>
          <p:cNvPicPr>
            <a:picLocks noChangeAspect="1" noChangeArrowheads="1"/>
          </p:cNvPicPr>
          <p:nvPr/>
        </p:nvPicPr>
        <p:blipFill>
          <a:blip r:embed="rId6" cstate="print"/>
          <a:srcRect/>
          <a:stretch>
            <a:fillRect/>
          </a:stretch>
        </p:blipFill>
        <p:spPr bwMode="auto">
          <a:xfrm>
            <a:off x="6781800" y="3124200"/>
            <a:ext cx="1809750" cy="1047750"/>
          </a:xfrm>
          <a:prstGeom prst="rect">
            <a:avLst/>
          </a:prstGeom>
          <a:noFill/>
          <a:ln w="38100">
            <a:solidFill>
              <a:srgbClr val="660066"/>
            </a:solidFill>
            <a:miter lim="800000"/>
            <a:headEnd/>
            <a:tailEnd/>
          </a:ln>
        </p:spPr>
      </p:pic>
      <p:sp>
        <p:nvSpPr>
          <p:cNvPr id="2" name="Slide Number Placeholder 1"/>
          <p:cNvSpPr>
            <a:spLocks noGrp="1"/>
          </p:cNvSpPr>
          <p:nvPr>
            <p:ph type="sldNum" sz="quarter" idx="10"/>
          </p:nvPr>
        </p:nvSpPr>
        <p:spPr/>
        <p:txBody>
          <a:bodyPr/>
          <a:lstStyle/>
          <a:p>
            <a:pPr>
              <a:defRPr/>
            </a:pPr>
            <a:fld id="{5F0827B7-B3A4-402A-9690-DCD4D2FC7DAC}" type="slidenum">
              <a:rPr lang="en-US"/>
              <a:pPr>
                <a:defRPr/>
              </a:pPr>
              <a:t>9</a:t>
            </a:fld>
            <a:endParaRPr lang="en-US" dirty="0"/>
          </a:p>
        </p:txBody>
      </p:sp>
    </p:spTree>
  </p:cSld>
  <p:clrMapOvr>
    <a:masterClrMapping/>
  </p:clrMapOvr>
</p:sld>
</file>

<file path=ppt/theme/theme1.xml><?xml version="1.0" encoding="utf-8"?>
<a:theme xmlns:a="http://schemas.openxmlformats.org/drawingml/2006/main" name="Custom Design">
  <a:themeElements>
    <a:clrScheme name="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3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3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3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22</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Integrated Systems of Care</TermName>
          <TermId xmlns="http://schemas.microsoft.com/office/infopath/2007/PartnerControls">6fd1b75e-be80-4bfc-8514-f354fda71f41</TermId>
        </TermInfo>
      </Terms>
    </o68eaf9243684232b2418c37bbb152dc>
    <Abstract xmlns="69bc34b3-1921-46c7-8c7a-d18363374b4b">DTOHAReferral</Abstract>
    <PublishingContactName xmlns="http://schemas.microsoft.com/sharepoint/v3">CHDP</PublishingContactName>
    <TAGAge xmlns="69bc34b3-1921-46c7-8c7a-d18363374b4b" xsi:nil="true"/>
    <_dlc_DocId xmlns="69bc34b3-1921-46c7-8c7a-d18363374b4b">DHCSDOC-349469480-476</_dlc_DocId>
    <_dlc_DocIdUrl xmlns="69bc34b3-1921-46c7-8c7a-d18363374b4b">
      <Url>http://dhcsgovstaging:88/services/chdp/_layouts/15/DocIdRedir.aspx?ID=DHCSDOC-349469480-476</Url>
      <Description>DHCSDOC-349469480-476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HCS Document" ma:contentTypeID="0x010100EEE380F46F125946A8B4C4C90D9FFCDC0074F1BED181E5E348AA6AA64CED43F363" ma:contentTypeVersion="22" ma:contentTypeDescription="This is the Custom Document Type for use by DHCS" ma:contentTypeScope="" ma:versionID="62d80c9bd645ff141eee440c3fc58253">
  <xsd:schema xmlns:xsd="http://www.w3.org/2001/XMLSchema" xmlns:xs="http://www.w3.org/2001/XMLSchema" xmlns:p="http://schemas.microsoft.com/office/2006/metadata/properties" xmlns:ns1="http://schemas.microsoft.com/sharepoint/v3" xmlns:ns2="69bc34b3-1921-46c7-8c7a-d18363374b4b" xmlns:ns3="c1c1dc04-eeda-4b6e-b2df-40979f5da1d3" targetNamespace="http://schemas.microsoft.com/office/2006/metadata/properties" ma:root="true" ma:fieldsID="d6b18e05db21fd7ec08f5784cff6b160" ns1:_="" ns2:_="" ns3: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Organization"/>
                <xsd:element ref="ns2:Publication_x0020_Type" minOccurs="0"/>
                <xsd:element ref="ns2:Abstract" minOccurs="0"/>
                <xsd:element ref="ns3:Reading_x0020_Level"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3: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Language" ma:index="8" nillable="true" ma:displayName="Language" ma:default="English" ma:internalName="Languag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Organization" ma:index="2" ma:displayName="Organization" ma:list="2ddb1181-b291-4e5e-950b-c2e820c0d208" ma:internalName="Organization" ma:showField="Title" ma:web="69bc34b3-1921-46c7-8c7a-d18363374b4b">
      <xsd:simpleType>
        <xsd:restriction base="dms:Lookup"/>
      </xsd:simpleType>
    </xsd:element>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internalName="Abstract">
      <xsd:simpleType>
        <xsd:restriction base="dms:Note">
          <xsd:maxLength value="255"/>
        </xsd:restriction>
      </xsd:simpleType>
    </xsd:element>
    <xsd:element name="TAGAge" ma:index="9" nillable="true" ma:displayName="TAGAge" ma:list="379e5c79-d9c3-4952-a067-e05980d12f7d" ma:internalName="TAGAge" ma:showField="Title" ma:web="69bc34b3-1921-46c7-8c7a-d18363374b4b">
      <xsd:simpleType>
        <xsd:restriction base="dms:Lookup"/>
      </xsd:simpleType>
    </xsd:element>
    <xsd:element name="TAGBusPart" ma:index="10" nillable="true" ma:displayName="TAGBusPart" ma:list="e6599d1e-16c4-4dcc-aa83-4b926728b2ff" ma:internalName="TAGBusPart" ma:showField="Title" ma:web="69bc34b3-1921-46c7-8c7a-d18363374b4b">
      <xsd:simpleType>
        <xsd:restriction base="dms:Lookup"/>
      </xsd:simpleType>
    </xsd:element>
    <xsd:element name="TAGender" ma:index="11" nillable="true" ma:displayName="TAGender" ma:list="1fedfd00-9c5a-428a-8fed-99736ec43d80" ma:internalName="TAGender" ma:showField="Title" ma:web="69bc34b3-1921-46c7-8c7a-d18363374b4b">
      <xsd:simpleType>
        <xsd:restriction base="dms:Lookup"/>
      </xsd:simpleType>
    </xsd:element>
    <xsd:element name="TAGEthnicity" ma:index="12" nillable="true" ma:displayName="TAGEthnicity" ma:list="90ba1348-e3b2-4d32-9e12-e8a4f76c577a" ma:internalName="TAGEthnicity" ma:showField="Title" ma:web="69bc34b3-1921-46c7-8c7a-d18363374b4b">
      <xsd:simpleType>
        <xsd:restriction base="dms:Lookup"/>
      </xsd:simpleType>
    </xsd:element>
    <xsd:element name="Topics" ma:index="13" nillable="true" ma:displayName="Topics" ma:list="d882c70e-9a2a-4ac7-bf8a-63d5b11e81e5" ma:internalName="Topics" ma:showField="Title" ma:web="69bc34b3-1921-46c7-8c7a-d18363374b4b">
      <xsd:simpleType>
        <xsd:restriction base="dms:Lookup"/>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Reading_x0020_Level" ma:index="5" nillable="true" ma:displayName="Reading Level" ma:format="Dropdown"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HCS Document" ma:contentTypeID="0x010100EEE380F46F125946A8B4C4C90D9FFCDC0074F1BED181E5E348AA6AA64CED43F363" ma:contentTypeVersion="36" ma:contentTypeDescription="This is the Custom Document Type for use by DHCS" ma:contentTypeScope="" ma:versionID="b331ba1a216512c0bf9deeceac54dcd9">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64f9c3c4b243dfe2fd38e594b36b9775"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7be7a45c-2922-4e1f-984f-dff89a829ebc"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3846801-3563-455F-9D09-14AD08910390}">
  <ds:schemaRefs>
    <ds:schemaRef ds:uri="http://schemas.microsoft.com/office/2006/metadata/properties"/>
    <ds:schemaRef ds:uri="http://schemas.microsoft.com/sharepoint/v3"/>
    <ds:schemaRef ds:uri="69bc34b3-1921-46c7-8c7a-d18363374b4b"/>
    <ds:schemaRef ds:uri="c1c1dc04-eeda-4b6e-b2df-40979f5da1d3"/>
  </ds:schemaRefs>
</ds:datastoreItem>
</file>

<file path=customXml/itemProps2.xml><?xml version="1.0" encoding="utf-8"?>
<ds:datastoreItem xmlns:ds="http://schemas.openxmlformats.org/officeDocument/2006/customXml" ds:itemID="{4408AAE7-8723-446D-BF7A-88226AB80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bc34b3-1921-46c7-8c7a-d18363374b4b"/>
    <ds:schemaRef ds:uri="c1c1dc04-eeda-4b6e-b2df-40979f5da1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93FF74-AFF2-4086-9FB8-DE4D0B7F1783}">
  <ds:schemaRefs>
    <ds:schemaRef ds:uri="http://schemas.microsoft.com/sharepoint/v3/contenttype/forms"/>
  </ds:schemaRefs>
</ds:datastoreItem>
</file>

<file path=customXml/itemProps4.xml><?xml version="1.0" encoding="utf-8"?>
<ds:datastoreItem xmlns:ds="http://schemas.openxmlformats.org/officeDocument/2006/customXml" ds:itemID="{4277A66B-8801-4F43-9CFC-B24ED8EA7D0E}"/>
</file>

<file path=customXml/itemProps5.xml><?xml version="1.0" encoding="utf-8"?>
<ds:datastoreItem xmlns:ds="http://schemas.openxmlformats.org/officeDocument/2006/customXml" ds:itemID="{D74205C0-2422-4F11-B9F6-C2783D11C96C}"/>
</file>

<file path=docProps/app.xml><?xml version="1.0" encoding="utf-8"?>
<Properties xmlns="http://schemas.openxmlformats.org/officeDocument/2006/extended-properties" xmlns:vt="http://schemas.openxmlformats.org/officeDocument/2006/docPropsVTypes">
  <TotalTime>126415</TotalTime>
  <Words>9596</Words>
  <Application>Microsoft Office PowerPoint</Application>
  <PresentationFormat>On-screen Show (4:3)</PresentationFormat>
  <Paragraphs>1241</Paragraphs>
  <Slides>63</Slides>
  <Notes>63</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63</vt:i4>
      </vt:variant>
    </vt:vector>
  </HeadingPairs>
  <TitlesOfParts>
    <vt:vector size="73" baseType="lpstr">
      <vt:lpstr>Arial</vt:lpstr>
      <vt:lpstr>Calibri</vt:lpstr>
      <vt:lpstr>Candara</vt:lpstr>
      <vt:lpstr>Wingdings</vt:lpstr>
      <vt:lpstr>Custom Design</vt:lpstr>
      <vt:lpstr>1_Custom Design</vt:lpstr>
      <vt:lpstr>3_Custom Design</vt:lpstr>
      <vt:lpstr>2_Custom Design</vt:lpstr>
      <vt:lpstr>4_Custom Design</vt:lpstr>
      <vt:lpstr>Image</vt:lpstr>
      <vt:lpstr>CHDP Dental Training:   Oral Health Assessment and Referral  </vt:lpstr>
      <vt:lpstr>Problem Statement</vt:lpstr>
      <vt:lpstr>AAP Policy</vt:lpstr>
      <vt:lpstr>Training Objectives</vt:lpstr>
      <vt:lpstr>4 Steps   </vt:lpstr>
      <vt:lpstr>Step 1: Risk Assessment </vt:lpstr>
      <vt:lpstr>Additional Caries Risk Factors</vt:lpstr>
      <vt:lpstr>CHDP Provider’s Guide  </vt:lpstr>
      <vt:lpstr>Risk Assessment</vt:lpstr>
      <vt:lpstr>Fluoride Assessment</vt:lpstr>
      <vt:lpstr>Fluoride Supplementation</vt:lpstr>
      <vt:lpstr>Step 2: Oral  Assessment </vt:lpstr>
      <vt:lpstr>Dental Section of CHDP  Health Assessment Guidelines (HAG)</vt:lpstr>
      <vt:lpstr>Provide Anticipatory Guidance</vt:lpstr>
      <vt:lpstr>Provide Anticipatory Guidance  </vt:lpstr>
      <vt:lpstr>Step 3: Documentation on PM160 Form </vt:lpstr>
      <vt:lpstr>4 Dental Areas to Document  </vt:lpstr>
      <vt:lpstr>Dental Assessment</vt:lpstr>
      <vt:lpstr>Dental Assessment2</vt:lpstr>
      <vt:lpstr>Dental Assessment3</vt:lpstr>
      <vt:lpstr>Dental Assessment4</vt:lpstr>
      <vt:lpstr>Dental Treatment Class I</vt:lpstr>
      <vt:lpstr>How to Document Class I</vt:lpstr>
      <vt:lpstr>Dental Treatment Class II</vt:lpstr>
      <vt:lpstr>How to Document Class II</vt:lpstr>
      <vt:lpstr>Dental Treatment Class III</vt:lpstr>
      <vt:lpstr>How to Document Class III</vt:lpstr>
      <vt:lpstr>Limited Orthodontics and Craniofacial Care  through CCS and Medi-Cal</vt:lpstr>
      <vt:lpstr>CHDP/CCS* Orthodontic &amp; Craniofacial  Referral Guide</vt:lpstr>
      <vt:lpstr>How to Document Orthodontics and Craniofacial Anomalies</vt:lpstr>
      <vt:lpstr>Dental Treatment Class IV</vt:lpstr>
      <vt:lpstr>How to Document Class IV</vt:lpstr>
      <vt:lpstr>PM 160 Dental Guide</vt:lpstr>
      <vt:lpstr>Step 4 - Referral to a Dental Provider  </vt:lpstr>
      <vt:lpstr>When to Refer</vt:lpstr>
      <vt:lpstr>Promote a “Dental Home”</vt:lpstr>
      <vt:lpstr>   Provider to Provider Communication</vt:lpstr>
      <vt:lpstr>Fluoride Varnish</vt:lpstr>
      <vt:lpstr>CHDP Providers Prevent Dental Decay </vt:lpstr>
      <vt:lpstr>Fluoride Varnish- Nationwide Effort by Medical Providers</vt:lpstr>
      <vt:lpstr>Fluoride Varnish - Facts</vt:lpstr>
      <vt:lpstr>Fluoride Varnish - Application</vt:lpstr>
      <vt:lpstr>Fluoride Varnish - Who Can Apply?</vt:lpstr>
      <vt:lpstr>Fluoride Varnish - Instructions </vt:lpstr>
      <vt:lpstr>Fluoride Varnish - Parent Information</vt:lpstr>
      <vt:lpstr>Fluoride Varnish - Billing </vt:lpstr>
      <vt:lpstr>   Dental Training Summary:</vt:lpstr>
      <vt:lpstr>Working Together</vt:lpstr>
      <vt:lpstr>You have successfully completed the CHDP Dental Training!</vt:lpstr>
      <vt:lpstr>Training – Review Questions</vt:lpstr>
      <vt:lpstr>Answers for questions        #1 - #3  shown in yellow (Explanations under each photo) </vt:lpstr>
      <vt:lpstr>Click to next slide for answers</vt:lpstr>
      <vt:lpstr>Answers for question  #4  shown in yellow (Explanations under each photo) </vt:lpstr>
      <vt:lpstr>Click to next slide for answers cont.</vt:lpstr>
      <vt:lpstr>Answers for question #5 shown in yellow (Explanations under each photo) </vt:lpstr>
      <vt:lpstr>Click to next slide for answers cont. 2</vt:lpstr>
      <vt:lpstr>Answers for question  #6 shown in yellow (Explanations under each photo)</vt:lpstr>
      <vt:lpstr>Printable Educational Materials</vt:lpstr>
      <vt:lpstr>Provider Guides</vt:lpstr>
      <vt:lpstr>Training Modules </vt:lpstr>
      <vt:lpstr>REFERENCES</vt:lpstr>
      <vt:lpstr>REFERENCES cont.</vt:lpstr>
      <vt:lpstr>THANK YOU for being a partner in promoting oral health! </vt:lpstr>
    </vt:vector>
  </TitlesOfParts>
  <Company>CHDP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CHDP Oral Health Assessment and Referral Training</dc:title>
  <dc:creator>margaret fisher</dc:creator>
  <cp:keywords>CHDP,Dental,Training</cp:keywords>
  <cp:lastModifiedBy>Jamie Bracht</cp:lastModifiedBy>
  <cp:revision>3895</cp:revision>
  <dcterms:created xsi:type="dcterms:W3CDTF">2010-04-19T18:03:03Z</dcterms:created>
  <dcterms:modified xsi:type="dcterms:W3CDTF">2020-12-10T19:58:51Z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0x010100EEE380F46F125946A8B4C4C90D9FFCDC0074F1BED181E5E348AA6AA64CED43F363</vt:lpwstr>
  </property>
  <property fmtid="{D5CDD505-2E9C-101B-9397-08002B2CF9AE}" pid="3" name="_dlc_DocIdItemGuid">
    <vt:lpwstr>5b4a5a01-2b0f-495a-a32a-13d5c814911c</vt:lpwstr>
  </property>
  <property fmtid="{D5CDD505-2E9C-101B-9397-08002B2CF9AE}" pid="4" name="Remediated">
    <vt:bool>false</vt:bool>
  </property>
  <property fmtid="{D5CDD505-2E9C-101B-9397-08002B2CF9AE}" pid="5" name="Organization">
    <vt:lpwstr>7</vt:lpwstr>
  </property>
  <property fmtid="{D5CDD505-2E9C-101B-9397-08002B2CF9AE}" pid="6" name="Division">
    <vt:lpwstr>22;#Integrated Systems of Care|6fd1b75e-be80-4bfc-8514-f354fda71f41</vt:lpwstr>
  </property>
</Properties>
</file>