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8.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2.xml" ContentType="application/vnd.openxmlformats-officedocument.presentationml.slide+xml"/>
  <Override PartName="/ppt/slides/slide22.xml" ContentType="application/vnd.openxmlformats-officedocument.presentationml.slide+xml"/>
  <Override PartName="/ppt/slides/slide17.xml" ContentType="application/vnd.openxmlformats-officedocument.presentationml.slide+xml"/>
  <Override PartName="/ppt/slides/slide23.xml" ContentType="application/vnd.openxmlformats-officedocument.presentationml.slide+xml"/>
  <Override PartName="/ppt/slides/slide14.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ppt/authors.xml" ContentType="application/vnd.ms-powerpoint.author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349" r:id="rId2"/>
    <p:sldId id="605" r:id="rId3"/>
    <p:sldId id="606" r:id="rId4"/>
    <p:sldId id="367" r:id="rId5"/>
    <p:sldId id="362" r:id="rId6"/>
    <p:sldId id="366" r:id="rId7"/>
    <p:sldId id="350" r:id="rId8"/>
    <p:sldId id="356" r:id="rId9"/>
    <p:sldId id="354" r:id="rId10"/>
    <p:sldId id="355" r:id="rId11"/>
    <p:sldId id="352" r:id="rId12"/>
    <p:sldId id="353" r:id="rId13"/>
    <p:sldId id="358" r:id="rId14"/>
    <p:sldId id="357" r:id="rId15"/>
    <p:sldId id="363" r:id="rId16"/>
    <p:sldId id="365" r:id="rId17"/>
    <p:sldId id="257" r:id="rId18"/>
    <p:sldId id="258" r:id="rId19"/>
    <p:sldId id="609" r:id="rId20"/>
    <p:sldId id="608" r:id="rId21"/>
    <p:sldId id="610" r:id="rId22"/>
    <p:sldId id="611" r:id="rId23"/>
    <p:sldId id="368" r:id="rId2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887956E-A3F6-32DE-D786-A021C3173B99}" name="Ali Marzolf" initials="AM" userId="S::Ali@aurrerahealth.com::e8a147d7-7a4d-427a-b636-02a3b7ee3a08" providerId="AD"/>
  <p188:author id="{B529BDE5-72D7-4DA7-01B3-C8C984DC2909}" name="Mia Nafziger" initials="MN" userId="S::Mia@aurrerahealth.com::e5b92a82-e2c5-4111-9f9e-db1da2727aa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kachuk, Katie (DIR-OC)@DHCS" initials="TK(" lastIdx="7" clrIdx="0">
    <p:extLst>
      <p:ext uri="{19B8F6BF-5375-455C-9EA6-DF929625EA0E}">
        <p15:presenceInfo xmlns:p15="http://schemas.microsoft.com/office/powerpoint/2012/main" userId="S-1-5-21-746137067-1767777339-682003330-231562" providerId="AD"/>
      </p:ext>
    </p:extLst>
  </p:cmAuthor>
  <p:cmAuthor id="2" name="Limon, Nellie (OC)@DHCS" initials="LN(" lastIdx="5" clrIdx="1">
    <p:extLst>
      <p:ext uri="{19B8F6BF-5375-455C-9EA6-DF929625EA0E}">
        <p15:presenceInfo xmlns:p15="http://schemas.microsoft.com/office/powerpoint/2012/main" userId="S-1-5-21-746137067-1767777339-682003330-218914" providerId="AD"/>
      </p:ext>
    </p:extLst>
  </p:cmAuthor>
  <p:cmAuthor id="3" name="Weiner, Mitchell (OC)@DHCS" initials="WM(" lastIdx="1" clrIdx="2">
    <p:extLst>
      <p:ext uri="{19B8F6BF-5375-455C-9EA6-DF929625EA0E}">
        <p15:presenceInfo xmlns:p15="http://schemas.microsoft.com/office/powerpoint/2012/main" userId="S-1-5-21-746137067-1767777339-682003330-171837" providerId="AD"/>
      </p:ext>
    </p:extLst>
  </p:cmAuthor>
  <p:cmAuthor id="4" name="Williams, Norman (OC)@DHCS" initials="WN(" lastIdx="9" clrIdx="3">
    <p:extLst>
      <p:ext uri="{19B8F6BF-5375-455C-9EA6-DF929625EA0E}">
        <p15:presenceInfo xmlns:p15="http://schemas.microsoft.com/office/powerpoint/2012/main" userId="S-1-5-21-746137067-1767777339-682003330-101805" providerId="AD"/>
      </p:ext>
    </p:extLst>
  </p:cmAuthor>
  <p:cmAuthor id="5" name="Matamoros, Jennifer (OC)@DHCS" initials="MJ(" lastIdx="4" clrIdx="4">
    <p:extLst>
      <p:ext uri="{19B8F6BF-5375-455C-9EA6-DF929625EA0E}">
        <p15:presenceInfo xmlns:p15="http://schemas.microsoft.com/office/powerpoint/2012/main" userId="S-1-5-21-746137067-1767777339-682003330-2002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315A"/>
    <a:srgbClr val="97388E"/>
    <a:srgbClr val="EAEDF2"/>
    <a:srgbClr val="782B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88604" autoAdjust="0"/>
  </p:normalViewPr>
  <p:slideViewPr>
    <p:cSldViewPr snapToGrid="0">
      <p:cViewPr varScale="1">
        <p:scale>
          <a:sx n="87" d="100"/>
          <a:sy n="87" d="100"/>
        </p:scale>
        <p:origin x="696" y="96"/>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6" d="100"/>
          <a:sy n="86" d="100"/>
        </p:scale>
        <p:origin x="5742"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36"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 Id="rId35" Type="http://schemas.openxmlformats.org/officeDocument/2006/relationships/customXml" Target="../customXml/item3.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3B4C319-6D69-4629-A11E-3F322A084010}" type="datetimeFigureOut">
              <a:rPr lang="en-US" smtClean="0"/>
              <a:t>4/20/2022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FD3F05A-801B-440F-8252-3FD3A151B55C}" type="slidenum">
              <a:rPr lang="en-US" smtClean="0"/>
              <a:t>‹#›</a:t>
            </a:fld>
            <a:endParaRPr lang="en-US" dirty="0"/>
          </a:p>
        </p:txBody>
      </p:sp>
    </p:spTree>
    <p:extLst>
      <p:ext uri="{BB962C8B-B14F-4D97-AF65-F5344CB8AC3E}">
        <p14:creationId xmlns:p14="http://schemas.microsoft.com/office/powerpoint/2010/main" val="6481083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7C6EC111-66C1-4EE5-A06C-ED37731955D0}" type="datetimeFigureOut">
              <a:rPr lang="en-US" smtClean="0"/>
              <a:t>4/20/2022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0ECA9DC-8E96-4C18-A0D0-F5C5C0229E3D}" type="slidenum">
              <a:rPr lang="en-US" smtClean="0"/>
              <a:t>‹#›</a:t>
            </a:fld>
            <a:endParaRPr lang="en-US" dirty="0"/>
          </a:p>
        </p:txBody>
      </p:sp>
    </p:spTree>
    <p:extLst>
      <p:ext uri="{BB962C8B-B14F-4D97-AF65-F5344CB8AC3E}">
        <p14:creationId xmlns:p14="http://schemas.microsoft.com/office/powerpoint/2010/main" val="2452518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dhcsgovstaging:88/toolkits/Pages/PHE-Outreach-Toolkit.aspx"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latin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0"/>
          </p:nvPr>
        </p:nvSpPr>
        <p:spPr/>
        <p:txBody>
          <a:bodyPr/>
          <a:lstStyle/>
          <a:p>
            <a:fld id="{D0ECA9DC-8E96-4C18-A0D0-F5C5C0229E3D}" type="slidenum">
              <a:rPr lang="en-US" smtClean="0"/>
              <a:t>1</a:t>
            </a:fld>
            <a:endParaRPr lang="en-US" dirty="0"/>
          </a:p>
        </p:txBody>
      </p:sp>
    </p:spTree>
    <p:extLst>
      <p:ext uri="{BB962C8B-B14F-4D97-AF65-F5344CB8AC3E}">
        <p14:creationId xmlns:p14="http://schemas.microsoft.com/office/powerpoint/2010/main" val="35327093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11</a:t>
            </a:fld>
            <a:endParaRPr lang="en-US" dirty="0"/>
          </a:p>
        </p:txBody>
      </p:sp>
    </p:spTree>
    <p:extLst>
      <p:ext uri="{BB962C8B-B14F-4D97-AF65-F5344CB8AC3E}">
        <p14:creationId xmlns:p14="http://schemas.microsoft.com/office/powerpoint/2010/main" val="3985707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12</a:t>
            </a:fld>
            <a:endParaRPr lang="en-US" dirty="0"/>
          </a:p>
        </p:txBody>
      </p:sp>
    </p:spTree>
    <p:extLst>
      <p:ext uri="{BB962C8B-B14F-4D97-AF65-F5344CB8AC3E}">
        <p14:creationId xmlns:p14="http://schemas.microsoft.com/office/powerpoint/2010/main" val="4155337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14</a:t>
            </a:fld>
            <a:endParaRPr lang="en-US" dirty="0"/>
          </a:p>
        </p:txBody>
      </p:sp>
    </p:spTree>
    <p:extLst>
      <p:ext uri="{BB962C8B-B14F-4D97-AF65-F5344CB8AC3E}">
        <p14:creationId xmlns:p14="http://schemas.microsoft.com/office/powerpoint/2010/main" val="22978268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15</a:t>
            </a:fld>
            <a:endParaRPr lang="en-US" dirty="0"/>
          </a:p>
        </p:txBody>
      </p:sp>
    </p:spTree>
    <p:extLst>
      <p:ext uri="{BB962C8B-B14F-4D97-AF65-F5344CB8AC3E}">
        <p14:creationId xmlns:p14="http://schemas.microsoft.com/office/powerpoint/2010/main" val="18705680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16</a:t>
            </a:fld>
            <a:endParaRPr lang="en-US" dirty="0"/>
          </a:p>
        </p:txBody>
      </p:sp>
    </p:spTree>
    <p:extLst>
      <p:ext uri="{BB962C8B-B14F-4D97-AF65-F5344CB8AC3E}">
        <p14:creationId xmlns:p14="http://schemas.microsoft.com/office/powerpoint/2010/main" val="29927906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Alameda County – What it looks like for contract services providers?</a:t>
            </a:r>
          </a:p>
          <a:p>
            <a:pPr lvl="0"/>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Feb. 2021 ACBH publicly announced we are opting in to SB 803. Since then, we have been hosting Monthly Peer and Parent Peer Support Specialist Stakeholder meetings with system leaders, peers, family members, parent advocates and CBO providers.</a:t>
            </a:r>
          </a:p>
          <a:p>
            <a:pPr lvl="0"/>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Contracts Office starts the process of identifying who the CBO’s are &amp; what the reporting units and procedure codes will be used</a:t>
            </a:r>
          </a:p>
          <a:p>
            <a:pPr lvl="0"/>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HR- We are currently creating new Peer Support Specialist Classifications I, II, III so that the job descriptions match our roles and responsibilities.</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In collaboration with the TAY, Adult SOC, and SUD SOC, OPSS will be engaging providers who want to offer peer support services and those who are providing services in given areas to ensure the services are equitably distributed and proportionate to the need.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This is a system priority and the most feasible approach is a phase in, where we start in a given area, work out any unforeseen challenges and develop supports to address them in a structural way.</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In preparation for billing, ACBH submitted our SMHS billing rates in in February we submitted our annual rates to DHCS and included Peer Support Services. We are waiting for approval.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What we have to do is add the HCPCS Billing Service codes H0025 &amp; H0038 to the existing SMHS system RU’s. The way we process claims the service documentation is entered in Clinicians Gateway which ties to a procedure code in INSYST. Our system crosswalks to a HCPCS code</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In addition to adding the billing codes, per BHIN 21-041 This is the grandparenting phase. We know Peers employed as of January 1, 2022 and seeking certification through the grandparenting process must complete or begin the process by December 31, 2022.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While we are waiting for further information notices to be released, we are meeting with contracted providers and peer staff to inform them of the grandparenting process.  Billing cannot happen until a peer is certified.</a:t>
            </a:r>
          </a:p>
          <a:p>
            <a:pPr lvl="0"/>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20</a:t>
            </a:fld>
            <a:endParaRPr lang="en-US" dirty="0"/>
          </a:p>
        </p:txBody>
      </p:sp>
    </p:spTree>
    <p:extLst>
      <p:ext uri="{BB962C8B-B14F-4D97-AF65-F5344CB8AC3E}">
        <p14:creationId xmlns:p14="http://schemas.microsoft.com/office/powerpoint/2010/main" val="38211743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1" kern="1200" dirty="0">
                <a:solidFill>
                  <a:schemeClr val="tx1"/>
                </a:solidFill>
                <a:effectLst/>
                <a:latin typeface="+mn-lt"/>
                <a:ea typeface="+mn-ea"/>
                <a:cs typeface="+mn-cs"/>
              </a:rPr>
              <a:t>Peer Support is a separate</a:t>
            </a:r>
            <a:r>
              <a:rPr lang="en-US" sz="1200" b="1" kern="1200" baseline="0" dirty="0">
                <a:solidFill>
                  <a:schemeClr val="tx1"/>
                </a:solidFill>
                <a:effectLst/>
                <a:latin typeface="+mn-lt"/>
                <a:ea typeface="+mn-ea"/>
                <a:cs typeface="+mn-cs"/>
              </a:rPr>
              <a:t> modality that can be delivered in concert with other services. It is a stand-alone service.</a:t>
            </a:r>
            <a:endParaRPr lang="en-US" sz="1200" b="1"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Therapeutic Activity</a:t>
            </a:r>
            <a:r>
              <a:rPr lang="en-US" sz="1200" kern="1200" dirty="0">
                <a:solidFill>
                  <a:schemeClr val="tx1"/>
                </a:solidFill>
                <a:effectLst/>
                <a:latin typeface="+mn-lt"/>
                <a:ea typeface="+mn-ea"/>
                <a:cs typeface="+mn-cs"/>
              </a:rPr>
              <a:t>:  A structured non-clinical activity provided by a certified Peer Support Specialist to promote recovery, wellness, self-advocacy, relationship enhancement, development of natural supports, self-awareness and values, and the maintenance of community living skills to support the beneficiary’s treatment to attain and maintain recovery within their communities.  These activities may include but are not limited to, advocacy on behalf of the beneficiary; promotion of self-advocacy; resource navigation; and collaboration with the beneficiary and others providing care or support to the beneficiary, family members, or significant support persons.</a:t>
            </a:r>
          </a:p>
          <a:p>
            <a:pPr lvl="0"/>
            <a:r>
              <a:rPr lang="en-US" sz="1200" b="1" kern="1200" dirty="0">
                <a:solidFill>
                  <a:schemeClr val="tx1"/>
                </a:solidFill>
                <a:effectLst/>
                <a:latin typeface="+mn-lt"/>
                <a:ea typeface="+mn-ea"/>
                <a:cs typeface="+mn-cs"/>
              </a:rPr>
              <a:t>Engagement</a:t>
            </a:r>
            <a:r>
              <a:rPr lang="en-US" sz="1200" kern="1200" dirty="0">
                <a:solidFill>
                  <a:schemeClr val="tx1"/>
                </a:solidFill>
                <a:effectLst/>
                <a:latin typeface="+mn-lt"/>
                <a:ea typeface="+mn-ea"/>
                <a:cs typeface="+mn-cs"/>
              </a:rPr>
              <a:t>: Peer Support Specialist led activities and coaching to encourage and support beneficiaries to participate in behavioral health treatment.  Engagement may include supporting beneficiaries in their transitions between levels of care and supporting beneficiaries in developing their own recovery goals and processes. </a:t>
            </a:r>
          </a:p>
          <a:p>
            <a:pPr lvl="0"/>
            <a:r>
              <a:rPr lang="en-US" sz="1200" b="1" kern="1200" dirty="0">
                <a:solidFill>
                  <a:schemeClr val="tx1"/>
                </a:solidFill>
                <a:effectLst/>
                <a:latin typeface="+mn-lt"/>
                <a:ea typeface="+mn-ea"/>
                <a:cs typeface="+mn-cs"/>
              </a:rPr>
              <a:t>Educational Groups</a:t>
            </a:r>
            <a:r>
              <a:rPr lang="en-US" sz="1200" kern="1200" dirty="0">
                <a:solidFill>
                  <a:schemeClr val="tx1"/>
                </a:solidFill>
                <a:effectLst/>
                <a:latin typeface="+mn-lt"/>
                <a:ea typeface="+mn-ea"/>
                <a:cs typeface="+mn-cs"/>
              </a:rPr>
              <a:t>: Providing a supportive environment in which beneficiaries and their families learn coping mechanisms and problem-solving skills in order to help the beneficiary achieve desired outcomes.  These groups should promote skill building for the beneficiary in the areas of socialization, recovery, self-sufficiency, self-advocacy, development of natural supports, and maintenance of skills learned in other support services.</a:t>
            </a:r>
          </a:p>
          <a:p>
            <a:pPr lvl="0"/>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H0025</a:t>
            </a:r>
          </a:p>
          <a:p>
            <a:r>
              <a:rPr lang="en-US" sz="1200" kern="1200" dirty="0">
                <a:solidFill>
                  <a:schemeClr val="tx1"/>
                </a:solidFill>
                <a:effectLst/>
                <a:latin typeface="+mn-lt"/>
                <a:ea typeface="+mn-ea"/>
                <a:cs typeface="+mn-cs"/>
              </a:rPr>
              <a:t>Behavioral health prevention education service, 15 minutes</a:t>
            </a:r>
          </a:p>
          <a:p>
            <a:pPr lvl="0"/>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Peer Support Whole Health &amp; Wellness – Group &amp; Individual</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Health engagement and health management for the individual are key objectives of the service. These should be accomplished by facilitating health dialogues; exploring the multiple choices for health engagement; supporting the individual in overcoming fears and anxiety related to engaging with health care providers and procedures; promoting engagement with health practitioners including, at a minimum, participating in an annual physical; assisting the individual in the work of finding a compatible primary physician who is trusted; among other engagement activities.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interventions are based upon respectful and honest dialogue supported by motivational coaching. The approach is strengths-based: sharing positive perspectives and outcomes about managing one’s own health, what health looks like when the person gets there (visioning), assisting a person with re-visioning his/her self-perception (not as “disabled”), assisting the person in recognizing his/her own strengths as a basis for motivation, and identifying capabilities and opportunities upon which to build enhanced health and wellness. The peer-to-peer basis for the service allows the sharing of personal experience, including modeling wellness and mutual respect and support that is also respectful of the individualized process and journey of recovery. This equality partnership between the supported individual and the Whole Health &amp; Wellness Coach (CPS-WH) should serve as a model for the individual as he/she then engages in other health relationships with health services practitioners. As such the identified nurse member of the team is in a supporting role to the Whole Health &amp; Wellness Coach (CPSWH) (Provider Manual, p. 204-205).</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H0038</a:t>
            </a:r>
          </a:p>
          <a:p>
            <a:r>
              <a:rPr lang="en-US" sz="1200" kern="1200" dirty="0">
                <a:solidFill>
                  <a:schemeClr val="tx1"/>
                </a:solidFill>
                <a:effectLst/>
                <a:latin typeface="+mn-lt"/>
                <a:ea typeface="+mn-ea"/>
                <a:cs typeface="+mn-cs"/>
              </a:rPr>
              <a:t>peer supports, adult, Group, one hour, price dependent on practitioner level and settings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H0038</a:t>
            </a:r>
          </a:p>
          <a:p>
            <a:r>
              <a:rPr lang="en-US" sz="1200" kern="1200" dirty="0">
                <a:solidFill>
                  <a:schemeClr val="tx1"/>
                </a:solidFill>
                <a:effectLst/>
                <a:latin typeface="+mn-lt"/>
                <a:ea typeface="+mn-ea"/>
                <a:cs typeface="+mn-cs"/>
              </a:rPr>
              <a:t>peer supports, adult, Individual, 15 minutes, price dependent on practitioner level and settings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MH Peer Support Program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This service provides structured activities within a peer support center that promote socialization, recovery, wellness, self-advocacy, development of natural supports, and maintenance of community living skills. Activities are provided between and among individuals who have common issues and needs, are consumer motivated, initiated and/or managed, and assist individuals in living as independently as possible. Activities must promote self-directed recovery by exploring individual purpose beyond the identified mental illness, by exploring possibilities of recovery, by tapping into individual strengths related to illness self-management (including developing skills and resources and using tools related to communicating recovery strengths, communicating health needs/concerns, self-monitoring progress), by emphasizing hope and wellness, by helping individuals develop and work toward achievement of specific personal recovery goals (which may include attaining meaningful employment if desired by the individual), and by assisting individuals with relapse prevention planning. A Consumer Peer Support Center may be a stand-alone center or housed as a “program” within a larger agency, and must maintain adequate staffing support to enable a safe, structured recovery environment in which individuals can meet and provide mutual support.</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When hiring for PSS in SMHS, it is important to hire peers with MH recovery experience and for services to Parents/legal guardians of a beneficiary 17 yrs or younger must have a “Parent, Caregiver, and family Member PSS Certification Specialization </a:t>
            </a:r>
            <a:endParaRPr lang="en-US" sz="1200" kern="1200" baseline="0" dirty="0">
              <a:solidFill>
                <a:schemeClr val="tx1"/>
              </a:solidFill>
              <a:effectLst/>
              <a:latin typeface="+mn-lt"/>
              <a:ea typeface="+mn-ea"/>
              <a:cs typeface="+mn-cs"/>
            </a:endParaRPr>
          </a:p>
          <a:p>
            <a:pPr lvl="0"/>
            <a:endParaRPr lang="en-US" sz="1200" kern="1200" baseline="0" dirty="0">
              <a:solidFill>
                <a:schemeClr val="tx1"/>
              </a:solidFill>
              <a:effectLst/>
              <a:latin typeface="+mn-lt"/>
              <a:ea typeface="+mn-ea"/>
              <a:cs typeface="+mn-cs"/>
            </a:endParaRPr>
          </a:p>
          <a:p>
            <a:pPr lvl="0"/>
            <a:endParaRPr lang="en-US" sz="1200" kern="1200" baseline="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This is the grandparenting phase. We know Peers employed as of January 1, 2022 and seeking certification through the grandparenting process must complete or begin the process by December 31, 2022.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While we are waiting for further information notices to be released, we are meeting with contracted providers and peer staff to inform them of the grandparenting process.  Billing cannot happen until a peer is certified.</a:t>
            </a:r>
          </a:p>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0ECA9DC-8E96-4C18-A0D0-F5C5C0229E3D}" type="slidenum">
              <a:rPr lang="en-US" smtClean="0"/>
              <a:t>21</a:t>
            </a:fld>
            <a:endParaRPr lang="en-US" dirty="0"/>
          </a:p>
        </p:txBody>
      </p:sp>
    </p:spTree>
    <p:extLst>
      <p:ext uri="{BB962C8B-B14F-4D97-AF65-F5344CB8AC3E}">
        <p14:creationId xmlns:p14="http://schemas.microsoft.com/office/powerpoint/2010/main" val="24222606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regards to data collection,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ACBH will have to add the HCPC codes H0025 &amp; H0038 to the existing SMHS system RU’s and from that we will be able to collect data on who is currently receiving services and the demographics about the beneficiaries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When we open up an episode, we collect data through our Client Registration Sheet that includes </a:t>
            </a:r>
          </a:p>
          <a:p>
            <a:r>
              <a:rPr lang="en-US" sz="1200" kern="1200" dirty="0">
                <a:solidFill>
                  <a:schemeClr val="tx1"/>
                </a:solidFill>
                <a:effectLst/>
                <a:latin typeface="+mn-lt"/>
                <a:ea typeface="+mn-ea"/>
                <a:cs typeface="+mn-cs"/>
              </a:rPr>
              <a:t>ethnicity, </a:t>
            </a:r>
          </a:p>
          <a:p>
            <a:r>
              <a:rPr lang="en-US" sz="1200" kern="1200" dirty="0">
                <a:solidFill>
                  <a:schemeClr val="tx1"/>
                </a:solidFill>
                <a:effectLst/>
                <a:latin typeface="+mn-lt"/>
                <a:ea typeface="+mn-ea"/>
                <a:cs typeface="+mn-cs"/>
              </a:rPr>
              <a:t>sexual orientation/ gender identity/ pronouns</a:t>
            </a:r>
          </a:p>
          <a:p>
            <a:r>
              <a:rPr lang="en-US" sz="1200" kern="1200" dirty="0">
                <a:solidFill>
                  <a:schemeClr val="tx1"/>
                </a:solidFill>
                <a:effectLst/>
                <a:latin typeface="+mn-lt"/>
                <a:ea typeface="+mn-ea"/>
                <a:cs typeface="+mn-cs"/>
              </a:rPr>
              <a:t>Preferred language</a:t>
            </a:r>
          </a:p>
          <a:p>
            <a:r>
              <a:rPr lang="en-US" sz="1200" kern="1200" dirty="0">
                <a:solidFill>
                  <a:schemeClr val="tx1"/>
                </a:solidFill>
                <a:effectLst/>
                <a:latin typeface="+mn-lt"/>
                <a:ea typeface="+mn-ea"/>
                <a:cs typeface="+mn-cs"/>
              </a:rPr>
              <a:t>Significant other information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SMHS providers in Alameda County are established and have a mechanism and the infrastructure in place to bill under the SMHS and we look forward to supporting them through this process.</a:t>
            </a:r>
          </a:p>
          <a:p>
            <a:endParaRPr lang="en-US" dirty="0"/>
          </a:p>
        </p:txBody>
      </p:sp>
      <p:sp>
        <p:nvSpPr>
          <p:cNvPr id="4" name="Slide Number Placeholder 3"/>
          <p:cNvSpPr>
            <a:spLocks noGrp="1"/>
          </p:cNvSpPr>
          <p:nvPr>
            <p:ph type="sldNum" sz="quarter" idx="10"/>
          </p:nvPr>
        </p:nvSpPr>
        <p:spPr/>
        <p:txBody>
          <a:bodyPr/>
          <a:lstStyle/>
          <a:p>
            <a:fld id="{D0ECA9DC-8E96-4C18-A0D0-F5C5C0229E3D}" type="slidenum">
              <a:rPr lang="en-US" smtClean="0"/>
              <a:t>22</a:t>
            </a:fld>
            <a:endParaRPr lang="en-US" dirty="0"/>
          </a:p>
        </p:txBody>
      </p:sp>
    </p:spTree>
    <p:extLst>
      <p:ext uri="{BB962C8B-B14F-4D97-AF65-F5344CB8AC3E}">
        <p14:creationId xmlns:p14="http://schemas.microsoft.com/office/powerpoint/2010/main" val="1179465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050" kern="1200" dirty="0">
                <a:solidFill>
                  <a:schemeClr val="tx1"/>
                </a:solidFill>
                <a:effectLst/>
                <a:latin typeface="+mn-lt"/>
                <a:ea typeface="+mn-ea"/>
                <a:cs typeface="+mn-cs"/>
              </a:rPr>
              <a:t>The end of the COVID-19 PHE and the Medi-Cal continuous coverage requirements necessitates a coordinated, phased communication campaign to reach beneficiaries with messages across multiple channels using trusted partners called </a:t>
            </a:r>
            <a:r>
              <a:rPr lang="en-US" sz="1050" b="1" i="1" u="sng" kern="1200" dirty="0">
                <a:solidFill>
                  <a:schemeClr val="tx1"/>
                </a:solidFill>
                <a:effectLst/>
                <a:latin typeface="+mn-lt"/>
                <a:ea typeface="+mn-ea"/>
                <a:cs typeface="+mn-cs"/>
                <a:hlinkClick r:id="rId3"/>
              </a:rPr>
              <a:t>DHCS Coverage Ambassadors.</a:t>
            </a:r>
            <a:r>
              <a:rPr lang="en-US" sz="1050" kern="1200" dirty="0">
                <a:solidFill>
                  <a:schemeClr val="tx1"/>
                </a:solidFill>
                <a:effectLst/>
                <a:latin typeface="+mn-lt"/>
                <a:ea typeface="+mn-ea"/>
                <a:cs typeface="+mn-cs"/>
              </a:rPr>
              <a:t> As California plans to resume normal Medi-Cal eligibility operations, beneficiaries will need to know what to expect and what they need to do to keep their health coverage. Most beneficiaries will either remain eligible for Medi-Cal or qualify for tax subsidies that allow them to buy affordable Covered California coverage. </a:t>
            </a:r>
            <a:br>
              <a:rPr lang="en-US" sz="1050" kern="1200" dirty="0">
                <a:solidFill>
                  <a:schemeClr val="tx1"/>
                </a:solidFill>
                <a:effectLst/>
                <a:latin typeface="+mn-lt"/>
                <a:ea typeface="+mn-ea"/>
                <a:cs typeface="+mn-cs"/>
              </a:rPr>
            </a:br>
            <a:endParaRPr lang="en-US" sz="105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DHCS will engage community partners to serve as </a:t>
            </a:r>
            <a:r>
              <a:rPr lang="en-US" sz="1200" i="1" u="sng" kern="1200" dirty="0">
                <a:solidFill>
                  <a:schemeClr val="tx1"/>
                </a:solidFill>
                <a:effectLst/>
                <a:latin typeface="+mn-lt"/>
                <a:ea typeface="+mn-ea"/>
                <a:cs typeface="+mn-cs"/>
                <a:hlinkClick r:id="rId3"/>
              </a:rPr>
              <a:t>DHCS Coverage Ambassadors</a:t>
            </a:r>
            <a:r>
              <a:rPr lang="en-US" sz="1200" kern="1200" dirty="0">
                <a:solidFill>
                  <a:schemeClr val="tx1"/>
                </a:solidFill>
                <a:effectLst/>
                <a:latin typeface="+mn-lt"/>
                <a:ea typeface="+mn-ea"/>
                <a:cs typeface="+mn-cs"/>
              </a:rPr>
              <a:t> to deliver important messages to Medi-Cal beneficiaries about maintaining Medi-Cal coverage after the COVID-19 PHE ends. The </a:t>
            </a:r>
            <a:r>
              <a:rPr lang="en-US" sz="1200" i="1" u="sng" kern="1200" dirty="0">
                <a:solidFill>
                  <a:schemeClr val="tx1"/>
                </a:solidFill>
                <a:effectLst/>
                <a:latin typeface="+mn-lt"/>
                <a:ea typeface="+mn-ea"/>
                <a:cs typeface="+mn-cs"/>
                <a:hlinkClick r:id="rId3"/>
              </a:rPr>
              <a:t>DHCS Coverage Ambassadors!</a:t>
            </a:r>
            <a:r>
              <a:rPr lang="en-US" sz="1200" kern="1200" dirty="0">
                <a:solidFill>
                  <a:schemeClr val="tx1"/>
                </a:solidFill>
                <a:effectLst/>
                <a:latin typeface="+mn-lt"/>
                <a:ea typeface="+mn-ea"/>
                <a:cs typeface="+mn-cs"/>
              </a:rPr>
              <a:t> will be trusted messengers made up of diverse organizations that can reach beneficiaries in culturally and linguistically appropriate ways. Additionally, </a:t>
            </a:r>
            <a:r>
              <a:rPr lang="en-US" sz="1200" i="1" u="sng" kern="1200" dirty="0">
                <a:solidFill>
                  <a:schemeClr val="tx1"/>
                </a:solidFill>
                <a:effectLst/>
                <a:latin typeface="+mn-lt"/>
                <a:ea typeface="+mn-ea"/>
                <a:cs typeface="+mn-cs"/>
                <a:hlinkClick r:id="rId3"/>
              </a:rPr>
              <a:t>DHCS Coverage Ambassadors</a:t>
            </a:r>
            <a:r>
              <a:rPr lang="en-US" sz="1200" kern="1200" dirty="0">
                <a:solidFill>
                  <a:schemeClr val="tx1"/>
                </a:solidFill>
                <a:effectLst/>
                <a:latin typeface="+mn-lt"/>
                <a:ea typeface="+mn-ea"/>
                <a:cs typeface="+mn-cs"/>
              </a:rPr>
              <a:t> will connect Medi-Cal beneficiaries at the local level with targeted and impactful communication. </a:t>
            </a:r>
            <a:endParaRPr lang="en-US" sz="105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Ambassadors may include, but are not limited to:</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Local County Offices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Health Navigators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Managed Care Plans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Community Organizations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Advocates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Stakeholders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Providers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Clinics/Healthcare Facilities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Legislative Offices/Other State Agencies</a:t>
            </a:r>
          </a:p>
          <a:p>
            <a:pPr marL="171450" indent="-171450">
              <a:buFont typeface="Arial" panose="020B0604020202020204" pitchFamily="34" charset="0"/>
              <a:buChar char="•"/>
            </a:pPr>
            <a:endParaRPr lang="en-US" sz="1050" kern="1200" dirty="0">
              <a:solidFill>
                <a:schemeClr val="tx1"/>
              </a:solidFill>
              <a:effectLst/>
              <a:latin typeface="+mn-lt"/>
              <a:ea typeface="+mn-ea"/>
              <a:cs typeface="+mn-cs"/>
            </a:endParaRPr>
          </a:p>
          <a:p>
            <a:r>
              <a:rPr lang="en-US" sz="1200" b="1"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0ECA9DC-8E96-4C18-A0D0-F5C5C0229E3D}" type="slidenum">
              <a:rPr lang="en-US" smtClean="0"/>
              <a:t>2</a:t>
            </a:fld>
            <a:endParaRPr lang="en-US" dirty="0"/>
          </a:p>
        </p:txBody>
      </p:sp>
    </p:spTree>
    <p:extLst>
      <p:ext uri="{BB962C8B-B14F-4D97-AF65-F5344CB8AC3E}">
        <p14:creationId xmlns:p14="http://schemas.microsoft.com/office/powerpoint/2010/main" val="1273271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a:solidFill>
                  <a:schemeClr val="tx1"/>
                </a:solidFill>
                <a:effectLst/>
                <a:latin typeface="+mn-lt"/>
                <a:ea typeface="+mn-ea"/>
                <a:cs typeface="+mn-cs"/>
              </a:rPr>
              <a:t>Two-Phased Approach.</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 PHE Unwind Communication and Outreach Campaign is currently rolling out in two phases to prioritize and sequence strategies, tactics, and messages across the state to prepare for the resumption of normal eligibility operations.</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Phase 1.0</a:t>
            </a:r>
            <a:r>
              <a:rPr lang="en-US" sz="1200" kern="1200" dirty="0">
                <a:solidFill>
                  <a:schemeClr val="tx1"/>
                </a:solidFill>
                <a:effectLst/>
                <a:latin typeface="+mn-lt"/>
                <a:ea typeface="+mn-ea"/>
                <a:cs typeface="+mn-cs"/>
              </a:rPr>
              <a:t> – This phase is designed to encourage beneficiaries to provide updated contact information such as: name, address, phone number, and email in order to be able to contact beneficiaries with important information about keeping their Medi-Cal. This phase is underway.</a:t>
            </a:r>
            <a:r>
              <a:rPr lang="en-US" sz="1200" b="1" kern="1200" dirty="0">
                <a:solidFill>
                  <a:schemeClr val="tx1"/>
                </a:solidFill>
                <a:effectLst/>
                <a:latin typeface="+mn-lt"/>
                <a:ea typeface="+mn-ea"/>
                <a:cs typeface="+mn-cs"/>
              </a:rPr>
              <a:t> </a:t>
            </a:r>
            <a:br>
              <a:rPr lang="en-US" sz="1200" b="1" kern="1200" dirty="0">
                <a:solidFill>
                  <a:schemeClr val="tx1"/>
                </a:solidFill>
                <a:effectLst/>
                <a:latin typeface="+mn-lt"/>
                <a:ea typeface="+mn-ea"/>
                <a:cs typeface="+mn-cs"/>
              </a:rPr>
            </a:br>
            <a:endParaRPr lang="en-US" sz="12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Phase 2.0</a:t>
            </a:r>
            <a:r>
              <a:rPr lang="en-US" sz="1200" kern="1200" dirty="0">
                <a:solidFill>
                  <a:schemeClr val="tx1"/>
                </a:solidFill>
                <a:effectLst/>
                <a:latin typeface="+mn-lt"/>
                <a:ea typeface="+mn-ea"/>
                <a:cs typeface="+mn-cs"/>
              </a:rPr>
              <a:t> – This phase is designed to encourage beneficiaries to continue to update contact information, report any change in circumstances, as well as check for upcoming renewal packets. Phase 2.0 will begin 60 days prior to the end of the PHE. A Phase 2.0 Outreach Toolkit will be released in the future.</a:t>
            </a:r>
          </a:p>
          <a:p>
            <a:endParaRPr lang="en-US" dirty="0"/>
          </a:p>
        </p:txBody>
      </p:sp>
      <p:sp>
        <p:nvSpPr>
          <p:cNvPr id="4" name="Slide Number Placeholder 3"/>
          <p:cNvSpPr>
            <a:spLocks noGrp="1"/>
          </p:cNvSpPr>
          <p:nvPr>
            <p:ph type="sldNum" sz="quarter" idx="10"/>
          </p:nvPr>
        </p:nvSpPr>
        <p:spPr/>
        <p:txBody>
          <a:bodyPr/>
          <a:lstStyle/>
          <a:p>
            <a:fld id="{D0ECA9DC-8E96-4C18-A0D0-F5C5C0229E3D}" type="slidenum">
              <a:rPr lang="en-US" smtClean="0"/>
              <a:t>3</a:t>
            </a:fld>
            <a:endParaRPr lang="en-US" dirty="0"/>
          </a:p>
        </p:txBody>
      </p:sp>
    </p:spTree>
    <p:extLst>
      <p:ext uri="{BB962C8B-B14F-4D97-AF65-F5344CB8AC3E}">
        <p14:creationId xmlns:p14="http://schemas.microsoft.com/office/powerpoint/2010/main" val="3066587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4</a:t>
            </a:fld>
            <a:endParaRPr lang="en-US" dirty="0"/>
          </a:p>
        </p:txBody>
      </p:sp>
    </p:spTree>
    <p:extLst>
      <p:ext uri="{BB962C8B-B14F-4D97-AF65-F5344CB8AC3E}">
        <p14:creationId xmlns:p14="http://schemas.microsoft.com/office/powerpoint/2010/main" val="3925975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5</a:t>
            </a:fld>
            <a:endParaRPr lang="en-US" dirty="0"/>
          </a:p>
        </p:txBody>
      </p:sp>
    </p:spTree>
    <p:extLst>
      <p:ext uri="{BB962C8B-B14F-4D97-AF65-F5344CB8AC3E}">
        <p14:creationId xmlns:p14="http://schemas.microsoft.com/office/powerpoint/2010/main" val="3190350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6</a:t>
            </a:fld>
            <a:endParaRPr lang="en-US" dirty="0"/>
          </a:p>
        </p:txBody>
      </p:sp>
    </p:spTree>
    <p:extLst>
      <p:ext uri="{BB962C8B-B14F-4D97-AF65-F5344CB8AC3E}">
        <p14:creationId xmlns:p14="http://schemas.microsoft.com/office/powerpoint/2010/main" val="12476417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8</a:t>
            </a:fld>
            <a:endParaRPr lang="en-US" dirty="0"/>
          </a:p>
        </p:txBody>
      </p:sp>
    </p:spTree>
    <p:extLst>
      <p:ext uri="{BB962C8B-B14F-4D97-AF65-F5344CB8AC3E}">
        <p14:creationId xmlns:p14="http://schemas.microsoft.com/office/powerpoint/2010/main" val="132492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9</a:t>
            </a:fld>
            <a:endParaRPr lang="en-US" dirty="0"/>
          </a:p>
        </p:txBody>
      </p:sp>
    </p:spTree>
    <p:extLst>
      <p:ext uri="{BB962C8B-B14F-4D97-AF65-F5344CB8AC3E}">
        <p14:creationId xmlns:p14="http://schemas.microsoft.com/office/powerpoint/2010/main" val="1483779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10</a:t>
            </a:fld>
            <a:endParaRPr lang="en-US" dirty="0"/>
          </a:p>
        </p:txBody>
      </p:sp>
    </p:spTree>
    <p:extLst>
      <p:ext uri="{BB962C8B-B14F-4D97-AF65-F5344CB8AC3E}">
        <p14:creationId xmlns:p14="http://schemas.microsoft.com/office/powerpoint/2010/main" val="31498110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31808"/>
            <a:ext cx="12191013" cy="6858555"/>
          </a:xfrm>
          <a:prstGeom prst="rect">
            <a:avLst/>
          </a:prstGeom>
        </p:spPr>
      </p:pic>
      <p:sp>
        <p:nvSpPr>
          <p:cNvPr id="2" name="Title 1"/>
          <p:cNvSpPr>
            <a:spLocks noGrp="1"/>
          </p:cNvSpPr>
          <p:nvPr>
            <p:ph type="ctrTitle" hasCustomPrompt="1"/>
          </p:nvPr>
        </p:nvSpPr>
        <p:spPr>
          <a:xfrm>
            <a:off x="1524000" y="607219"/>
            <a:ext cx="9144000" cy="2387600"/>
          </a:xfrm>
        </p:spPr>
        <p:txBody>
          <a:bodyPr anchor="b">
            <a:normAutofit/>
          </a:bodyPr>
          <a:lstStyle>
            <a:lvl1pPr algn="ctr">
              <a:defRPr sz="5400" b="1" baseline="0">
                <a:solidFill>
                  <a:schemeClr val="bg1"/>
                </a:solidFill>
                <a:latin typeface="Segoe UI" panose="020B0502040204020203" pitchFamily="34" charset="0"/>
                <a:cs typeface="Segoe UI" panose="020B0502040204020203" pitchFamily="34" charset="0"/>
              </a:defRPr>
            </a:lvl1pPr>
          </a:lstStyle>
          <a:p>
            <a:r>
              <a:rPr lang="en-US" dirty="0"/>
              <a:t>LONG, INTERESTING TITLE</a:t>
            </a:r>
          </a:p>
        </p:txBody>
      </p:sp>
      <p:sp>
        <p:nvSpPr>
          <p:cNvPr id="3" name="Subtitle 2"/>
          <p:cNvSpPr>
            <a:spLocks noGrp="1"/>
          </p:cNvSpPr>
          <p:nvPr>
            <p:ph type="subTitle" idx="1" hasCustomPrompt="1"/>
          </p:nvPr>
        </p:nvSpPr>
        <p:spPr>
          <a:xfrm>
            <a:off x="1524000" y="3192735"/>
            <a:ext cx="9144000" cy="1655762"/>
          </a:xfrm>
        </p:spPr>
        <p:txBody>
          <a:bodyPr>
            <a:normAutofit/>
          </a:bodyPr>
          <a:lstStyle>
            <a:lvl1pPr marL="0" indent="0" algn="ctr">
              <a:buNone/>
              <a:defRPr sz="3200" baseline="0">
                <a:solidFill>
                  <a:schemeClr val="bg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AND A SUBTITLE, IF NEEDED</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r>
              <a:rPr lang="en-US" dirty="0"/>
              <a:t>4/15/2019</a:t>
            </a:r>
          </a:p>
        </p:txBody>
      </p:sp>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2124" y="6146260"/>
            <a:ext cx="1981285" cy="420180"/>
          </a:xfrm>
          <a:prstGeom prst="rect">
            <a:avLst/>
          </a:prstGeom>
        </p:spPr>
      </p:pic>
    </p:spTree>
    <p:extLst>
      <p:ext uri="{BB962C8B-B14F-4D97-AF65-F5344CB8AC3E}">
        <p14:creationId xmlns:p14="http://schemas.microsoft.com/office/powerpoint/2010/main" val="3845653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4/20/2022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dirty="0"/>
          </a:p>
        </p:txBody>
      </p:sp>
    </p:spTree>
    <p:extLst>
      <p:ext uri="{BB962C8B-B14F-4D97-AF65-F5344CB8AC3E}">
        <p14:creationId xmlns:p14="http://schemas.microsoft.com/office/powerpoint/2010/main" val="1768262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4/20/2022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dirty="0"/>
          </a:p>
        </p:txBody>
      </p:sp>
    </p:spTree>
    <p:extLst>
      <p:ext uri="{BB962C8B-B14F-4D97-AF65-F5344CB8AC3E}">
        <p14:creationId xmlns:p14="http://schemas.microsoft.com/office/powerpoint/2010/main" val="852661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549501"/>
            <a:ext cx="10515600" cy="1325563"/>
          </a:xfrm>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849086" y="2114550"/>
            <a:ext cx="10515600" cy="4351338"/>
          </a:xfrm>
        </p:spPr>
        <p:txBody>
          <a:bodyPr/>
          <a:lstStyle>
            <a:lvl1pPr marL="320040" indent="-320040">
              <a:lnSpc>
                <a:spcPct val="120000"/>
              </a:lnSpc>
              <a:buClr>
                <a:srgbClr val="782B8B"/>
              </a:buClr>
              <a:buSzPct val="125000"/>
              <a:buFont typeface="Segoe UI" panose="020B0502040204020203" pitchFamily="34" charset="0"/>
              <a:buChar char="»"/>
              <a:defRPr>
                <a:latin typeface="Segoe UI" panose="020B0502040204020203" pitchFamily="34" charset="0"/>
                <a:cs typeface="Segoe UI" panose="020B0502040204020203" pitchFamily="34" charset="0"/>
              </a:defRPr>
            </a:lvl1pPr>
            <a:lvl2pPr marL="6858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2pPr>
            <a:lvl3pPr marL="11430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3pPr>
            <a:lvl4pPr marL="16002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4pPr>
            <a:lvl5pPr marL="20574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4/20/2022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dirty="0"/>
          </a:p>
        </p:txBody>
      </p:sp>
    </p:spTree>
    <p:extLst>
      <p:ext uri="{BB962C8B-B14F-4D97-AF65-F5344CB8AC3E}">
        <p14:creationId xmlns:p14="http://schemas.microsoft.com/office/powerpoint/2010/main" val="3987711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077686"/>
            <a:ext cx="10515600" cy="1698171"/>
          </a:xfrm>
        </p:spPr>
        <p:txBody>
          <a:bodyPr anchor="b"/>
          <a:lstStyle>
            <a:lvl1pPr>
              <a:defRPr sz="6000" b="1">
                <a:solidFill>
                  <a:srgbClr val="14315A"/>
                </a:solidFill>
                <a:latin typeface="Segoe UI" panose="020B0502040204020203" pitchFamily="34" charset="0"/>
                <a:cs typeface="Segoe UI" panose="020B0502040204020203" pitchFamily="34" charset="0"/>
              </a:defRPr>
            </a:lvl1pPr>
          </a:lstStyle>
          <a:p>
            <a:r>
              <a:rPr lang="en-US" dirty="0"/>
              <a:t>CLICK TO EDIT TITLE</a:t>
            </a:r>
          </a:p>
        </p:txBody>
      </p:sp>
      <p:sp>
        <p:nvSpPr>
          <p:cNvPr id="4" name="Date Placeholder 3"/>
          <p:cNvSpPr>
            <a:spLocks noGrp="1"/>
          </p:cNvSpPr>
          <p:nvPr>
            <p:ph type="dt" sz="half" idx="10"/>
          </p:nvPr>
        </p:nvSpPr>
        <p:spPr/>
        <p:txBody>
          <a:bodyPr/>
          <a:lstStyle/>
          <a:p>
            <a:fld id="{69258C0A-392C-4A8B-9007-135A2DC939C1}" type="datetimeFigureOut">
              <a:rPr lang="en-US" smtClean="0"/>
              <a:t>4/20/2022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174654"/>
            <a:ext cx="12192000" cy="2068801"/>
          </a:xfrm>
          <a:prstGeom prst="rect">
            <a:avLst/>
          </a:prstGeom>
        </p:spPr>
      </p:pic>
    </p:spTree>
    <p:extLst>
      <p:ext uri="{BB962C8B-B14F-4D97-AF65-F5344CB8AC3E}">
        <p14:creationId xmlns:p14="http://schemas.microsoft.com/office/powerpoint/2010/main" val="1427120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69258C0A-392C-4A8B-9007-135A2DC939C1}" type="datetimeFigureOut">
              <a:rPr lang="en-US" smtClean="0"/>
              <a:t>4/20/2022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dirty="0"/>
          </a:p>
        </p:txBody>
      </p:sp>
    </p:spTree>
    <p:extLst>
      <p:ext uri="{BB962C8B-B14F-4D97-AF65-F5344CB8AC3E}">
        <p14:creationId xmlns:p14="http://schemas.microsoft.com/office/powerpoint/2010/main" val="2302147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69258C0A-392C-4A8B-9007-135A2DC939C1}" type="datetimeFigureOut">
              <a:rPr lang="en-US" smtClean="0"/>
              <a:t>4/20/2022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B8090AE-F645-47C1-81A8-D4E28BF03D47}" type="slidenum">
              <a:rPr lang="en-US" smtClean="0"/>
              <a:t>‹#›</a:t>
            </a:fld>
            <a:endParaRPr lang="en-US" dirty="0"/>
          </a:p>
        </p:txBody>
      </p:sp>
    </p:spTree>
    <p:extLst>
      <p:ext uri="{BB962C8B-B14F-4D97-AF65-F5344CB8AC3E}">
        <p14:creationId xmlns:p14="http://schemas.microsoft.com/office/powerpoint/2010/main" val="2258680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69258C0A-392C-4A8B-9007-135A2DC939C1}" type="datetimeFigureOut">
              <a:rPr lang="en-US" smtClean="0"/>
              <a:t>4/20/2022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B8090AE-F645-47C1-81A8-D4E28BF03D47}" type="slidenum">
              <a:rPr lang="en-US" smtClean="0"/>
              <a:t>‹#›</a:t>
            </a:fld>
            <a:endParaRPr lang="en-US" dirty="0"/>
          </a:p>
        </p:txBody>
      </p:sp>
    </p:spTree>
    <p:extLst>
      <p:ext uri="{BB962C8B-B14F-4D97-AF65-F5344CB8AC3E}">
        <p14:creationId xmlns:p14="http://schemas.microsoft.com/office/powerpoint/2010/main" val="1014485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258C0A-392C-4A8B-9007-135A2DC939C1}" type="datetimeFigureOut">
              <a:rPr lang="en-US" smtClean="0"/>
              <a:t>4/20/2022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B8090AE-F645-47C1-81A8-D4E28BF03D47}" type="slidenum">
              <a:rPr lang="en-US" smtClean="0"/>
              <a:t>‹#›</a:t>
            </a:fld>
            <a:endParaRPr lang="en-US" dirty="0"/>
          </a:p>
        </p:txBody>
      </p:sp>
    </p:spTree>
    <p:extLst>
      <p:ext uri="{BB962C8B-B14F-4D97-AF65-F5344CB8AC3E}">
        <p14:creationId xmlns:p14="http://schemas.microsoft.com/office/powerpoint/2010/main" val="652909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atin typeface="Segoe UI" panose="020B0502040204020203" pitchFamily="34" charset="0"/>
                <a:cs typeface="Segoe UI" panose="020B0502040204020203" pitchFamily="34" charset="0"/>
              </a:defRPr>
            </a:lvl1pPr>
            <a:lvl2pPr>
              <a:defRPr sz="2800">
                <a:latin typeface="Segoe UI" panose="020B0502040204020203" pitchFamily="34" charset="0"/>
                <a:cs typeface="Segoe UI" panose="020B0502040204020203" pitchFamily="34" charset="0"/>
              </a:defRPr>
            </a:lvl2pPr>
            <a:lvl3pPr>
              <a:defRPr sz="2400">
                <a:latin typeface="Segoe UI" panose="020B0502040204020203" pitchFamily="34" charset="0"/>
                <a:cs typeface="Segoe UI" panose="020B0502040204020203" pitchFamily="34" charset="0"/>
              </a:defRPr>
            </a:lvl3pPr>
            <a:lvl4pPr>
              <a:defRPr sz="2000">
                <a:latin typeface="Segoe UI" panose="020B0502040204020203" pitchFamily="34" charset="0"/>
                <a:cs typeface="Segoe UI" panose="020B0502040204020203" pitchFamily="34" charset="0"/>
              </a:defRPr>
            </a:lvl4pPr>
            <a:lvl5pPr>
              <a:defRPr sz="2000">
                <a:latin typeface="Segoe UI" panose="020B0502040204020203" pitchFamily="34" charset="0"/>
                <a:cs typeface="Segoe UI" panose="020B0502040204020203"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Segoe UI" panose="020B0502040204020203" pitchFamily="34" charset="0"/>
                <a:cs typeface="Segoe UI" panose="020B0502040204020203"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69258C0A-392C-4A8B-9007-135A2DC939C1}" type="datetimeFigureOut">
              <a:rPr lang="en-US" smtClean="0"/>
              <a:t>4/20/2022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dirty="0"/>
          </a:p>
        </p:txBody>
      </p:sp>
    </p:spTree>
    <p:extLst>
      <p:ext uri="{BB962C8B-B14F-4D97-AF65-F5344CB8AC3E}">
        <p14:creationId xmlns:p14="http://schemas.microsoft.com/office/powerpoint/2010/main" val="2368549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9258C0A-392C-4A8B-9007-135A2DC939C1}" type="datetimeFigureOut">
              <a:rPr lang="en-US" smtClean="0"/>
              <a:t>4/20/2022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dirty="0"/>
          </a:p>
        </p:txBody>
      </p:sp>
    </p:spTree>
    <p:extLst>
      <p:ext uri="{BB962C8B-B14F-4D97-AF65-F5344CB8AC3E}">
        <p14:creationId xmlns:p14="http://schemas.microsoft.com/office/powerpoint/2010/main" val="453568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Segoe UI" panose="020B0502040204020203" pitchFamily="34" charset="0"/>
                <a:cs typeface="Segoe UI" panose="020B0502040204020203" pitchFamily="34" charset="0"/>
              </a:defRPr>
            </a:lvl1pPr>
          </a:lstStyle>
          <a:p>
            <a:fld id="{69258C0A-392C-4A8B-9007-135A2DC939C1}" type="datetimeFigureOut">
              <a:rPr lang="en-US" smtClean="0"/>
              <a:pPr/>
              <a:t>4/20/2022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Segoe UI" panose="020B0502040204020203" pitchFamily="34" charset="0"/>
                <a:cs typeface="Segoe UI" panose="020B0502040204020203" pitchFamily="34" charset="0"/>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Segoe UI" panose="020B0502040204020203" pitchFamily="34" charset="0"/>
                <a:cs typeface="Segoe UI" panose="020B0502040204020203" pitchFamily="34" charset="0"/>
              </a:defRPr>
            </a:lvl1pPr>
          </a:lstStyle>
          <a:p>
            <a:fld id="{EB8090AE-F645-47C1-81A8-D4E28BF03D47}" type="slidenum">
              <a:rPr lang="en-US" smtClean="0"/>
              <a:pPr/>
              <a:t>‹#›</a:t>
            </a:fld>
            <a:endParaRPr lang="en-US" dirty="0"/>
          </a:p>
        </p:txBody>
      </p:sp>
    </p:spTree>
    <p:extLst>
      <p:ext uri="{BB962C8B-B14F-4D97-AF65-F5344CB8AC3E}">
        <p14:creationId xmlns:p14="http://schemas.microsoft.com/office/powerpoint/2010/main" val="4074263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14315A"/>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dhcsgovstaging:88/Documents/CSD_YV/BHIN/BHIN-22-006.pdf" TargetMode="External"/><Relationship Id="rId2" Type="http://schemas.openxmlformats.org/officeDocument/2006/relationships/hyperlink" Target="https://www.calmhsa.org/peer-certificatio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dhcsgovstaging:88/Documents/CA-21-0051-SPA-Approval.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dhcsgovstaging:88/Documents/CA-21-0051-SPA-Approval.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dhcsgovstaging:88/toolkits/Pages/PHE-Outreach-Toolkit.asp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apps.dhcs.ca.gov/listsubscribe/default.aspx?list=ambassadors"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dhcsgovstaging:88/Documents/CSD_YV/BHIN/BHIN-20-056-Peer-Support-Services-Funding.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81225"/>
            <a:ext cx="9144000" cy="1630763"/>
          </a:xfrm>
        </p:spPr>
        <p:txBody>
          <a:bodyPr>
            <a:noAutofit/>
          </a:bodyPr>
          <a:lstStyle/>
          <a:p>
            <a:r>
              <a:rPr lang="en-US" sz="4000" dirty="0">
                <a:latin typeface="Segoe UI"/>
                <a:cs typeface="Segoe UI"/>
              </a:rPr>
              <a:t>Specialty Mental Health Services (SMHS) and Peer Support Services</a:t>
            </a:r>
            <a:endParaRPr lang="en-US" sz="4000" dirty="0"/>
          </a:p>
        </p:txBody>
      </p:sp>
      <p:sp>
        <p:nvSpPr>
          <p:cNvPr id="7" name="Subtitle 6">
            <a:extLst>
              <a:ext uri="{FF2B5EF4-FFF2-40B4-BE49-F238E27FC236}">
                <a16:creationId xmlns:a16="http://schemas.microsoft.com/office/drawing/2014/main" id="{DBD2808B-C8DD-4EEC-B1BC-719DD245B637}"/>
              </a:ext>
            </a:extLst>
          </p:cNvPr>
          <p:cNvSpPr>
            <a:spLocks noGrp="1"/>
          </p:cNvSpPr>
          <p:nvPr>
            <p:ph type="subTitle" idx="1"/>
          </p:nvPr>
        </p:nvSpPr>
        <p:spPr/>
        <p:txBody>
          <a:bodyPr/>
          <a:lstStyle/>
          <a:p>
            <a:r>
              <a:rPr lang="en-US" dirty="0"/>
              <a:t>Tuesday, April 19, 2022</a:t>
            </a:r>
          </a:p>
          <a:p>
            <a:r>
              <a:rPr lang="en-US" dirty="0"/>
              <a:t>3:00 p.m. – 4:00 p.m.</a:t>
            </a:r>
          </a:p>
        </p:txBody>
      </p:sp>
    </p:spTree>
    <p:extLst>
      <p:ext uri="{BB962C8B-B14F-4D97-AF65-F5344CB8AC3E}">
        <p14:creationId xmlns:p14="http://schemas.microsoft.com/office/powerpoint/2010/main" val="2765544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1FE67-C6F9-4EC2-AC23-0F9C2B8F74DF}"/>
              </a:ext>
            </a:extLst>
          </p:cNvPr>
          <p:cNvSpPr>
            <a:spLocks noGrp="1"/>
          </p:cNvSpPr>
          <p:nvPr>
            <p:ph type="title"/>
          </p:nvPr>
        </p:nvSpPr>
        <p:spPr/>
        <p:txBody>
          <a:bodyPr/>
          <a:lstStyle/>
          <a:p>
            <a:r>
              <a:rPr lang="en-US" dirty="0"/>
              <a:t>Roles in the Medi-Cal Peer Support Specialist Services Benefit</a:t>
            </a:r>
          </a:p>
        </p:txBody>
      </p:sp>
      <p:sp>
        <p:nvSpPr>
          <p:cNvPr id="3" name="Content Placeholder 2">
            <a:extLst>
              <a:ext uri="{FF2B5EF4-FFF2-40B4-BE49-F238E27FC236}">
                <a16:creationId xmlns:a16="http://schemas.microsoft.com/office/drawing/2014/main" id="{43D13B9B-A454-4A75-881F-5D471BBCAB3F}"/>
              </a:ext>
            </a:extLst>
          </p:cNvPr>
          <p:cNvSpPr>
            <a:spLocks noGrp="1"/>
          </p:cNvSpPr>
          <p:nvPr>
            <p:ph idx="1"/>
          </p:nvPr>
        </p:nvSpPr>
        <p:spPr/>
        <p:txBody>
          <a:bodyPr>
            <a:normAutofit lnSpcReduction="10000"/>
          </a:bodyPr>
          <a:lstStyle/>
          <a:p>
            <a:r>
              <a:rPr lang="en-US" b="1" dirty="0"/>
              <a:t>Department of Health Care Services: </a:t>
            </a:r>
            <a:r>
              <a:rPr lang="en-US" dirty="0"/>
              <a:t>Establish statewide standards for peer certification and monitor certifying organizations and counties. </a:t>
            </a:r>
          </a:p>
          <a:p>
            <a:r>
              <a:rPr lang="en-US" b="1" dirty="0"/>
              <a:t>County: </a:t>
            </a:r>
            <a:r>
              <a:rPr lang="en-US" dirty="0"/>
              <a:t>Implement the Medi-Cal benefit, and either develop or choose a certification program.</a:t>
            </a:r>
          </a:p>
          <a:p>
            <a:r>
              <a:rPr lang="en-US" b="1" dirty="0"/>
              <a:t>Certification program: </a:t>
            </a:r>
            <a:r>
              <a:rPr lang="en-US" dirty="0"/>
              <a:t>Certify peer support specialists for Medi-Cal reimbursement.</a:t>
            </a:r>
          </a:p>
          <a:p>
            <a:r>
              <a:rPr lang="en-US" b="1" dirty="0"/>
              <a:t>Peers: </a:t>
            </a:r>
            <a:r>
              <a:rPr lang="en-US" dirty="0"/>
              <a:t>Provide peer support services to Medi-Cal beneficiaries. </a:t>
            </a:r>
          </a:p>
        </p:txBody>
      </p:sp>
    </p:spTree>
    <p:extLst>
      <p:ext uri="{BB962C8B-B14F-4D97-AF65-F5344CB8AC3E}">
        <p14:creationId xmlns:p14="http://schemas.microsoft.com/office/powerpoint/2010/main" val="3751814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B6272-9A43-45F5-8F38-FD0F162B850C}"/>
              </a:ext>
            </a:extLst>
          </p:cNvPr>
          <p:cNvSpPr>
            <a:spLocks noGrp="1"/>
          </p:cNvSpPr>
          <p:nvPr>
            <p:ph type="title"/>
          </p:nvPr>
        </p:nvSpPr>
        <p:spPr/>
        <p:txBody>
          <a:bodyPr/>
          <a:lstStyle/>
          <a:p>
            <a:r>
              <a:rPr lang="en-US" dirty="0"/>
              <a:t>County Role in Medi-Cal Peer Support Specialist Services</a:t>
            </a:r>
          </a:p>
        </p:txBody>
      </p:sp>
      <p:sp>
        <p:nvSpPr>
          <p:cNvPr id="3" name="Content Placeholder 2">
            <a:extLst>
              <a:ext uri="{FF2B5EF4-FFF2-40B4-BE49-F238E27FC236}">
                <a16:creationId xmlns:a16="http://schemas.microsoft.com/office/drawing/2014/main" id="{50C6FC91-D7DA-4C8D-ABD1-44C624E0C01B}"/>
              </a:ext>
            </a:extLst>
          </p:cNvPr>
          <p:cNvSpPr>
            <a:spLocks noGrp="1"/>
          </p:cNvSpPr>
          <p:nvPr>
            <p:ph idx="1"/>
          </p:nvPr>
        </p:nvSpPr>
        <p:spPr/>
        <p:txBody>
          <a:bodyPr>
            <a:normAutofit/>
          </a:bodyPr>
          <a:lstStyle/>
          <a:p>
            <a:r>
              <a:rPr lang="en-US" dirty="0"/>
              <a:t>Each county may decide whether to opt into this benefit. </a:t>
            </a:r>
          </a:p>
          <a:p>
            <a:r>
              <a:rPr lang="en-US" dirty="0"/>
              <a:t>Counties are responsible for implementing the Medi-Cal peer support specialist services benefit.</a:t>
            </a:r>
          </a:p>
          <a:p>
            <a:r>
              <a:rPr lang="en-US" dirty="0"/>
              <a:t>Interested peers and peer-run organizations should work with their county Behavioral Health Department to bill Medi-Cal for peer support specialist services. </a:t>
            </a:r>
          </a:p>
        </p:txBody>
      </p:sp>
    </p:spTree>
    <p:extLst>
      <p:ext uri="{BB962C8B-B14F-4D97-AF65-F5344CB8AC3E}">
        <p14:creationId xmlns:p14="http://schemas.microsoft.com/office/powerpoint/2010/main" val="3353837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740AE-7CD9-4366-9938-7399C84ACB0C}"/>
              </a:ext>
            </a:extLst>
          </p:cNvPr>
          <p:cNvSpPr>
            <a:spLocks noGrp="1"/>
          </p:cNvSpPr>
          <p:nvPr>
            <p:ph type="title"/>
          </p:nvPr>
        </p:nvSpPr>
        <p:spPr/>
        <p:txBody>
          <a:bodyPr/>
          <a:lstStyle/>
          <a:p>
            <a:r>
              <a:rPr lang="en-US" dirty="0"/>
              <a:t>Certification Programs for Medi-Cal Peer Support Specialists</a:t>
            </a:r>
          </a:p>
        </p:txBody>
      </p:sp>
      <p:sp>
        <p:nvSpPr>
          <p:cNvPr id="3" name="Content Placeholder 2">
            <a:extLst>
              <a:ext uri="{FF2B5EF4-FFF2-40B4-BE49-F238E27FC236}">
                <a16:creationId xmlns:a16="http://schemas.microsoft.com/office/drawing/2014/main" id="{57EDCF76-D38F-4547-94E2-7AD006D55629}"/>
              </a:ext>
            </a:extLst>
          </p:cNvPr>
          <p:cNvSpPr>
            <a:spLocks noGrp="1"/>
          </p:cNvSpPr>
          <p:nvPr>
            <p:ph idx="1"/>
          </p:nvPr>
        </p:nvSpPr>
        <p:spPr/>
        <p:txBody>
          <a:bodyPr>
            <a:normAutofit lnSpcReduction="10000"/>
          </a:bodyPr>
          <a:lstStyle/>
          <a:p>
            <a:r>
              <a:rPr lang="en-US" dirty="0"/>
              <a:t>To receive Medi-Cal reimbursement, peer support specialists must become certified as a Medi-Cal Peer Support Specialist in California. </a:t>
            </a:r>
          </a:p>
          <a:p>
            <a:r>
              <a:rPr lang="en-US" dirty="0"/>
              <a:t>Counties are responsible for implementing certification programs.</a:t>
            </a:r>
          </a:p>
          <a:p>
            <a:r>
              <a:rPr lang="en-US" dirty="0"/>
              <a:t>Counties may implement their own certification program or select an entity to provide a certification program for their county. </a:t>
            </a:r>
          </a:p>
        </p:txBody>
      </p:sp>
    </p:spTree>
    <p:extLst>
      <p:ext uri="{BB962C8B-B14F-4D97-AF65-F5344CB8AC3E}">
        <p14:creationId xmlns:p14="http://schemas.microsoft.com/office/powerpoint/2010/main" val="3931230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54DCF-2B96-4FB4-85C4-34C6B4725300}"/>
              </a:ext>
            </a:extLst>
          </p:cNvPr>
          <p:cNvSpPr>
            <a:spLocks noGrp="1"/>
          </p:cNvSpPr>
          <p:nvPr>
            <p:ph type="title"/>
          </p:nvPr>
        </p:nvSpPr>
        <p:spPr/>
        <p:txBody>
          <a:bodyPr/>
          <a:lstStyle/>
          <a:p>
            <a:r>
              <a:rPr lang="en-US" dirty="0"/>
              <a:t>Certification Program (continued)</a:t>
            </a:r>
            <a:endParaRPr lang="en-US" dirty="0">
              <a:highlight>
                <a:srgbClr val="FFFF00"/>
              </a:highlight>
            </a:endParaRPr>
          </a:p>
        </p:txBody>
      </p:sp>
      <p:sp>
        <p:nvSpPr>
          <p:cNvPr id="3" name="Content Placeholder 2">
            <a:extLst>
              <a:ext uri="{FF2B5EF4-FFF2-40B4-BE49-F238E27FC236}">
                <a16:creationId xmlns:a16="http://schemas.microsoft.com/office/drawing/2014/main" id="{12F1777B-7E0A-46C0-9B26-4F2110C091DD}"/>
              </a:ext>
            </a:extLst>
          </p:cNvPr>
          <p:cNvSpPr>
            <a:spLocks noGrp="1"/>
          </p:cNvSpPr>
          <p:nvPr>
            <p:ph idx="1"/>
          </p:nvPr>
        </p:nvSpPr>
        <p:spPr>
          <a:xfrm>
            <a:off x="849086" y="2114550"/>
            <a:ext cx="10515600" cy="3968750"/>
          </a:xfrm>
        </p:spPr>
        <p:txBody>
          <a:bodyPr/>
          <a:lstStyle/>
          <a:p>
            <a:r>
              <a:rPr lang="en-US" dirty="0"/>
              <a:t>A county may only elect one certification entity at a time.</a:t>
            </a:r>
            <a:r>
              <a:rPr lang="en-US" baseline="30000" dirty="0"/>
              <a:t>1</a:t>
            </a:r>
          </a:p>
          <a:p>
            <a:r>
              <a:rPr lang="en-US" dirty="0"/>
              <a:t>Many counties have chosen CalMHSA as their certification entity for FY 2022-2023.</a:t>
            </a:r>
          </a:p>
          <a:p>
            <a:pPr lvl="1"/>
            <a:r>
              <a:rPr lang="en-US" dirty="0"/>
              <a:t>More information about the CalMHSA Medi-Cal Peer Support Specialist Certification Program can be found online</a:t>
            </a:r>
            <a:r>
              <a:rPr lang="en-US" dirty="0" smtClean="0"/>
              <a:t>: </a:t>
            </a:r>
            <a:r>
              <a:rPr lang="en-US" dirty="0">
                <a:hlinkClick r:id="rId2"/>
              </a:rPr>
              <a:t>https://www.calmhsa.org/peer-certification/</a:t>
            </a:r>
            <a:r>
              <a:rPr lang="en-US" dirty="0" smtClean="0"/>
              <a:t> </a:t>
            </a:r>
            <a:endParaRPr lang="en-US" dirty="0"/>
          </a:p>
          <a:p>
            <a:r>
              <a:rPr lang="en-US" dirty="0"/>
              <a:t>DHCS will host a separate Technical Assistance webinar on developing certification programs in Fall 2022. </a:t>
            </a:r>
          </a:p>
        </p:txBody>
      </p:sp>
      <p:sp>
        <p:nvSpPr>
          <p:cNvPr id="4" name="TextBox 3">
            <a:extLst>
              <a:ext uri="{FF2B5EF4-FFF2-40B4-BE49-F238E27FC236}">
                <a16:creationId xmlns:a16="http://schemas.microsoft.com/office/drawing/2014/main" id="{F66C0E28-14D2-4AB7-A7E8-40B5560F4B5C}"/>
              </a:ext>
            </a:extLst>
          </p:cNvPr>
          <p:cNvSpPr txBox="1"/>
          <p:nvPr/>
        </p:nvSpPr>
        <p:spPr>
          <a:xfrm>
            <a:off x="849086" y="6292398"/>
            <a:ext cx="4855816" cy="369332"/>
          </a:xfrm>
          <a:prstGeom prst="rect">
            <a:avLst/>
          </a:prstGeom>
          <a:noFill/>
        </p:spPr>
        <p:txBody>
          <a:bodyPr wrap="none" rtlCol="0">
            <a:spAutoFit/>
          </a:bodyPr>
          <a:lstStyle/>
          <a:p>
            <a:r>
              <a:rPr lang="en-US" baseline="30000" dirty="0"/>
              <a:t>1</a:t>
            </a:r>
            <a:r>
              <a:rPr lang="en-US" dirty="0"/>
              <a:t> </a:t>
            </a:r>
            <a:r>
              <a:rPr lang="en-US" dirty="0">
                <a:latin typeface="Arial" panose="020B0604020202020204" pitchFamily="34" charset="0"/>
                <a:cs typeface="Arial" panose="020B0604020202020204" pitchFamily="34" charset="0"/>
                <a:hlinkClick r:id="rId3"/>
              </a:rPr>
              <a:t>Behavioral Health Information Notice 22-006</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1120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CE27-4ACC-4277-864D-505423786528}"/>
              </a:ext>
            </a:extLst>
          </p:cNvPr>
          <p:cNvSpPr>
            <a:spLocks noGrp="1"/>
          </p:cNvSpPr>
          <p:nvPr>
            <p:ph type="title"/>
          </p:nvPr>
        </p:nvSpPr>
        <p:spPr/>
        <p:txBody>
          <a:bodyPr/>
          <a:lstStyle/>
          <a:p>
            <a:r>
              <a:rPr lang="en-US" dirty="0"/>
              <a:t>Benefit Description</a:t>
            </a:r>
            <a:endParaRPr lang="en-US" dirty="0">
              <a:highlight>
                <a:srgbClr val="FFFF00"/>
              </a:highlight>
            </a:endParaRPr>
          </a:p>
        </p:txBody>
      </p:sp>
      <p:sp>
        <p:nvSpPr>
          <p:cNvPr id="3" name="Content Placeholder 2">
            <a:extLst>
              <a:ext uri="{FF2B5EF4-FFF2-40B4-BE49-F238E27FC236}">
                <a16:creationId xmlns:a16="http://schemas.microsoft.com/office/drawing/2014/main" id="{91566B69-15BF-4218-A404-1B8354E32450}"/>
              </a:ext>
            </a:extLst>
          </p:cNvPr>
          <p:cNvSpPr>
            <a:spLocks noGrp="1"/>
          </p:cNvSpPr>
          <p:nvPr>
            <p:ph idx="1"/>
          </p:nvPr>
        </p:nvSpPr>
        <p:spPr/>
        <p:txBody>
          <a:bodyPr>
            <a:normAutofit fontScale="62500" lnSpcReduction="20000"/>
          </a:bodyPr>
          <a:lstStyle/>
          <a:p>
            <a:pPr marL="0" indent="0">
              <a:buNone/>
            </a:pPr>
            <a:r>
              <a:rPr lang="en-US" sz="3200" b="1" dirty="0"/>
              <a:t>Peer Support Services: </a:t>
            </a:r>
          </a:p>
          <a:p>
            <a:r>
              <a:rPr lang="en-US" dirty="0"/>
              <a:t>Are </a:t>
            </a:r>
            <a:r>
              <a:rPr lang="en-US" b="1" dirty="0"/>
              <a:t>culturally competent individual and group services that promote recovery, resiliency, engagement, socialization, self-sufficiency, self-advocacy, development of natural supports, and identification of strengths </a:t>
            </a:r>
            <a:r>
              <a:rPr lang="en-US" dirty="0"/>
              <a:t>through structured activities such as group and individual coaching to set recovery goals and identify steps to reach the goals. </a:t>
            </a:r>
          </a:p>
          <a:p>
            <a:r>
              <a:rPr lang="en-US" dirty="0"/>
              <a:t>Services aim </a:t>
            </a:r>
            <a:r>
              <a:rPr lang="en-US" b="1" dirty="0"/>
              <a:t>to prevent relapse, empower beneficiaries through strength-based coaching, support linkages to community resources, and to educate beneficiaries and their families </a:t>
            </a:r>
            <a:r>
              <a:rPr lang="en-US" dirty="0"/>
              <a:t>about their conditions and the process of recovery.</a:t>
            </a:r>
          </a:p>
          <a:p>
            <a:r>
              <a:rPr lang="en-US" dirty="0"/>
              <a:t>May be </a:t>
            </a:r>
            <a:r>
              <a:rPr lang="en-US" b="1" dirty="0"/>
              <a:t>provided with the beneficiary or significant support person(s) </a:t>
            </a:r>
            <a:r>
              <a:rPr lang="en-US" dirty="0"/>
              <a:t>and may be provided in a </a:t>
            </a:r>
            <a:r>
              <a:rPr lang="en-US" b="1" dirty="0"/>
              <a:t>clinical or non-clinical setting</a:t>
            </a:r>
            <a:r>
              <a:rPr lang="en-US" dirty="0"/>
              <a:t>. </a:t>
            </a:r>
          </a:p>
          <a:p>
            <a:r>
              <a:rPr lang="en-US" dirty="0"/>
              <a:t>Can </a:t>
            </a:r>
            <a:r>
              <a:rPr lang="en-US" b="1" dirty="0"/>
              <a:t>include contact with family members or other collaterals </a:t>
            </a:r>
            <a:r>
              <a:rPr lang="en-US" dirty="0"/>
              <a:t>if the purpose of the collateral’s participation is to focus on the treatment needs of the beneficiary by supporting the achievement of the beneficiary's treatment goals.</a:t>
            </a:r>
          </a:p>
        </p:txBody>
      </p:sp>
      <p:sp>
        <p:nvSpPr>
          <p:cNvPr id="4" name="TextBox 3">
            <a:extLst>
              <a:ext uri="{FF2B5EF4-FFF2-40B4-BE49-F238E27FC236}">
                <a16:creationId xmlns:a16="http://schemas.microsoft.com/office/drawing/2014/main" id="{75A1BA38-3212-4DF7-9C5E-E437534ED040}"/>
              </a:ext>
            </a:extLst>
          </p:cNvPr>
          <p:cNvSpPr txBox="1"/>
          <p:nvPr/>
        </p:nvSpPr>
        <p:spPr>
          <a:xfrm>
            <a:off x="6618470" y="6281222"/>
            <a:ext cx="535281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Source: </a:t>
            </a:r>
            <a:r>
              <a:rPr lang="en-US" dirty="0">
                <a:latin typeface="Arial" panose="020B0604020202020204" pitchFamily="34" charset="0"/>
                <a:cs typeface="Arial" panose="020B0604020202020204" pitchFamily="34" charset="0"/>
                <a:hlinkClick r:id="rId3"/>
              </a:rPr>
              <a:t>California State Plan Amendment 21-0051</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5351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CE27-4ACC-4277-864D-505423786528}"/>
              </a:ext>
            </a:extLst>
          </p:cNvPr>
          <p:cNvSpPr>
            <a:spLocks noGrp="1"/>
          </p:cNvSpPr>
          <p:nvPr>
            <p:ph type="title"/>
          </p:nvPr>
        </p:nvSpPr>
        <p:spPr/>
        <p:txBody>
          <a:bodyPr/>
          <a:lstStyle/>
          <a:p>
            <a:r>
              <a:rPr lang="en-US" dirty="0"/>
              <a:t>Benefit Description</a:t>
            </a:r>
            <a:endParaRPr lang="en-US" dirty="0">
              <a:highlight>
                <a:srgbClr val="FFFF00"/>
              </a:highlight>
            </a:endParaRPr>
          </a:p>
        </p:txBody>
      </p:sp>
      <p:sp>
        <p:nvSpPr>
          <p:cNvPr id="3" name="Content Placeholder 2">
            <a:extLst>
              <a:ext uri="{FF2B5EF4-FFF2-40B4-BE49-F238E27FC236}">
                <a16:creationId xmlns:a16="http://schemas.microsoft.com/office/drawing/2014/main" id="{91566B69-15BF-4218-A404-1B8354E32450}"/>
              </a:ext>
            </a:extLst>
          </p:cNvPr>
          <p:cNvSpPr>
            <a:spLocks noGrp="1"/>
          </p:cNvSpPr>
          <p:nvPr>
            <p:ph idx="1"/>
          </p:nvPr>
        </p:nvSpPr>
        <p:spPr/>
        <p:txBody>
          <a:bodyPr>
            <a:normAutofit/>
          </a:bodyPr>
          <a:lstStyle/>
          <a:p>
            <a:r>
              <a:rPr lang="en-US" sz="3200" dirty="0"/>
              <a:t>Peer support services are based on an approved plan of care and can be delivered as a standalone service. Peer support services include the following service components:</a:t>
            </a:r>
          </a:p>
          <a:p>
            <a:pPr lvl="1"/>
            <a:r>
              <a:rPr lang="en-US" sz="2800" dirty="0"/>
              <a:t>Educational Skill Building Groups </a:t>
            </a:r>
          </a:p>
          <a:p>
            <a:pPr lvl="1"/>
            <a:r>
              <a:rPr lang="en-US" sz="2800" dirty="0"/>
              <a:t>Engagement</a:t>
            </a:r>
          </a:p>
          <a:p>
            <a:pPr lvl="1"/>
            <a:r>
              <a:rPr lang="en-US" sz="2800" dirty="0"/>
              <a:t>Therapeutic Activity</a:t>
            </a:r>
          </a:p>
        </p:txBody>
      </p:sp>
      <p:sp>
        <p:nvSpPr>
          <p:cNvPr id="4" name="TextBox 3">
            <a:extLst>
              <a:ext uri="{FF2B5EF4-FFF2-40B4-BE49-F238E27FC236}">
                <a16:creationId xmlns:a16="http://schemas.microsoft.com/office/drawing/2014/main" id="{7BB721BE-AD1A-4AB1-BFC5-022C8B7E90FB}"/>
              </a:ext>
            </a:extLst>
          </p:cNvPr>
          <p:cNvSpPr txBox="1"/>
          <p:nvPr/>
        </p:nvSpPr>
        <p:spPr>
          <a:xfrm>
            <a:off x="6616700" y="6281222"/>
            <a:ext cx="535281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Source: </a:t>
            </a:r>
            <a:r>
              <a:rPr lang="en-US" dirty="0">
                <a:latin typeface="Arial" panose="020B0604020202020204" pitchFamily="34" charset="0"/>
                <a:cs typeface="Arial" panose="020B0604020202020204" pitchFamily="34" charset="0"/>
                <a:hlinkClick r:id="rId3"/>
              </a:rPr>
              <a:t>California State Plan Amendment 21-0051</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1870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BA978-64AF-4B0B-96A5-6135C356CBE7}"/>
              </a:ext>
            </a:extLst>
          </p:cNvPr>
          <p:cNvSpPr>
            <a:spLocks noGrp="1"/>
          </p:cNvSpPr>
          <p:nvPr>
            <p:ph type="title"/>
          </p:nvPr>
        </p:nvSpPr>
        <p:spPr/>
        <p:txBody>
          <a:bodyPr/>
          <a:lstStyle/>
          <a:p>
            <a:r>
              <a:rPr lang="en-US" dirty="0"/>
              <a:t>Fiscal Requirements</a:t>
            </a:r>
          </a:p>
        </p:txBody>
      </p:sp>
    </p:spTree>
    <p:extLst>
      <p:ext uri="{BB962C8B-B14F-4D97-AF65-F5344CB8AC3E}">
        <p14:creationId xmlns:p14="http://schemas.microsoft.com/office/powerpoint/2010/main" val="1072017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Peer Support Services: </a:t>
            </a:r>
            <a:br>
              <a:rPr lang="en-US" dirty="0"/>
            </a:br>
            <a:r>
              <a:rPr lang="en-US" dirty="0"/>
              <a:t>Short Doyle Medi-Cal Claiming</a:t>
            </a:r>
          </a:p>
        </p:txBody>
      </p:sp>
      <p:sp>
        <p:nvSpPr>
          <p:cNvPr id="3" name="Content Placeholder 2"/>
          <p:cNvSpPr>
            <a:spLocks noGrp="1"/>
          </p:cNvSpPr>
          <p:nvPr>
            <p:ph idx="1"/>
          </p:nvPr>
        </p:nvSpPr>
        <p:spPr/>
        <p:txBody>
          <a:bodyPr/>
          <a:lstStyle/>
          <a:p>
            <a:r>
              <a:rPr lang="en-US" dirty="0"/>
              <a:t>Service will be billable to Short Doyle Medi-Cal for dates of service July 1, 2022 and after.</a:t>
            </a:r>
          </a:p>
          <a:p>
            <a:r>
              <a:rPr lang="en-US" dirty="0"/>
              <a:t>Two new procedure codes will be added to Short Doyle Medi-Cal for Peer Support Services Claiming: </a:t>
            </a:r>
          </a:p>
          <a:p>
            <a:pPr lvl="1"/>
            <a:r>
              <a:rPr lang="en-US" dirty="0"/>
              <a:t>H0025 - Behavioral Health Prevention Education Service </a:t>
            </a:r>
          </a:p>
          <a:p>
            <a:pPr lvl="1"/>
            <a:r>
              <a:rPr lang="en-US" dirty="0"/>
              <a:t>H0038 - Self-Help/Peer Services</a:t>
            </a:r>
          </a:p>
          <a:p>
            <a:pPr lvl="2"/>
            <a:r>
              <a:rPr lang="en-US" dirty="0"/>
              <a:t>These codes will be used for Drug Medi-Cal, Drug Medi-Cal ODS and Specialty Mental Health. </a:t>
            </a:r>
          </a:p>
        </p:txBody>
      </p:sp>
    </p:spTree>
    <p:extLst>
      <p:ext uri="{BB962C8B-B14F-4D97-AF65-F5344CB8AC3E}">
        <p14:creationId xmlns:p14="http://schemas.microsoft.com/office/powerpoint/2010/main" val="21325365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837P Claiming Requirements July 1, 2022 through July 1, 2023</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All claims must include rendering provider’s taxonomy code “175T00000X” Peer Specialist for reimbursement. </a:t>
            </a:r>
          </a:p>
          <a:p>
            <a:r>
              <a:rPr lang="en-US" dirty="0"/>
              <a:t>All claims will be billed in 15-minute increments.</a:t>
            </a:r>
          </a:p>
          <a:p>
            <a:r>
              <a:rPr lang="en-US" dirty="0"/>
              <a:t>SMHS will require “HE” modifier.</a:t>
            </a:r>
          </a:p>
          <a:p>
            <a:r>
              <a:rPr lang="en-US" dirty="0"/>
              <a:t>Level of Care Modifiers are required for DMC-ODS claims. </a:t>
            </a:r>
          </a:p>
          <a:p>
            <a:pPr lvl="1"/>
            <a:r>
              <a:rPr lang="en-US" dirty="0"/>
              <a:t>The level of care modifier should correspond to the DMC service group the Service Facility is certified for. </a:t>
            </a:r>
          </a:p>
          <a:p>
            <a:r>
              <a:rPr lang="en-US" dirty="0"/>
              <a:t>For DMC claims use Youth modifier “HA” and/or Pregnancy modifier “HD” when applicable. </a:t>
            </a:r>
          </a:p>
          <a:p>
            <a:endParaRPr lang="en-US" dirty="0"/>
          </a:p>
          <a:p>
            <a:endParaRPr lang="en-US" dirty="0"/>
          </a:p>
        </p:txBody>
      </p:sp>
    </p:spTree>
    <p:extLst>
      <p:ext uri="{BB962C8B-B14F-4D97-AF65-F5344CB8AC3E}">
        <p14:creationId xmlns:p14="http://schemas.microsoft.com/office/powerpoint/2010/main" val="4082480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05702-4539-4445-B167-9096A456AB79}"/>
              </a:ext>
            </a:extLst>
          </p:cNvPr>
          <p:cNvSpPr>
            <a:spLocks noGrp="1"/>
          </p:cNvSpPr>
          <p:nvPr>
            <p:ph type="title"/>
          </p:nvPr>
        </p:nvSpPr>
        <p:spPr/>
        <p:txBody>
          <a:bodyPr/>
          <a:lstStyle/>
          <a:p>
            <a:r>
              <a:rPr lang="en-US" dirty="0"/>
              <a:t>Billing and Reporting</a:t>
            </a:r>
          </a:p>
        </p:txBody>
      </p:sp>
      <p:sp>
        <p:nvSpPr>
          <p:cNvPr id="3" name="TextBox 2">
            <a:extLst>
              <a:ext uri="{FF2B5EF4-FFF2-40B4-BE49-F238E27FC236}">
                <a16:creationId xmlns:a16="http://schemas.microsoft.com/office/drawing/2014/main" id="{DEEB3BE7-1862-4D03-BB3A-CBE82022F062}"/>
              </a:ext>
            </a:extLst>
          </p:cNvPr>
          <p:cNvSpPr txBox="1"/>
          <p:nvPr/>
        </p:nvSpPr>
        <p:spPr>
          <a:xfrm>
            <a:off x="3352800" y="4622800"/>
            <a:ext cx="8191500" cy="1015663"/>
          </a:xfrm>
          <a:prstGeom prst="rect">
            <a:avLst/>
          </a:prstGeom>
          <a:noFill/>
        </p:spPr>
        <p:txBody>
          <a:bodyPr wrap="square" rtlCol="0">
            <a:spAutoFit/>
          </a:bodyPr>
          <a:lstStyle/>
          <a:p>
            <a:pPr algn="r"/>
            <a:r>
              <a:rPr lang="en-US" sz="2000" b="1" dirty="0">
                <a:latin typeface="Arial" panose="020B0604020202020204" pitchFamily="34" charset="0"/>
                <a:cs typeface="Arial" panose="020B0604020202020204" pitchFamily="34" charset="0"/>
              </a:rPr>
              <a:t>Khatera Aslami Tamplen</a:t>
            </a:r>
            <a:r>
              <a:rPr lang="en-US" sz="2000" dirty="0">
                <a:latin typeface="Arial" panose="020B0604020202020204" pitchFamily="34" charset="0"/>
                <a:cs typeface="Arial" panose="020B0604020202020204" pitchFamily="34" charset="0"/>
              </a:rPr>
              <a:t>, Office of Peer Support Services Manager</a:t>
            </a:r>
          </a:p>
          <a:p>
            <a:pPr algn="r"/>
            <a:r>
              <a:rPr lang="en-US" sz="2000" dirty="0">
                <a:latin typeface="Arial" panose="020B0604020202020204" pitchFamily="34" charset="0"/>
                <a:cs typeface="Arial" panose="020B0604020202020204" pitchFamily="34" charset="0"/>
              </a:rPr>
              <a:t>Alameda County Behavioral Health</a:t>
            </a:r>
          </a:p>
          <a:p>
            <a:pPr algn="r"/>
            <a:endParaRPr lang="en-US" sz="2000" dirty="0"/>
          </a:p>
        </p:txBody>
      </p:sp>
    </p:spTree>
    <p:extLst>
      <p:ext uri="{BB962C8B-B14F-4D97-AF65-F5344CB8AC3E}">
        <p14:creationId xmlns:p14="http://schemas.microsoft.com/office/powerpoint/2010/main" val="3209771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1075" y="282801"/>
            <a:ext cx="10515600" cy="1325563"/>
          </a:xfrm>
        </p:spPr>
        <p:txBody>
          <a:bodyPr>
            <a:normAutofit/>
          </a:bodyPr>
          <a:lstStyle/>
          <a:p>
            <a:r>
              <a:rPr lang="en-US" sz="4000" dirty="0"/>
              <a:t>Public Health Emergency (PHE) Unwinding</a:t>
            </a:r>
          </a:p>
        </p:txBody>
      </p:sp>
      <p:sp>
        <p:nvSpPr>
          <p:cNvPr id="3" name="Content Placeholder 2"/>
          <p:cNvSpPr>
            <a:spLocks noGrp="1"/>
          </p:cNvSpPr>
          <p:nvPr>
            <p:ph idx="1"/>
          </p:nvPr>
        </p:nvSpPr>
        <p:spPr>
          <a:xfrm>
            <a:off x="914400" y="1390649"/>
            <a:ext cx="10515600" cy="4613275"/>
          </a:xfrm>
        </p:spPr>
        <p:txBody>
          <a:bodyPr>
            <a:normAutofit lnSpcReduction="10000"/>
          </a:bodyPr>
          <a:lstStyle/>
          <a:p>
            <a:r>
              <a:rPr lang="en-US" b="1" dirty="0"/>
              <a:t>The COVID-19 PHE will end soon and millions of </a:t>
            </a:r>
            <a:br>
              <a:rPr lang="en-US" b="1" dirty="0"/>
            </a:br>
            <a:r>
              <a:rPr lang="en-US" b="1" dirty="0"/>
              <a:t>Medi-Cal beneficiaries may lose their coverage. </a:t>
            </a:r>
          </a:p>
          <a:p>
            <a:r>
              <a:rPr lang="en-US" b="1" dirty="0"/>
              <a:t>Top Goal of DHCS: </a:t>
            </a:r>
            <a:r>
              <a:rPr lang="en-US" dirty="0"/>
              <a:t>Minimize beneficiary burden and promote continuity of coverage for our beneficiaries.</a:t>
            </a:r>
            <a:endParaRPr lang="en-US" b="1" dirty="0"/>
          </a:p>
          <a:p>
            <a:r>
              <a:rPr lang="en-US" b="1" dirty="0"/>
              <a:t>How you can help:</a:t>
            </a:r>
          </a:p>
          <a:p>
            <a:pPr lvl="1"/>
            <a:r>
              <a:rPr lang="en-US" dirty="0"/>
              <a:t>Become</a:t>
            </a:r>
            <a:r>
              <a:rPr lang="en-US" dirty="0">
                <a:solidFill>
                  <a:srgbClr val="FF0000"/>
                </a:solidFill>
              </a:rPr>
              <a:t> </a:t>
            </a:r>
            <a:r>
              <a:rPr lang="en-US" dirty="0"/>
              <a:t>a </a:t>
            </a:r>
            <a:r>
              <a:rPr lang="en-US" b="1" dirty="0"/>
              <a:t>DHCS Coverage Ambassador</a:t>
            </a:r>
          </a:p>
          <a:p>
            <a:pPr lvl="1"/>
            <a:r>
              <a:rPr lang="en-US" dirty="0"/>
              <a:t>Download the Outreach Toolkit on the </a:t>
            </a:r>
            <a:r>
              <a:rPr lang="en-US" dirty="0">
                <a:hlinkClick r:id="rId3"/>
              </a:rPr>
              <a:t>DHCS Coverage Ambassador webpage</a:t>
            </a:r>
            <a:endParaRPr lang="en-US" dirty="0"/>
          </a:p>
          <a:p>
            <a:pPr lvl="1"/>
            <a:r>
              <a:rPr lang="en-US" dirty="0">
                <a:hlinkClick r:id="rId4"/>
              </a:rPr>
              <a:t>Join the DHCS Coverage Ambassador mailing list </a:t>
            </a:r>
            <a:r>
              <a:rPr lang="en-US" dirty="0"/>
              <a:t>to receive updated toolkits as they become available</a:t>
            </a:r>
          </a:p>
        </p:txBody>
      </p:sp>
      <p:sp>
        <p:nvSpPr>
          <p:cNvPr id="4" name="Slide Number Placeholder 3"/>
          <p:cNvSpPr>
            <a:spLocks noGrp="1"/>
          </p:cNvSpPr>
          <p:nvPr>
            <p:ph type="sldNum" sz="quarter" idx="12"/>
          </p:nvPr>
        </p:nvSpPr>
        <p:spPr/>
        <p:txBody>
          <a:bodyPr/>
          <a:lstStyle/>
          <a:p>
            <a:fld id="{EB8090AE-F645-47C1-81A8-D4E28BF03D47}" type="slidenum">
              <a:rPr lang="en-US" smtClean="0"/>
              <a:t>2</a:t>
            </a:fld>
            <a:endParaRPr lang="en-US" dirty="0"/>
          </a:p>
        </p:txBody>
      </p:sp>
    </p:spTree>
    <p:extLst>
      <p:ext uri="{BB962C8B-B14F-4D97-AF65-F5344CB8AC3E}">
        <p14:creationId xmlns:p14="http://schemas.microsoft.com/office/powerpoint/2010/main" val="14591358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EF39-B2EE-4AFD-83E3-D78C01F6E950}"/>
              </a:ext>
            </a:extLst>
          </p:cNvPr>
          <p:cNvSpPr>
            <a:spLocks noGrp="1"/>
          </p:cNvSpPr>
          <p:nvPr>
            <p:ph type="title"/>
          </p:nvPr>
        </p:nvSpPr>
        <p:spPr>
          <a:xfrm>
            <a:off x="355600" y="549501"/>
            <a:ext cx="10998200" cy="1325563"/>
          </a:xfrm>
        </p:spPr>
        <p:txBody>
          <a:bodyPr/>
          <a:lstStyle/>
          <a:p>
            <a:r>
              <a:rPr lang="en-US" dirty="0"/>
              <a:t>Community &amp; Implementation Processes</a:t>
            </a:r>
          </a:p>
        </p:txBody>
      </p:sp>
      <p:sp>
        <p:nvSpPr>
          <p:cNvPr id="3" name="Content Placeholder 2">
            <a:extLst>
              <a:ext uri="{FF2B5EF4-FFF2-40B4-BE49-F238E27FC236}">
                <a16:creationId xmlns:a16="http://schemas.microsoft.com/office/drawing/2014/main" id="{6F70090F-1B49-4D0B-922E-627BB1FB69FB}"/>
              </a:ext>
            </a:extLst>
          </p:cNvPr>
          <p:cNvSpPr>
            <a:spLocks noGrp="1"/>
          </p:cNvSpPr>
          <p:nvPr>
            <p:ph idx="1"/>
          </p:nvPr>
        </p:nvSpPr>
        <p:spPr/>
        <p:txBody>
          <a:bodyPr>
            <a:normAutofit fontScale="92500" lnSpcReduction="10000"/>
          </a:bodyPr>
          <a:lstStyle/>
          <a:p>
            <a:r>
              <a:rPr lang="en-US" dirty="0"/>
              <a:t>Engaging Stakeholders</a:t>
            </a:r>
          </a:p>
          <a:p>
            <a:pPr lvl="1"/>
            <a:r>
              <a:rPr lang="en-US" dirty="0"/>
              <a:t>Public Announcement re: Opting in with CalMHSA</a:t>
            </a:r>
          </a:p>
          <a:p>
            <a:pPr lvl="1"/>
            <a:r>
              <a:rPr lang="en-US" dirty="0"/>
              <a:t>Monthly Peer and Parent Peer Support Stakeholder Meetings</a:t>
            </a:r>
          </a:p>
          <a:p>
            <a:pPr lvl="1"/>
            <a:r>
              <a:rPr lang="en-US" dirty="0"/>
              <a:t>CBO’s</a:t>
            </a:r>
          </a:p>
          <a:p>
            <a:pPr lvl="1"/>
            <a:endParaRPr lang="en-US" dirty="0"/>
          </a:p>
          <a:p>
            <a:r>
              <a:rPr lang="en-US" dirty="0"/>
              <a:t>Planning Implementation with Contracts Office, Billing Unit, QM/QA and HR</a:t>
            </a:r>
          </a:p>
          <a:p>
            <a:pPr lvl="1"/>
            <a:r>
              <a:rPr lang="en-US" dirty="0"/>
              <a:t>Contracts Office</a:t>
            </a:r>
          </a:p>
          <a:p>
            <a:pPr lvl="1"/>
            <a:r>
              <a:rPr lang="en-US" dirty="0"/>
              <a:t>Billing Unit</a:t>
            </a:r>
          </a:p>
          <a:p>
            <a:pPr lvl="1"/>
            <a:r>
              <a:rPr lang="en-US" dirty="0"/>
              <a:t>QM/QA</a:t>
            </a:r>
          </a:p>
          <a:p>
            <a:pPr lvl="1"/>
            <a:r>
              <a:rPr lang="en-US" dirty="0"/>
              <a:t>HR</a:t>
            </a:r>
          </a:p>
          <a:p>
            <a:pPr lvl="1"/>
            <a:endParaRPr lang="en-US" dirty="0"/>
          </a:p>
          <a:p>
            <a:pPr marL="457200" lvl="1" indent="0">
              <a:buNone/>
            </a:pPr>
            <a:endParaRPr lang="en-US" dirty="0"/>
          </a:p>
        </p:txBody>
      </p:sp>
    </p:spTree>
    <p:extLst>
      <p:ext uri="{BB962C8B-B14F-4D97-AF65-F5344CB8AC3E}">
        <p14:creationId xmlns:p14="http://schemas.microsoft.com/office/powerpoint/2010/main" val="2744675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CB383-FA65-42ED-A25A-67E92EA50988}"/>
              </a:ext>
            </a:extLst>
          </p:cNvPr>
          <p:cNvSpPr>
            <a:spLocks noGrp="1"/>
          </p:cNvSpPr>
          <p:nvPr>
            <p:ph type="title"/>
          </p:nvPr>
        </p:nvSpPr>
        <p:spPr/>
        <p:txBody>
          <a:bodyPr>
            <a:normAutofit/>
          </a:bodyPr>
          <a:lstStyle/>
          <a:p>
            <a:r>
              <a:rPr lang="en-US" dirty="0"/>
              <a:t>Billing under SMHS- Alameda County</a:t>
            </a:r>
          </a:p>
        </p:txBody>
      </p:sp>
      <p:sp>
        <p:nvSpPr>
          <p:cNvPr id="3" name="Content Placeholder 2">
            <a:extLst>
              <a:ext uri="{FF2B5EF4-FFF2-40B4-BE49-F238E27FC236}">
                <a16:creationId xmlns:a16="http://schemas.microsoft.com/office/drawing/2014/main" id="{664BC080-1137-47B9-AFB2-F60026485C32}"/>
              </a:ext>
            </a:extLst>
          </p:cNvPr>
          <p:cNvSpPr>
            <a:spLocks noGrp="1"/>
          </p:cNvSpPr>
          <p:nvPr>
            <p:ph idx="1"/>
          </p:nvPr>
        </p:nvSpPr>
        <p:spPr>
          <a:xfrm>
            <a:off x="849086" y="2114550"/>
            <a:ext cx="11342914" cy="4351338"/>
          </a:xfrm>
        </p:spPr>
        <p:txBody>
          <a:bodyPr>
            <a:normAutofit/>
          </a:bodyPr>
          <a:lstStyle/>
          <a:p>
            <a:pPr>
              <a:lnSpc>
                <a:spcPct val="100000"/>
              </a:lnSpc>
              <a:spcBef>
                <a:spcPts val="0"/>
              </a:spcBef>
            </a:pPr>
            <a:r>
              <a:rPr lang="en-US" dirty="0"/>
              <a:t>Separate Mode of Service</a:t>
            </a:r>
          </a:p>
          <a:p>
            <a:pPr>
              <a:lnSpc>
                <a:spcPct val="100000"/>
              </a:lnSpc>
              <a:spcBef>
                <a:spcPts val="0"/>
              </a:spcBef>
            </a:pPr>
            <a:r>
              <a:rPr lang="en-US" dirty="0"/>
              <a:t>MH Peer Services Ability to Bill for More of What We Do </a:t>
            </a:r>
          </a:p>
          <a:p>
            <a:pPr lvl="1">
              <a:lnSpc>
                <a:spcPct val="100000"/>
              </a:lnSpc>
              <a:spcBef>
                <a:spcPts val="0"/>
              </a:spcBef>
            </a:pPr>
            <a:r>
              <a:rPr lang="en-US" dirty="0"/>
              <a:t>Three Areas of Focus</a:t>
            </a:r>
          </a:p>
          <a:p>
            <a:pPr lvl="2">
              <a:lnSpc>
                <a:spcPct val="100000"/>
              </a:lnSpc>
              <a:spcBef>
                <a:spcPts val="0"/>
              </a:spcBef>
            </a:pPr>
            <a:r>
              <a:rPr lang="en-US" dirty="0"/>
              <a:t>Therapeutic Activity</a:t>
            </a:r>
          </a:p>
          <a:p>
            <a:pPr lvl="2">
              <a:lnSpc>
                <a:spcPct val="100000"/>
              </a:lnSpc>
              <a:spcBef>
                <a:spcPts val="0"/>
              </a:spcBef>
            </a:pPr>
            <a:r>
              <a:rPr lang="en-US" dirty="0"/>
              <a:t>Engagement</a:t>
            </a:r>
          </a:p>
          <a:p>
            <a:pPr lvl="2">
              <a:lnSpc>
                <a:spcPct val="100000"/>
              </a:lnSpc>
              <a:spcBef>
                <a:spcPts val="0"/>
              </a:spcBef>
            </a:pPr>
            <a:r>
              <a:rPr lang="en-US" dirty="0"/>
              <a:t>Educational Skill Building Groups</a:t>
            </a:r>
          </a:p>
          <a:p>
            <a:pPr lvl="1">
              <a:lnSpc>
                <a:spcPct val="100000"/>
              </a:lnSpc>
              <a:spcBef>
                <a:spcPts val="0"/>
              </a:spcBef>
            </a:pPr>
            <a:r>
              <a:rPr lang="en-US" dirty="0"/>
              <a:t>Sample Services</a:t>
            </a:r>
          </a:p>
          <a:p>
            <a:pPr lvl="2">
              <a:lnSpc>
                <a:spcPct val="100000"/>
              </a:lnSpc>
              <a:spcBef>
                <a:spcPts val="0"/>
              </a:spcBef>
            </a:pPr>
            <a:r>
              <a:rPr lang="en-US" dirty="0"/>
              <a:t>H0025</a:t>
            </a:r>
          </a:p>
          <a:p>
            <a:pPr lvl="2">
              <a:lnSpc>
                <a:spcPct val="100000"/>
              </a:lnSpc>
              <a:spcBef>
                <a:spcPts val="0"/>
              </a:spcBef>
            </a:pPr>
            <a:r>
              <a:rPr lang="en-US" dirty="0"/>
              <a:t>H0038</a:t>
            </a:r>
          </a:p>
          <a:p>
            <a:pPr lvl="1">
              <a:lnSpc>
                <a:spcPct val="100000"/>
              </a:lnSpc>
              <a:spcBef>
                <a:spcPts val="0"/>
              </a:spcBef>
            </a:pPr>
            <a:r>
              <a:rPr lang="en-US" dirty="0"/>
              <a:t>Supervising Certified Peer Support Specialists </a:t>
            </a:r>
          </a:p>
          <a:p>
            <a:pPr>
              <a:lnSpc>
                <a:spcPct val="100000"/>
              </a:lnSpc>
              <a:spcBef>
                <a:spcPts val="0"/>
              </a:spcBef>
            </a:pPr>
            <a:r>
              <a:rPr lang="en-US" dirty="0"/>
              <a:t>Plan for success - hire for specific lived experience </a:t>
            </a:r>
          </a:p>
        </p:txBody>
      </p:sp>
    </p:spTree>
    <p:extLst>
      <p:ext uri="{BB962C8B-B14F-4D97-AF65-F5344CB8AC3E}">
        <p14:creationId xmlns:p14="http://schemas.microsoft.com/office/powerpoint/2010/main" val="33181676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7567F-87AC-4ADD-ADBF-D1F161FD5027}"/>
              </a:ext>
            </a:extLst>
          </p:cNvPr>
          <p:cNvSpPr>
            <a:spLocks noGrp="1"/>
          </p:cNvSpPr>
          <p:nvPr>
            <p:ph type="title"/>
          </p:nvPr>
        </p:nvSpPr>
        <p:spPr/>
        <p:txBody>
          <a:bodyPr>
            <a:normAutofit/>
          </a:bodyPr>
          <a:lstStyle/>
          <a:p>
            <a:r>
              <a:rPr lang="en-US" dirty="0"/>
              <a:t>Intergovernmental Agreements &amp; Reporting</a:t>
            </a:r>
            <a:endParaRPr lang="en-US" dirty="0">
              <a:highlight>
                <a:srgbClr val="FFFF00"/>
              </a:highlight>
            </a:endParaRPr>
          </a:p>
        </p:txBody>
      </p:sp>
      <p:sp>
        <p:nvSpPr>
          <p:cNvPr id="3" name="Content Placeholder 2">
            <a:extLst>
              <a:ext uri="{FF2B5EF4-FFF2-40B4-BE49-F238E27FC236}">
                <a16:creationId xmlns:a16="http://schemas.microsoft.com/office/drawing/2014/main" id="{2D91A1C2-5961-4F31-9E30-04E82C6F5082}"/>
              </a:ext>
            </a:extLst>
          </p:cNvPr>
          <p:cNvSpPr>
            <a:spLocks noGrp="1"/>
          </p:cNvSpPr>
          <p:nvPr>
            <p:ph idx="1"/>
          </p:nvPr>
        </p:nvSpPr>
        <p:spPr/>
        <p:txBody>
          <a:bodyPr/>
          <a:lstStyle/>
          <a:p>
            <a:r>
              <a:rPr lang="en-US" dirty="0"/>
              <a:t>Currently no PSS-specific data collection or reporting</a:t>
            </a:r>
          </a:p>
          <a:p>
            <a:r>
              <a:rPr lang="en-US" dirty="0"/>
              <a:t>BHIN 21-041 gives detailed instructions regarding the reporting of Peer-specific services </a:t>
            </a:r>
          </a:p>
          <a:p>
            <a:r>
              <a:rPr lang="en-US" dirty="0"/>
              <a:t>Data collection (equity, methods, etc.)</a:t>
            </a:r>
          </a:p>
        </p:txBody>
      </p:sp>
    </p:spTree>
    <p:extLst>
      <p:ext uri="{BB962C8B-B14F-4D97-AF65-F5344CB8AC3E}">
        <p14:creationId xmlns:p14="http://schemas.microsoft.com/office/powerpoint/2010/main" val="48174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81966-0BEE-40FD-8291-B35001128E76}"/>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53C38895-299D-4BED-AA4A-45F0B68F26F7}"/>
              </a:ext>
            </a:extLst>
          </p:cNvPr>
          <p:cNvSpPr>
            <a:spLocks noGrp="1"/>
          </p:cNvSpPr>
          <p:nvPr>
            <p:ph idx="1"/>
          </p:nvPr>
        </p:nvSpPr>
        <p:spPr>
          <a:xfrm>
            <a:off x="849086" y="2114550"/>
            <a:ext cx="5246914" cy="4262187"/>
          </a:xfrm>
        </p:spPr>
        <p:txBody>
          <a:bodyPr>
            <a:normAutofit lnSpcReduction="10000"/>
          </a:bodyPr>
          <a:lstStyle/>
          <a:p>
            <a:r>
              <a:rPr lang="en-US" dirty="0"/>
              <a:t>Please submit your questions through the GoToWebinar portal.</a:t>
            </a:r>
          </a:p>
          <a:p>
            <a:r>
              <a:rPr lang="en-US" dirty="0"/>
              <a:t>Questions after the presentation regarding the peers benefit may be submitted to your County Support Liaison.</a:t>
            </a:r>
          </a:p>
        </p:txBody>
      </p:sp>
      <p:pic>
        <p:nvPicPr>
          <p:cNvPr id="5" name="Picture 4" descr="A GoToWebinar graphic " title="GoToWebinar ">
            <a:extLst>
              <a:ext uri="{FF2B5EF4-FFF2-40B4-BE49-F238E27FC236}">
                <a16:creationId xmlns:a16="http://schemas.microsoft.com/office/drawing/2014/main" id="{C65E9C2D-0CE5-4EDA-936B-8E8CB92C0466}"/>
              </a:ext>
            </a:extLst>
          </p:cNvPr>
          <p:cNvPicPr>
            <a:picLocks noChangeAspect="1"/>
          </p:cNvPicPr>
          <p:nvPr/>
        </p:nvPicPr>
        <p:blipFill>
          <a:blip r:embed="rId2"/>
          <a:stretch>
            <a:fillRect/>
          </a:stretch>
        </p:blipFill>
        <p:spPr>
          <a:xfrm>
            <a:off x="7224082" y="480637"/>
            <a:ext cx="3781948" cy="6274787"/>
          </a:xfrm>
          <a:prstGeom prst="rect">
            <a:avLst/>
          </a:prstGeom>
        </p:spPr>
      </p:pic>
      <p:sp>
        <p:nvSpPr>
          <p:cNvPr id="6" name="Arrow: Right 5" descr="Blue arrow pointing at a GoToWebinar graphic. " title="Blue Arrow">
            <a:extLst>
              <a:ext uri="{FF2B5EF4-FFF2-40B4-BE49-F238E27FC236}">
                <a16:creationId xmlns:a16="http://schemas.microsoft.com/office/drawing/2014/main" id="{541B77B6-5920-4706-BAF4-1FB49F66E35D}"/>
              </a:ext>
            </a:extLst>
          </p:cNvPr>
          <p:cNvSpPr/>
          <p:nvPr/>
        </p:nvSpPr>
        <p:spPr>
          <a:xfrm>
            <a:off x="5025189" y="4642685"/>
            <a:ext cx="2141621"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96306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DHCS PHE Unwind Communications Strategy</a:t>
            </a:r>
          </a:p>
        </p:txBody>
      </p:sp>
      <p:sp>
        <p:nvSpPr>
          <p:cNvPr id="3" name="Content Placeholder 2"/>
          <p:cNvSpPr>
            <a:spLocks noGrp="1"/>
          </p:cNvSpPr>
          <p:nvPr>
            <p:ph idx="1"/>
          </p:nvPr>
        </p:nvSpPr>
        <p:spPr>
          <a:xfrm>
            <a:off x="838200" y="2005012"/>
            <a:ext cx="10515600" cy="4351338"/>
          </a:xfrm>
        </p:spPr>
        <p:txBody>
          <a:bodyPr>
            <a:normAutofit/>
          </a:bodyPr>
          <a:lstStyle/>
          <a:p>
            <a:pPr>
              <a:buFont typeface="Wingdings" panose="05000000000000000000" pitchFamily="2" charset="2"/>
              <a:buChar char="§"/>
            </a:pPr>
            <a:r>
              <a:rPr lang="en-US" sz="2400" b="1" dirty="0"/>
              <a:t>Phase One: Encourage Beneficiaries to Update Contact Information</a:t>
            </a:r>
          </a:p>
          <a:p>
            <a:pPr lvl="1">
              <a:buFont typeface="Wingdings" panose="05000000000000000000" pitchFamily="2" charset="2"/>
              <a:buChar char="§"/>
            </a:pPr>
            <a:r>
              <a:rPr lang="en-US" sz="2200" b="1" dirty="0"/>
              <a:t>Launch immediately.</a:t>
            </a:r>
          </a:p>
          <a:p>
            <a:pPr lvl="1">
              <a:buFont typeface="Wingdings" panose="05000000000000000000" pitchFamily="2" charset="2"/>
              <a:buChar char="§"/>
            </a:pPr>
            <a:r>
              <a:rPr lang="en-US" sz="2200" dirty="0"/>
              <a:t>Multi-channel communication campaign to encourage beneficiaries to update contact information with county offices.</a:t>
            </a:r>
          </a:p>
          <a:p>
            <a:pPr lvl="1"/>
            <a:r>
              <a:rPr lang="en-US" sz="2200" dirty="0"/>
              <a:t>Flyers in provider/clinic offices, social media, call scripts, website banners.</a:t>
            </a:r>
          </a:p>
          <a:p>
            <a:pPr>
              <a:buFont typeface="Wingdings" panose="05000000000000000000" pitchFamily="2" charset="2"/>
              <a:buChar char="§"/>
            </a:pPr>
            <a:r>
              <a:rPr lang="en-US" sz="2400" b="1" dirty="0"/>
              <a:t>Phase Two: Watch for Renewal Packets in the mail. Remember to update your contact information!</a:t>
            </a:r>
          </a:p>
          <a:p>
            <a:pPr lvl="1">
              <a:buFont typeface="Wingdings" panose="05000000000000000000" pitchFamily="2" charset="2"/>
              <a:buChar char="§"/>
            </a:pPr>
            <a:r>
              <a:rPr lang="en-US" sz="2200" b="1" dirty="0"/>
              <a:t>Launch 60 days prior to COVID-19 PHE termination.  </a:t>
            </a:r>
          </a:p>
          <a:p>
            <a:pPr lvl="1">
              <a:buFont typeface="Wingdings" panose="05000000000000000000" pitchFamily="2" charset="2"/>
              <a:buChar char="§"/>
            </a:pPr>
            <a:r>
              <a:rPr lang="en-US" sz="2200" dirty="0"/>
              <a:t>Remind beneficiaries to watch for renewal packets in the mail and update contact information with county office if they have not done so yet.</a:t>
            </a:r>
          </a:p>
          <a:p>
            <a:endParaRPr lang="en-US" sz="2400" dirty="0"/>
          </a:p>
          <a:p>
            <a:endParaRPr lang="en-US" sz="2400" dirty="0"/>
          </a:p>
        </p:txBody>
      </p:sp>
      <p:sp>
        <p:nvSpPr>
          <p:cNvPr id="4" name="Slide Number Placeholder 3"/>
          <p:cNvSpPr>
            <a:spLocks noGrp="1"/>
          </p:cNvSpPr>
          <p:nvPr>
            <p:ph type="sldNum" sz="quarter" idx="12"/>
          </p:nvPr>
        </p:nvSpPr>
        <p:spPr/>
        <p:txBody>
          <a:bodyPr/>
          <a:lstStyle/>
          <a:p>
            <a:fld id="{EB8090AE-F645-47C1-81A8-D4E28BF03D47}" type="slidenum">
              <a:rPr lang="en-US" smtClean="0"/>
              <a:t>3</a:t>
            </a:fld>
            <a:endParaRPr lang="en-US" dirty="0"/>
          </a:p>
        </p:txBody>
      </p:sp>
    </p:spTree>
    <p:extLst>
      <p:ext uri="{BB962C8B-B14F-4D97-AF65-F5344CB8AC3E}">
        <p14:creationId xmlns:p14="http://schemas.microsoft.com/office/powerpoint/2010/main" val="3141761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91AC8-048B-473C-BDF9-69A62B76E932}"/>
              </a:ext>
            </a:extLst>
          </p:cNvPr>
          <p:cNvSpPr>
            <a:spLocks noGrp="1"/>
          </p:cNvSpPr>
          <p:nvPr>
            <p:ph type="title"/>
          </p:nvPr>
        </p:nvSpPr>
        <p:spPr/>
        <p:txBody>
          <a:bodyPr/>
          <a:lstStyle/>
          <a:p>
            <a:r>
              <a:rPr lang="en-US" dirty="0"/>
              <a:t>Featured Presenters</a:t>
            </a:r>
          </a:p>
        </p:txBody>
      </p:sp>
      <p:sp>
        <p:nvSpPr>
          <p:cNvPr id="3" name="Content Placeholder 2">
            <a:extLst>
              <a:ext uri="{FF2B5EF4-FFF2-40B4-BE49-F238E27FC236}">
                <a16:creationId xmlns:a16="http://schemas.microsoft.com/office/drawing/2014/main" id="{10DDDDB4-6F31-47FA-8E90-6C3DE8B25FB0}"/>
              </a:ext>
            </a:extLst>
          </p:cNvPr>
          <p:cNvSpPr>
            <a:spLocks noGrp="1"/>
          </p:cNvSpPr>
          <p:nvPr>
            <p:ph idx="1"/>
          </p:nvPr>
        </p:nvSpPr>
        <p:spPr>
          <a:xfrm>
            <a:off x="838200" y="2209800"/>
            <a:ext cx="10515600" cy="3816350"/>
          </a:xfrm>
        </p:spPr>
        <p:txBody>
          <a:bodyPr numCol="1">
            <a:normAutofit lnSpcReduction="10000"/>
          </a:bodyPr>
          <a:lstStyle/>
          <a:p>
            <a:r>
              <a:rPr lang="en-US" sz="3300" b="1" dirty="0">
                <a:latin typeface="Segoe UI"/>
                <a:cs typeface="Segoe UI"/>
              </a:rPr>
              <a:t>Ali Marzolf</a:t>
            </a:r>
            <a:r>
              <a:rPr lang="en-US" sz="3300" dirty="0">
                <a:latin typeface="Segoe UI"/>
                <a:cs typeface="Segoe UI"/>
              </a:rPr>
              <a:t>, </a:t>
            </a:r>
            <a:r>
              <a:rPr lang="en-US" sz="3300" i="1" dirty="0">
                <a:latin typeface="Segoe UI"/>
                <a:cs typeface="Segoe UI"/>
              </a:rPr>
              <a:t>Senior Policy Consultant, </a:t>
            </a:r>
            <a:r>
              <a:rPr lang="en-US" sz="3300" dirty="0">
                <a:latin typeface="Segoe UI"/>
                <a:cs typeface="Segoe UI"/>
              </a:rPr>
              <a:t>Integrated Care</a:t>
            </a:r>
            <a:r>
              <a:rPr lang="en-US" sz="3300" i="1" dirty="0">
                <a:latin typeface="Segoe UI"/>
                <a:cs typeface="Segoe UI"/>
              </a:rPr>
              <a:t>, </a:t>
            </a:r>
            <a:r>
              <a:rPr lang="en-US" sz="3300" dirty="0">
                <a:latin typeface="Segoe UI"/>
                <a:cs typeface="Segoe UI"/>
              </a:rPr>
              <a:t>Aurrera Health Group</a:t>
            </a:r>
            <a:endParaRPr lang="en-US" sz="3300" b="1" dirty="0">
              <a:latin typeface="Segoe UI"/>
              <a:cs typeface="Segoe UI"/>
            </a:endParaRPr>
          </a:p>
          <a:p>
            <a:r>
              <a:rPr lang="en-US" sz="3300" b="1" dirty="0">
                <a:latin typeface="Segoe UI"/>
                <a:cs typeface="Segoe UI"/>
              </a:rPr>
              <a:t>Elsa Murphy</a:t>
            </a:r>
            <a:r>
              <a:rPr lang="en-US" sz="3300" dirty="0">
                <a:latin typeface="Segoe UI"/>
                <a:cs typeface="Segoe UI"/>
              </a:rPr>
              <a:t>, Local Governmental Financing Division, Department of Health Care Services</a:t>
            </a:r>
          </a:p>
          <a:p>
            <a:r>
              <a:rPr lang="en-US" sz="3300" b="1" dirty="0">
                <a:latin typeface="Segoe UI"/>
                <a:cs typeface="Segoe UI"/>
              </a:rPr>
              <a:t>Khatera Aslami Tamplen</a:t>
            </a:r>
            <a:r>
              <a:rPr lang="en-US" sz="3300" dirty="0">
                <a:latin typeface="Segoe UI"/>
                <a:cs typeface="Segoe UI"/>
              </a:rPr>
              <a:t>, </a:t>
            </a:r>
            <a:r>
              <a:rPr lang="en-US" sz="3300" i="1" dirty="0">
                <a:latin typeface="Segoe UI"/>
                <a:cs typeface="Segoe UI"/>
              </a:rPr>
              <a:t>Office of Peer Support Services Manager</a:t>
            </a:r>
            <a:r>
              <a:rPr lang="en-US" sz="3300" dirty="0">
                <a:latin typeface="Segoe UI"/>
                <a:cs typeface="Segoe UI"/>
              </a:rPr>
              <a:t>, Alameda County Behavioral Health</a:t>
            </a:r>
          </a:p>
          <a:p>
            <a:endParaRPr lang="en-US" sz="2400" dirty="0">
              <a:latin typeface="Segoe UI"/>
              <a:cs typeface="Segoe UI"/>
            </a:endParaRPr>
          </a:p>
          <a:p>
            <a:endParaRPr lang="en-US" sz="2400" dirty="0"/>
          </a:p>
          <a:p>
            <a:pPr marL="0" indent="0">
              <a:buNone/>
            </a:pPr>
            <a:endParaRPr lang="en-US" sz="3300" dirty="0">
              <a:latin typeface="Segoe UI"/>
              <a:cs typeface="Segoe UI"/>
            </a:endParaRPr>
          </a:p>
          <a:p>
            <a:endParaRPr lang="en-US" sz="2800" dirty="0">
              <a:latin typeface="Segoe UI"/>
              <a:cs typeface="Segoe UI"/>
            </a:endParaRPr>
          </a:p>
          <a:p>
            <a:endParaRPr lang="en-US" dirty="0"/>
          </a:p>
        </p:txBody>
      </p:sp>
    </p:spTree>
    <p:extLst>
      <p:ext uri="{BB962C8B-B14F-4D97-AF65-F5344CB8AC3E}">
        <p14:creationId xmlns:p14="http://schemas.microsoft.com/office/powerpoint/2010/main" val="1799184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4CB04-C3E8-4C74-B963-E3568A9DCA3E}"/>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F41B5E75-60DB-4991-BED6-0A4883A875A9}"/>
              </a:ext>
            </a:extLst>
          </p:cNvPr>
          <p:cNvSpPr>
            <a:spLocks noGrp="1"/>
          </p:cNvSpPr>
          <p:nvPr>
            <p:ph idx="1"/>
          </p:nvPr>
        </p:nvSpPr>
        <p:spPr/>
        <p:txBody>
          <a:bodyPr>
            <a:normAutofit/>
          </a:bodyPr>
          <a:lstStyle/>
          <a:p>
            <a:r>
              <a:rPr lang="en-US" dirty="0"/>
              <a:t>Introduction</a:t>
            </a:r>
          </a:p>
          <a:p>
            <a:r>
              <a:rPr lang="en-US" dirty="0"/>
              <a:t>Fiscal Requirements</a:t>
            </a:r>
          </a:p>
          <a:p>
            <a:r>
              <a:rPr lang="en-US" dirty="0"/>
              <a:t>Billing</a:t>
            </a:r>
          </a:p>
          <a:p>
            <a:r>
              <a:rPr lang="en-US" dirty="0"/>
              <a:t>Intergovernmental Agreements (IGAs) and Reporting</a:t>
            </a:r>
          </a:p>
          <a:p>
            <a:r>
              <a:rPr lang="en-US" dirty="0"/>
              <a:t>Questions</a:t>
            </a:r>
          </a:p>
          <a:p>
            <a:endParaRPr lang="en-US" dirty="0"/>
          </a:p>
          <a:p>
            <a:endParaRPr lang="en-US" dirty="0"/>
          </a:p>
        </p:txBody>
      </p:sp>
    </p:spTree>
    <p:extLst>
      <p:ext uri="{BB962C8B-B14F-4D97-AF65-F5344CB8AC3E}">
        <p14:creationId xmlns:p14="http://schemas.microsoft.com/office/powerpoint/2010/main" val="3243507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25956-D9EA-4CBA-BE25-F4A04FAE47BE}"/>
              </a:ext>
            </a:extLst>
          </p:cNvPr>
          <p:cNvSpPr>
            <a:spLocks noGrp="1"/>
          </p:cNvSpPr>
          <p:nvPr>
            <p:ph type="title"/>
          </p:nvPr>
        </p:nvSpPr>
        <p:spPr/>
        <p:txBody>
          <a:bodyPr/>
          <a:lstStyle/>
          <a:p>
            <a:r>
              <a:rPr lang="en-US" dirty="0"/>
              <a:t>Introduction</a:t>
            </a:r>
          </a:p>
        </p:txBody>
      </p:sp>
      <p:sp>
        <p:nvSpPr>
          <p:cNvPr id="3" name="TextBox 2">
            <a:extLst>
              <a:ext uri="{FF2B5EF4-FFF2-40B4-BE49-F238E27FC236}">
                <a16:creationId xmlns:a16="http://schemas.microsoft.com/office/drawing/2014/main" id="{8F074E86-4FCD-4F95-90F0-1BAC91684507}"/>
              </a:ext>
            </a:extLst>
          </p:cNvPr>
          <p:cNvSpPr txBox="1"/>
          <p:nvPr/>
        </p:nvSpPr>
        <p:spPr>
          <a:xfrm>
            <a:off x="6502400" y="5133983"/>
            <a:ext cx="4540282" cy="707886"/>
          </a:xfrm>
          <a:prstGeom prst="rect">
            <a:avLst/>
          </a:prstGeom>
          <a:noFill/>
        </p:spPr>
        <p:txBody>
          <a:bodyPr wrap="none" rtlCol="0">
            <a:spAutoFit/>
          </a:bodyPr>
          <a:lstStyle/>
          <a:p>
            <a:r>
              <a:rPr lang="en-US" sz="2000" b="1" dirty="0">
                <a:latin typeface="Arial" panose="020B0604020202020204" pitchFamily="34" charset="0"/>
                <a:cs typeface="Arial" panose="020B0604020202020204" pitchFamily="34" charset="0"/>
              </a:rPr>
              <a:t>Ali Marzolf</a:t>
            </a:r>
            <a:r>
              <a:rPr lang="en-US" sz="2000" dirty="0">
                <a:latin typeface="Arial" panose="020B0604020202020204" pitchFamily="34" charset="0"/>
                <a:cs typeface="Arial" panose="020B0604020202020204" pitchFamily="34" charset="0"/>
              </a:rPr>
              <a:t>, Senior Policy Consultant</a:t>
            </a:r>
          </a:p>
          <a:p>
            <a:r>
              <a:rPr lang="en-US" sz="2000" i="1" dirty="0">
                <a:latin typeface="Arial" panose="020B0604020202020204" pitchFamily="34" charset="0"/>
                <a:cs typeface="Arial" panose="020B0604020202020204" pitchFamily="34" charset="0"/>
              </a:rPr>
              <a:t>Integrated Care</a:t>
            </a:r>
            <a:r>
              <a:rPr lang="en-US" sz="2000" dirty="0">
                <a:latin typeface="Arial" panose="020B0604020202020204" pitchFamily="34" charset="0"/>
                <a:cs typeface="Arial" panose="020B0604020202020204" pitchFamily="34" charset="0"/>
              </a:rPr>
              <a:t>, Aurrera Health Group</a:t>
            </a:r>
          </a:p>
        </p:txBody>
      </p:sp>
    </p:spTree>
    <p:extLst>
      <p:ext uri="{BB962C8B-B14F-4D97-AF65-F5344CB8AC3E}">
        <p14:creationId xmlns:p14="http://schemas.microsoft.com/office/powerpoint/2010/main" val="848979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are peers?</a:t>
            </a:r>
          </a:p>
        </p:txBody>
      </p:sp>
      <p:sp>
        <p:nvSpPr>
          <p:cNvPr id="3" name="Content Placeholder 2"/>
          <p:cNvSpPr>
            <a:spLocks noGrp="1"/>
          </p:cNvSpPr>
          <p:nvPr>
            <p:ph idx="1"/>
          </p:nvPr>
        </p:nvSpPr>
        <p:spPr/>
        <p:txBody>
          <a:bodyPr/>
          <a:lstStyle/>
          <a:p>
            <a:r>
              <a:rPr lang="en-US" dirty="0"/>
              <a:t>Peer support specialists are people in the recovery process who help others experiencing similar situations. </a:t>
            </a:r>
          </a:p>
          <a:p>
            <a:r>
              <a:rPr lang="en-US" dirty="0"/>
              <a:t>Through shared understanding, respect, and mutual empowerment, peer support specialists help people become and stay engaged in the recovery process and reduce the likelihood of relapse. </a:t>
            </a:r>
          </a:p>
        </p:txBody>
      </p:sp>
    </p:spTree>
    <p:extLst>
      <p:ext uri="{BB962C8B-B14F-4D97-AF65-F5344CB8AC3E}">
        <p14:creationId xmlns:p14="http://schemas.microsoft.com/office/powerpoint/2010/main" val="3908035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80097-21A7-4D03-8E5C-19F31C9FA4B4}"/>
              </a:ext>
            </a:extLst>
          </p:cNvPr>
          <p:cNvSpPr>
            <a:spLocks noGrp="1"/>
          </p:cNvSpPr>
          <p:nvPr>
            <p:ph type="title"/>
          </p:nvPr>
        </p:nvSpPr>
        <p:spPr/>
        <p:txBody>
          <a:bodyPr/>
          <a:lstStyle/>
          <a:p>
            <a:r>
              <a:rPr lang="en-US" dirty="0"/>
              <a:t>Senate Bill 803</a:t>
            </a:r>
          </a:p>
        </p:txBody>
      </p:sp>
      <p:sp>
        <p:nvSpPr>
          <p:cNvPr id="3" name="Content Placeholder 2">
            <a:extLst>
              <a:ext uri="{FF2B5EF4-FFF2-40B4-BE49-F238E27FC236}">
                <a16:creationId xmlns:a16="http://schemas.microsoft.com/office/drawing/2014/main" id="{C9D2F816-4CDF-4257-92EA-147EA14F1710}"/>
              </a:ext>
            </a:extLst>
          </p:cNvPr>
          <p:cNvSpPr>
            <a:spLocks noGrp="1"/>
          </p:cNvSpPr>
          <p:nvPr>
            <p:ph idx="1"/>
          </p:nvPr>
        </p:nvSpPr>
        <p:spPr/>
        <p:txBody>
          <a:bodyPr/>
          <a:lstStyle/>
          <a:p>
            <a:r>
              <a:rPr lang="en-US" dirty="0"/>
              <a:t>Senate Bill 803 (SB 803) (Beall, Chapter 150, Statutes of 2020) authorized DHCS to add peer support specialists as a Medi-Cal provider type and peer support services as a Medi-Cal benefit.</a:t>
            </a:r>
          </a:p>
          <a:p>
            <a:r>
              <a:rPr lang="en-US" dirty="0"/>
              <a:t>Effective July 1, 2022, peer support specialist services will be an optional behavioral health Medi-Cal benefit in California.</a:t>
            </a:r>
          </a:p>
          <a:p>
            <a:endParaRPr lang="en-US" dirty="0"/>
          </a:p>
        </p:txBody>
      </p:sp>
    </p:spTree>
    <p:extLst>
      <p:ext uri="{BB962C8B-B14F-4D97-AF65-F5344CB8AC3E}">
        <p14:creationId xmlns:p14="http://schemas.microsoft.com/office/powerpoint/2010/main" val="1530592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65C71-0012-4FED-AB77-F31ECF4EE82F}"/>
              </a:ext>
            </a:extLst>
          </p:cNvPr>
          <p:cNvSpPr>
            <a:spLocks noGrp="1"/>
          </p:cNvSpPr>
          <p:nvPr>
            <p:ph type="title"/>
          </p:nvPr>
        </p:nvSpPr>
        <p:spPr/>
        <p:txBody>
          <a:bodyPr/>
          <a:lstStyle/>
          <a:p>
            <a:r>
              <a:rPr lang="en-US" dirty="0"/>
              <a:t>Peer Support Specialists Outside of Medi-Cal</a:t>
            </a:r>
          </a:p>
        </p:txBody>
      </p:sp>
      <p:sp>
        <p:nvSpPr>
          <p:cNvPr id="3" name="Content Placeholder 2">
            <a:extLst>
              <a:ext uri="{FF2B5EF4-FFF2-40B4-BE49-F238E27FC236}">
                <a16:creationId xmlns:a16="http://schemas.microsoft.com/office/drawing/2014/main" id="{CDEE17D4-8A1F-40DB-87DC-415168BBB250}"/>
              </a:ext>
            </a:extLst>
          </p:cNvPr>
          <p:cNvSpPr>
            <a:spLocks noGrp="1"/>
          </p:cNvSpPr>
          <p:nvPr>
            <p:ph idx="1"/>
          </p:nvPr>
        </p:nvSpPr>
        <p:spPr/>
        <p:txBody>
          <a:bodyPr>
            <a:normAutofit fontScale="92500" lnSpcReduction="20000"/>
          </a:bodyPr>
          <a:lstStyle/>
          <a:p>
            <a:r>
              <a:rPr lang="en-US" dirty="0"/>
              <a:t>SB 803 does not impact peer programs under other funding sources.</a:t>
            </a:r>
          </a:p>
          <a:p>
            <a:r>
              <a:rPr lang="en-US" dirty="0"/>
              <a:t>Counties may continue to provide peer services through other funding streams.</a:t>
            </a:r>
          </a:p>
          <a:p>
            <a:r>
              <a:rPr lang="en-US" dirty="0">
                <a:hlinkClick r:id="rId3"/>
              </a:rPr>
              <a:t>BHIN 20-056</a:t>
            </a:r>
            <a:r>
              <a:rPr lang="en-US" dirty="0"/>
              <a:t> identifies the range of funding sources for peer support specialists that are available outside of the Medi-Cal program.</a:t>
            </a:r>
          </a:p>
          <a:p>
            <a:r>
              <a:rPr lang="en-US" dirty="0"/>
              <a:t>Examples of other funding streams:</a:t>
            </a:r>
          </a:p>
          <a:p>
            <a:pPr lvl="1"/>
            <a:r>
              <a:rPr lang="en-US" dirty="0"/>
              <a:t>Private health insurance</a:t>
            </a:r>
          </a:p>
          <a:p>
            <a:pPr lvl="1"/>
            <a:r>
              <a:rPr lang="en-US" dirty="0"/>
              <a:t>Grants</a:t>
            </a:r>
          </a:p>
          <a:p>
            <a:pPr lvl="1"/>
            <a:r>
              <a:rPr lang="en-US" dirty="0"/>
              <a:t>Self-pay</a:t>
            </a:r>
          </a:p>
        </p:txBody>
      </p:sp>
    </p:spTree>
    <p:extLst>
      <p:ext uri="{BB962C8B-B14F-4D97-AF65-F5344CB8AC3E}">
        <p14:creationId xmlns:p14="http://schemas.microsoft.com/office/powerpoint/2010/main" val="11607478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5D6794E1005A074DB3CDA58DCE25DF47" ma:contentTypeVersion="36" ma:contentTypeDescription="This is the Custom Document Type for use by DHCS" ma:contentTypeScope="" ma:versionID="58c17f332474a929790070710ad1cd2c">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64f9c3c4b243dfe2fd38e594b36b9775"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7be7a45c-2922-4e1f-984f-dff89a829ebc"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11</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Community Services</TermName>
          <TermId xmlns="http://schemas.microsoft.com/office/infopath/2007/PartnerControls">c23dee46-a4de-4c29-8bbc-79830d9e7d7c</TermId>
        </TermInfo>
      </Terms>
    </o68eaf9243684232b2418c37bbb152dc>
    <Abstract xmlns="69bc34b3-1921-46c7-8c7a-d18363374b4b" xsi:nil="true"/>
    <PublishingContactName xmlns="http://schemas.microsoft.com/sharepoint/v3" xsi:nil="true"/>
    <TAGAge xmlns="69bc34b3-1921-46c7-8c7a-d18363374b4b" xsi:nil="true"/>
    <_dlc_DocId xmlns="69bc34b3-1921-46c7-8c7a-d18363374b4b">DHCSDOC-1797567310-5109</_dlc_DocId>
    <_dlc_DocIdUrl xmlns="69bc34b3-1921-46c7-8c7a-d18363374b4b">
      <Url>http://dhcsgovstaging:88/_layouts/15/DocIdRedir.aspx?ID=DHCSDOC-1797567310-5109</Url>
      <Description>DHCSDOC-1797567310-5109</Description>
    </_dlc_DocIdUrl>
  </documentManagement>
</p:properties>
</file>

<file path=customXml/itemProps1.xml><?xml version="1.0" encoding="utf-8"?>
<ds:datastoreItem xmlns:ds="http://schemas.openxmlformats.org/officeDocument/2006/customXml" ds:itemID="{8E3F17E2-BD85-441A-B57F-F94CED113DFB}"/>
</file>

<file path=customXml/itemProps2.xml><?xml version="1.0" encoding="utf-8"?>
<ds:datastoreItem xmlns:ds="http://schemas.openxmlformats.org/officeDocument/2006/customXml" ds:itemID="{8432CBAC-F570-4F35-955C-CFCA468A3638}"/>
</file>

<file path=customXml/itemProps3.xml><?xml version="1.0" encoding="utf-8"?>
<ds:datastoreItem xmlns:ds="http://schemas.openxmlformats.org/officeDocument/2006/customXml" ds:itemID="{E67B2E5E-9AE6-4CE7-BBBD-462EE99877E6}"/>
</file>

<file path=customXml/itemProps4.xml><?xml version="1.0" encoding="utf-8"?>
<ds:datastoreItem xmlns:ds="http://schemas.openxmlformats.org/officeDocument/2006/customXml" ds:itemID="{C1CBD77A-9BAF-479E-807C-61539C6F5828}"/>
</file>

<file path=docProps/app.xml><?xml version="1.0" encoding="utf-8"?>
<Properties xmlns="http://schemas.openxmlformats.org/officeDocument/2006/extended-properties" xmlns:vt="http://schemas.openxmlformats.org/officeDocument/2006/docPropsVTypes">
  <Template/>
  <TotalTime>23916</TotalTime>
  <Words>2948</Words>
  <Application>Microsoft Office PowerPoint</Application>
  <PresentationFormat>Widescreen</PresentationFormat>
  <Paragraphs>233</Paragraphs>
  <Slides>23</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Segoe UI</vt:lpstr>
      <vt:lpstr>Wingdings</vt:lpstr>
      <vt:lpstr>Office Theme</vt:lpstr>
      <vt:lpstr>Specialty Mental Health Services (SMHS) and Peer Support Services</vt:lpstr>
      <vt:lpstr>Public Health Emergency (PHE) Unwinding</vt:lpstr>
      <vt:lpstr>DHCS PHE Unwind Communications Strategy</vt:lpstr>
      <vt:lpstr>Featured Presenters</vt:lpstr>
      <vt:lpstr>Agenda</vt:lpstr>
      <vt:lpstr>Introduction</vt:lpstr>
      <vt:lpstr>Who are peers?</vt:lpstr>
      <vt:lpstr>Senate Bill 803</vt:lpstr>
      <vt:lpstr>Peer Support Specialists Outside of Medi-Cal</vt:lpstr>
      <vt:lpstr>Roles in the Medi-Cal Peer Support Specialist Services Benefit</vt:lpstr>
      <vt:lpstr>County Role in Medi-Cal Peer Support Specialist Services</vt:lpstr>
      <vt:lpstr>Certification Programs for Medi-Cal Peer Support Specialists</vt:lpstr>
      <vt:lpstr>Certification Program (continued)</vt:lpstr>
      <vt:lpstr>Benefit Description</vt:lpstr>
      <vt:lpstr>Benefit Description</vt:lpstr>
      <vt:lpstr>Fiscal Requirements</vt:lpstr>
      <vt:lpstr>Peer Support Services:  Short Doyle Medi-Cal Claiming</vt:lpstr>
      <vt:lpstr> 837P Claiming Requirements July 1, 2022 through July 1, 2023 </vt:lpstr>
      <vt:lpstr>Billing and Reporting</vt:lpstr>
      <vt:lpstr>Community &amp; Implementation Processes</vt:lpstr>
      <vt:lpstr>Billing under SMHS- Alameda County</vt:lpstr>
      <vt:lpstr>Intergovernmental Agreements &amp; Reporting</vt:lpstr>
      <vt:lpstr>Questions</vt:lpstr>
    </vt:vector>
  </TitlesOfParts>
  <Company>DHCS &amp; CDPH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SMHS-PSS-4-19</dc:title>
  <dc:creator>Tkachuk, Katie (DIR-OC) @ DHCS</dc:creator>
  <cp:keywords/>
  <cp:lastModifiedBy>Vue, Yee@DHCS</cp:lastModifiedBy>
  <cp:revision>388</cp:revision>
  <cp:lastPrinted>2019-09-18T16:04:03Z</cp:lastPrinted>
  <dcterms:created xsi:type="dcterms:W3CDTF">2018-04-04T17:42:31Z</dcterms:created>
  <dcterms:modified xsi:type="dcterms:W3CDTF">2022-04-20T15:52:52Z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0x010100EEE380F46F125946A8B4C4C90D9FFCDC005D6794E1005A074DB3CDA58DCE25DF47</vt:lpwstr>
  </property>
  <property fmtid="{D5CDD505-2E9C-101B-9397-08002B2CF9AE}" pid="3" name="_dlc_DocIdItemGuid">
    <vt:lpwstr>d2595870-0b4e-4e8b-833e-afb9731070f2</vt:lpwstr>
  </property>
  <property fmtid="{D5CDD505-2E9C-101B-9397-08002B2CF9AE}" pid="4" name="Division">
    <vt:lpwstr>11;#Community Services|c23dee46-a4de-4c29-8bbc-79830d9e7d7c</vt:lpwstr>
  </property>
</Properties>
</file>