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49" r:id="rId2"/>
    <p:sldId id="367" r:id="rId3"/>
    <p:sldId id="362" r:id="rId4"/>
    <p:sldId id="366" r:id="rId5"/>
    <p:sldId id="605" r:id="rId6"/>
    <p:sldId id="606" r:id="rId7"/>
    <p:sldId id="350" r:id="rId8"/>
    <p:sldId id="356" r:id="rId9"/>
    <p:sldId id="354" r:id="rId10"/>
    <p:sldId id="355" r:id="rId11"/>
    <p:sldId id="352" r:id="rId12"/>
    <p:sldId id="353" r:id="rId13"/>
    <p:sldId id="358" r:id="rId14"/>
    <p:sldId id="357" r:id="rId15"/>
    <p:sldId id="363" r:id="rId16"/>
    <p:sldId id="365" r:id="rId17"/>
    <p:sldId id="369" r:id="rId18"/>
    <p:sldId id="257" r:id="rId19"/>
    <p:sldId id="258" r:id="rId20"/>
    <p:sldId id="368"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Mia Nafziger" initials="MN" lastIdx="3" clrIdx="6">
    <p:extLst>
      <p:ext uri="{19B8F6BF-5375-455C-9EA6-DF929625EA0E}">
        <p15:presenceInfo xmlns:p15="http://schemas.microsoft.com/office/powerpoint/2012/main" userId="S::Mia@aurrerahealth.com::e5b92a82-e2c5-4111-9f9e-db1da2727aa1" providerId="AD"/>
      </p:ext>
    </p:extLst>
  </p:cmAuthor>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 id="6" name="Cristo, Erika@DHCS" initials="CE" lastIdx="8" clrIdx="5">
    <p:extLst>
      <p:ext uri="{19B8F6BF-5375-455C-9EA6-DF929625EA0E}">
        <p15:presenceInfo xmlns:p15="http://schemas.microsoft.com/office/powerpoint/2012/main" userId="S-1-5-21-746137067-1767777339-682003330-1353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8604" autoAdjust="0"/>
  </p:normalViewPr>
  <p:slideViewPr>
    <p:cSldViewPr snapToGrid="0">
      <p:cViewPr varScale="1">
        <p:scale>
          <a:sx n="76" d="100"/>
          <a:sy n="76" d="100"/>
        </p:scale>
        <p:origin x="132" y="33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openxmlformats.org/officeDocument/2006/relationships/customXml" Target="../customXml/item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4/20/2022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4/20/2022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11</a:t>
            </a:fld>
            <a:endParaRPr lang="en-US"/>
          </a:p>
        </p:txBody>
      </p:sp>
    </p:spTree>
    <p:extLst>
      <p:ext uri="{BB962C8B-B14F-4D97-AF65-F5344CB8AC3E}">
        <p14:creationId xmlns:p14="http://schemas.microsoft.com/office/powerpoint/2010/main" val="398570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a:p>
        </p:txBody>
      </p:sp>
    </p:spTree>
    <p:extLst>
      <p:ext uri="{BB962C8B-B14F-4D97-AF65-F5344CB8AC3E}">
        <p14:creationId xmlns:p14="http://schemas.microsoft.com/office/powerpoint/2010/main" val="4155337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a:p>
        </p:txBody>
      </p:sp>
    </p:spTree>
    <p:extLst>
      <p:ext uri="{BB962C8B-B14F-4D97-AF65-F5344CB8AC3E}">
        <p14:creationId xmlns:p14="http://schemas.microsoft.com/office/powerpoint/2010/main" val="2297826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15</a:t>
            </a:fld>
            <a:endParaRPr lang="en-US"/>
          </a:p>
        </p:txBody>
      </p:sp>
    </p:spTree>
    <p:extLst>
      <p:ext uri="{BB962C8B-B14F-4D97-AF65-F5344CB8AC3E}">
        <p14:creationId xmlns:p14="http://schemas.microsoft.com/office/powerpoint/2010/main" val="1870568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16</a:t>
            </a:fld>
            <a:endParaRPr lang="en-US"/>
          </a:p>
        </p:txBody>
      </p:sp>
    </p:spTree>
    <p:extLst>
      <p:ext uri="{BB962C8B-B14F-4D97-AF65-F5344CB8AC3E}">
        <p14:creationId xmlns:p14="http://schemas.microsoft.com/office/powerpoint/2010/main" val="2992790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a:t>
            </a:fld>
            <a:endParaRPr lang="en-US"/>
          </a:p>
        </p:txBody>
      </p:sp>
    </p:spTree>
    <p:extLst>
      <p:ext uri="{BB962C8B-B14F-4D97-AF65-F5344CB8AC3E}">
        <p14:creationId xmlns:p14="http://schemas.microsoft.com/office/powerpoint/2010/main" val="3925975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3</a:t>
            </a:fld>
            <a:endParaRPr lang="en-US"/>
          </a:p>
        </p:txBody>
      </p:sp>
    </p:spTree>
    <p:extLst>
      <p:ext uri="{BB962C8B-B14F-4D97-AF65-F5344CB8AC3E}">
        <p14:creationId xmlns:p14="http://schemas.microsoft.com/office/powerpoint/2010/main" val="3190350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a:p>
        </p:txBody>
      </p:sp>
    </p:spTree>
    <p:extLst>
      <p:ext uri="{BB962C8B-B14F-4D97-AF65-F5344CB8AC3E}">
        <p14:creationId xmlns:p14="http://schemas.microsoft.com/office/powerpoint/2010/main" val="1247641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a:solidFill>
                  <a:schemeClr val="tx1"/>
                </a:solidFill>
                <a:effectLst/>
                <a:latin typeface="+mn-lt"/>
                <a:ea typeface="+mn-ea"/>
                <a:cs typeface="+mn-cs"/>
                <a:hlinkClick r:id="rId3"/>
              </a:rPr>
              <a:t>DHCS Coverage Ambassadors.</a:t>
            </a:r>
            <a:r>
              <a:rPr lang="en-US" sz="1050" kern="1200" dirty="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a:solidFill>
                  <a:schemeClr val="tx1"/>
                </a:solidFill>
                <a:effectLst/>
                <a:latin typeface="+mn-lt"/>
                <a:ea typeface="+mn-ea"/>
                <a:cs typeface="+mn-cs"/>
              </a:rPr>
            </a:b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DHCS will engage community partners to serve as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a:solidFill>
                  <a:schemeClr val="tx1"/>
                </a:solidFill>
                <a:effectLst/>
                <a:latin typeface="+mn-lt"/>
                <a:ea typeface="+mn-ea"/>
                <a:cs typeface="+mn-cs"/>
                <a:hlinkClick r:id="rId3"/>
              </a:rPr>
              <a:t>DHCS </a:t>
            </a:r>
            <a:r>
              <a:rPr lang="en-US" sz="1200" i="1" u="sng" kern="1200">
                <a:solidFill>
                  <a:schemeClr val="tx1"/>
                </a:solidFill>
                <a:effectLst/>
                <a:latin typeface="+mn-lt"/>
                <a:ea typeface="+mn-ea"/>
                <a:cs typeface="+mn-cs"/>
                <a:hlinkClick r:id="rId3"/>
              </a:rPr>
              <a:t>Coverage Ambassadors</a:t>
            </a:r>
            <a:r>
              <a:rPr lang="en-US" sz="1200" kern="1200">
                <a:solidFill>
                  <a:schemeClr val="tx1"/>
                </a:solidFill>
                <a:effectLst/>
                <a:latin typeface="+mn-lt"/>
                <a:ea typeface="+mn-ea"/>
                <a:cs typeface="+mn-cs"/>
              </a:rPr>
              <a:t> </a:t>
            </a:r>
            <a:r>
              <a:rPr lang="en-US" sz="1200" kern="1200" dirty="0">
                <a:solidFill>
                  <a:schemeClr val="tx1"/>
                </a:solidFill>
                <a:effectLst/>
                <a:latin typeface="+mn-lt"/>
                <a:ea typeface="+mn-ea"/>
                <a:cs typeface="+mn-cs"/>
              </a:rPr>
              <a:t>will connect Medi-Cal beneficiaries at the local level with targeted and impactful communication. </a:t>
            </a: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5</a:t>
            </a:fld>
            <a:endParaRPr lang="en-US"/>
          </a:p>
        </p:txBody>
      </p:sp>
    </p:spTree>
    <p:extLst>
      <p:ext uri="{BB962C8B-B14F-4D97-AF65-F5344CB8AC3E}">
        <p14:creationId xmlns:p14="http://schemas.microsoft.com/office/powerpoint/2010/main" val="1273271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Two-Phased Approach.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1.0</a:t>
            </a:r>
            <a:r>
              <a:rPr lang="en-US" sz="1200" kern="1200" dirty="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kern="1200">
                <a:solidFill>
                  <a:schemeClr val="tx1"/>
                </a:solidFill>
                <a:effectLst/>
                <a:latin typeface="+mn-lt"/>
                <a:ea typeface="+mn-ea"/>
                <a:cs typeface="+mn-cs"/>
              </a:rPr>
              <a:t>.</a:t>
            </a:r>
            <a:r>
              <a:rPr lang="en-US" sz="1200" b="1" kern="1200">
                <a:solidFill>
                  <a:schemeClr val="tx1"/>
                </a:solidFill>
                <a:effectLst/>
                <a:latin typeface="+mn-lt"/>
                <a:ea typeface="+mn-ea"/>
                <a:cs typeface="+mn-cs"/>
              </a:rPr>
              <a:t> </a:t>
            </a:r>
            <a:br>
              <a:rPr lang="en-US" sz="1200" b="1" kern="1200">
                <a:solidFill>
                  <a:schemeClr val="tx1"/>
                </a:solidFill>
                <a:effectLst/>
                <a:latin typeface="+mn-lt"/>
                <a:ea typeface="+mn-ea"/>
                <a:cs typeface="+mn-cs"/>
              </a:rPr>
            </a:br>
            <a:endParaRPr lang="en-US" sz="12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2.0</a:t>
            </a:r>
            <a:r>
              <a:rPr lang="en-US" sz="1200" kern="1200" dirty="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6</a:t>
            </a:fld>
            <a:endParaRPr lang="en-US"/>
          </a:p>
        </p:txBody>
      </p:sp>
    </p:spTree>
    <p:extLst>
      <p:ext uri="{BB962C8B-B14F-4D97-AF65-F5344CB8AC3E}">
        <p14:creationId xmlns:p14="http://schemas.microsoft.com/office/powerpoint/2010/main" val="3066587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a:p>
        </p:txBody>
      </p:sp>
    </p:spTree>
    <p:extLst>
      <p:ext uri="{BB962C8B-B14F-4D97-AF65-F5344CB8AC3E}">
        <p14:creationId xmlns:p14="http://schemas.microsoft.com/office/powerpoint/2010/main" val="132492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a:p>
        </p:txBody>
      </p:sp>
    </p:spTree>
    <p:extLst>
      <p:ext uri="{BB962C8B-B14F-4D97-AF65-F5344CB8AC3E}">
        <p14:creationId xmlns:p14="http://schemas.microsoft.com/office/powerpoint/2010/main" val="1483779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31498110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4/20/2022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hcsgovstaging:88/Documents/CSD_YV/BHIN/BHIN-22-006.pdf" TargetMode="External"/><Relationship Id="rId2" Type="http://schemas.openxmlformats.org/officeDocument/2006/relationships/hyperlink" Target="https://www.calmhsa.org/peer-certific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dhcsgovstaging:88/Documents/CA-20-0006-A-Approval-Packag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dhcsgovstaging:88/Documents/CA-20-0006-A-Approval-Package.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hcsgovstaging:88/Documents/CSD_YV/BHIN/BHIN-20-056-Peer-Support-Services-Funding.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dirty="0">
                <a:latin typeface="Segoe UI"/>
                <a:cs typeface="Segoe UI"/>
              </a:rPr>
              <a:t>Drug Medi-Cal and Peer Support Services</a:t>
            </a:r>
            <a:endParaRPr lang="en-US" sz="40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April 12,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a:t>
            </a:r>
            <a:r>
              <a:rPr lang="en-US" dirty="0" err="1"/>
              <a:t>Medi</a:t>
            </a:r>
            <a:r>
              <a:rPr lang="en-US" dirty="0"/>
              <a:t>-Cal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lstStyle/>
          <a:p>
            <a:r>
              <a:rPr lang="en-US" dirty="0"/>
              <a:t>A county may only elect one certification entity at a time.</a:t>
            </a:r>
            <a:r>
              <a:rPr lang="en-US" baseline="30000" dirty="0"/>
              <a:t>1</a:t>
            </a:r>
          </a:p>
          <a:p>
            <a:r>
              <a:rPr lang="en-US" dirty="0"/>
              <a:t>Many counties have chosen </a:t>
            </a:r>
            <a:r>
              <a:rPr lang="en-US" dirty="0" err="1"/>
              <a:t>CalMHSA</a:t>
            </a:r>
            <a:r>
              <a:rPr lang="en-US" dirty="0"/>
              <a:t> as their certification entity for FY 2022-2023.</a:t>
            </a:r>
          </a:p>
          <a:p>
            <a:pPr lvl="1"/>
            <a:r>
              <a:rPr lang="en-US" dirty="0"/>
              <a:t>More information about the </a:t>
            </a:r>
            <a:r>
              <a:rPr lang="en-US" dirty="0" err="1"/>
              <a:t>CalMHSA</a:t>
            </a:r>
            <a:r>
              <a:rPr lang="en-US" dirty="0"/>
              <a:t> Medi-Cal Peer Support Specialist Certification Program can be found online: </a:t>
            </a:r>
            <a:r>
              <a:rPr lang="en-US" dirty="0">
                <a:hlinkClick r:id="rId2"/>
              </a:rPr>
              <a:t>https://www.calmhsa.org/peer-certification/</a:t>
            </a:r>
            <a:r>
              <a:rPr lang="en-US" dirty="0"/>
              <a:t> </a:t>
            </a:r>
          </a:p>
          <a:p>
            <a:r>
              <a:rPr lang="en-US" dirty="0"/>
              <a:t>DHCS will host a separate Technical Assistance webinar on developing certification programs in Fall 2022. </a:t>
            </a:r>
          </a:p>
        </p:txBody>
      </p:sp>
      <p:sp>
        <p:nvSpPr>
          <p:cNvPr id="4" name="TextBox 3">
            <a:extLst>
              <a:ext uri="{FF2B5EF4-FFF2-40B4-BE49-F238E27FC236}">
                <a16:creationId xmlns:a16="http://schemas.microsoft.com/office/drawing/2014/main" id="{F66C0E28-14D2-4AB7-A7E8-40B5560F4B5C}"/>
              </a:ext>
            </a:extLst>
          </p:cNvPr>
          <p:cNvSpPr txBox="1"/>
          <p:nvPr/>
        </p:nvSpPr>
        <p:spPr>
          <a:xfrm>
            <a:off x="849086" y="6292398"/>
            <a:ext cx="4873450" cy="369332"/>
          </a:xfrm>
          <a:prstGeom prst="rect">
            <a:avLst/>
          </a:prstGeom>
          <a:noFill/>
        </p:spPr>
        <p:txBody>
          <a:bodyPr wrap="none" rtlCol="0">
            <a:spAutoFit/>
          </a:bodyPr>
          <a:lstStyle/>
          <a:p>
            <a:r>
              <a:rPr lang="en-US" baseline="30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Behavioral Health Information Notice 22-006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12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469555" y="6281222"/>
            <a:ext cx="558364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20-0006-A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535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417003" y="6281222"/>
            <a:ext cx="558364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20-0006-A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A978-64AF-4B0B-96A5-6135C356CBE7}"/>
              </a:ext>
            </a:extLst>
          </p:cNvPr>
          <p:cNvSpPr>
            <a:spLocks noGrp="1"/>
          </p:cNvSpPr>
          <p:nvPr>
            <p:ph type="title"/>
          </p:nvPr>
        </p:nvSpPr>
        <p:spPr/>
        <p:txBody>
          <a:bodyPr/>
          <a:lstStyle/>
          <a:p>
            <a:r>
              <a:rPr lang="en-US" dirty="0"/>
              <a:t>Fiscal Requirements</a:t>
            </a:r>
          </a:p>
        </p:txBody>
      </p:sp>
    </p:spTree>
    <p:extLst>
      <p:ext uri="{BB962C8B-B14F-4D97-AF65-F5344CB8AC3E}">
        <p14:creationId xmlns:p14="http://schemas.microsoft.com/office/powerpoint/2010/main" val="107201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7EE15-0A33-40DF-B59B-13128B222C68}"/>
              </a:ext>
            </a:extLst>
          </p:cNvPr>
          <p:cNvSpPr>
            <a:spLocks noGrp="1"/>
          </p:cNvSpPr>
          <p:nvPr>
            <p:ph type="title"/>
          </p:nvPr>
        </p:nvSpPr>
        <p:spPr/>
        <p:txBody>
          <a:bodyPr/>
          <a:lstStyle/>
          <a:p>
            <a:r>
              <a:rPr lang="en-US" dirty="0"/>
              <a:t>Rate Development</a:t>
            </a:r>
          </a:p>
        </p:txBody>
      </p:sp>
      <p:sp>
        <p:nvSpPr>
          <p:cNvPr id="3" name="Content Placeholder 2">
            <a:extLst>
              <a:ext uri="{FF2B5EF4-FFF2-40B4-BE49-F238E27FC236}">
                <a16:creationId xmlns:a16="http://schemas.microsoft.com/office/drawing/2014/main" id="{382F65BF-D26E-4B7A-B9DF-7B6B1EBFEF0F}"/>
              </a:ext>
            </a:extLst>
          </p:cNvPr>
          <p:cNvSpPr>
            <a:spLocks noGrp="1"/>
          </p:cNvSpPr>
          <p:nvPr>
            <p:ph idx="1"/>
          </p:nvPr>
        </p:nvSpPr>
        <p:spPr/>
        <p:txBody>
          <a:bodyPr/>
          <a:lstStyle/>
          <a:p>
            <a:r>
              <a:rPr lang="en-US" dirty="0"/>
              <a:t>DHCS shall develop the rate based on 1115 waiver authority and prevailing wages for comparable positions and services.</a:t>
            </a:r>
          </a:p>
          <a:p>
            <a:r>
              <a:rPr lang="en-US" dirty="0"/>
              <a:t>Rates will be published annually via BHINs. </a:t>
            </a:r>
          </a:p>
        </p:txBody>
      </p:sp>
    </p:spTree>
    <p:extLst>
      <p:ext uri="{BB962C8B-B14F-4D97-AF65-F5344CB8AC3E}">
        <p14:creationId xmlns:p14="http://schemas.microsoft.com/office/powerpoint/2010/main" val="1367713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Support Services: </a:t>
            </a:r>
            <a:br>
              <a:rPr lang="en-US" dirty="0"/>
            </a:br>
            <a:r>
              <a:rPr lang="en-US" dirty="0"/>
              <a:t>Short Doyle Medi-Cal Claiming</a:t>
            </a:r>
          </a:p>
        </p:txBody>
      </p:sp>
      <p:sp>
        <p:nvSpPr>
          <p:cNvPr id="3" name="Content Placeholder 2"/>
          <p:cNvSpPr>
            <a:spLocks noGrp="1"/>
          </p:cNvSpPr>
          <p:nvPr>
            <p:ph idx="1"/>
          </p:nvPr>
        </p:nvSpPr>
        <p:spPr/>
        <p:txBody>
          <a:bodyPr/>
          <a:lstStyle/>
          <a:p>
            <a:r>
              <a:rPr lang="en-US" dirty="0"/>
              <a:t>Service will be billable to Short Doyle Medi-Cal for dates of service July 1, 2022 and after.</a:t>
            </a:r>
          </a:p>
          <a:p>
            <a:r>
              <a:rPr lang="en-US" dirty="0"/>
              <a:t>Two new procedure codes will be added to Short Doyle Medi-Cal for Peer Support Services Claiming: </a:t>
            </a:r>
          </a:p>
          <a:p>
            <a:pPr lvl="1"/>
            <a:r>
              <a:rPr lang="en-US" dirty="0"/>
              <a:t>H0025 - Behavioral Health Prevention Education Service </a:t>
            </a:r>
          </a:p>
          <a:p>
            <a:pPr lvl="1"/>
            <a:r>
              <a:rPr lang="en-US" dirty="0"/>
              <a:t>H0038 - Self-Help/Peer Services</a:t>
            </a:r>
          </a:p>
          <a:p>
            <a:pPr lvl="2"/>
            <a:r>
              <a:rPr lang="en-US" dirty="0"/>
              <a:t>These codes will be used for Drug Medi-Cal, Drug Medi-Cal ODS and Specialty Mental Health. </a:t>
            </a:r>
          </a:p>
        </p:txBody>
      </p:sp>
    </p:spTree>
    <p:extLst>
      <p:ext uri="{BB962C8B-B14F-4D97-AF65-F5344CB8AC3E}">
        <p14:creationId xmlns:p14="http://schemas.microsoft.com/office/powerpoint/2010/main" val="2132536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837P Claiming Requirements July 1, 2022 through June 30, 2023</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All claims must include rendering provider’s taxonomy code “175T00000X” Peer Specialist for reimbursement. </a:t>
            </a:r>
          </a:p>
          <a:p>
            <a:r>
              <a:rPr lang="en-US" dirty="0"/>
              <a:t>All claims will be billed in 15-minute increments.</a:t>
            </a:r>
          </a:p>
          <a:p>
            <a:r>
              <a:rPr lang="en-US" dirty="0"/>
              <a:t>SMHS will require “HE” modifier.</a:t>
            </a:r>
          </a:p>
          <a:p>
            <a:r>
              <a:rPr lang="en-US" dirty="0"/>
              <a:t>Level of Care Modifiers are required for DMC-ODS claims. </a:t>
            </a:r>
          </a:p>
          <a:p>
            <a:pPr lvl="1"/>
            <a:r>
              <a:rPr lang="en-US" dirty="0"/>
              <a:t>The level of care modifier should correspond to the DMC service group the Service Facility is certified for. </a:t>
            </a:r>
          </a:p>
          <a:p>
            <a:r>
              <a:rPr lang="en-US" dirty="0"/>
              <a:t>For DMC claims use Youth modifier “HA” and/or Pregnancy modifier “HD” when applicable. </a:t>
            </a:r>
          </a:p>
          <a:p>
            <a:r>
              <a:rPr lang="en-US" dirty="0" err="1"/>
              <a:t>CalAIM</a:t>
            </a:r>
            <a:r>
              <a:rPr lang="en-US" dirty="0"/>
              <a:t> Behavioral Health Payment Reform rates, effective as of July 1, 2023, will change these requirements.</a:t>
            </a:r>
          </a:p>
          <a:p>
            <a:endParaRPr lang="en-US" dirty="0"/>
          </a:p>
          <a:p>
            <a:endParaRPr lang="en-US" dirty="0"/>
          </a:p>
        </p:txBody>
      </p:sp>
    </p:spTree>
    <p:extLst>
      <p:ext uri="{BB962C8B-B14F-4D97-AF65-F5344CB8AC3E}">
        <p14:creationId xmlns:p14="http://schemas.microsoft.com/office/powerpoint/2010/main" val="408248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a:bodyPr>
          <a:lstStyle/>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endParaRPr lang="en-US" sz="3300" b="1" dirty="0">
              <a:latin typeface="Segoe UI"/>
              <a:cs typeface="Segoe UI"/>
            </a:endParaRPr>
          </a:p>
          <a:p>
            <a:r>
              <a:rPr lang="en-US" sz="3300" b="1" dirty="0">
                <a:latin typeface="Segoe UI"/>
                <a:cs typeface="Segoe UI"/>
              </a:rPr>
              <a:t>Anne </a:t>
            </a:r>
            <a:r>
              <a:rPr lang="en-US" sz="3300" b="1" dirty="0" err="1">
                <a:latin typeface="Segoe UI"/>
                <a:cs typeface="Segoe UI"/>
              </a:rPr>
              <a:t>Vierra</a:t>
            </a:r>
            <a:r>
              <a:rPr lang="en-US" sz="3300" dirty="0">
                <a:latin typeface="Segoe UI"/>
                <a:cs typeface="Segoe UI"/>
              </a:rPr>
              <a:t>,</a:t>
            </a:r>
            <a:r>
              <a:rPr lang="en-US" sz="3300" b="1" dirty="0">
                <a:latin typeface="Segoe UI"/>
                <a:cs typeface="Segoe UI"/>
              </a:rPr>
              <a:t> </a:t>
            </a:r>
            <a:r>
              <a:rPr lang="en-US" sz="3300" dirty="0">
                <a:latin typeface="Segoe UI"/>
                <a:cs typeface="Segoe UI"/>
              </a:rPr>
              <a:t>Local Governmental Financing Division, Department of Health Care Services</a:t>
            </a: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pic>
        <p:nvPicPr>
          <p:cNvPr id="5" name="Picture 4" descr="GoToWebinar graphic " title="GoToWebinar ">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pointing to the GoToWebinar graphic.  "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6306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a:t>
            </a:r>
          </a:p>
          <a:p>
            <a:r>
              <a:rPr lang="en-US" dirty="0"/>
              <a:t>Fiscal Requirements</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lstStyle/>
          <a:p>
            <a:r>
              <a:rPr lang="en-US" dirty="0"/>
              <a:t>Introduction</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Ali Marzolf</a:t>
            </a:r>
            <a:r>
              <a:rPr lang="en-US" sz="2000" dirty="0">
                <a:latin typeface="Arial" panose="020B0604020202020204" pitchFamily="34" charset="0"/>
                <a:cs typeface="Arial" panose="020B0604020202020204" pitchFamily="34" charset="0"/>
              </a:rPr>
              <a:t>, Senior Policy Consultant</a:t>
            </a:r>
          </a:p>
          <a:p>
            <a:r>
              <a:rPr lang="en-US" sz="2000" i="1" dirty="0">
                <a:latin typeface="Arial" panose="020B0604020202020204" pitchFamily="34" charset="0"/>
                <a:cs typeface="Arial" panose="020B0604020202020204" pitchFamily="34" charset="0"/>
              </a:rPr>
              <a:t>Integrated Care</a:t>
            </a:r>
            <a:r>
              <a:rPr lang="en-US" sz="2000" dirty="0">
                <a:latin typeface="Arial" panose="020B0604020202020204" pitchFamily="34" charset="0"/>
                <a:cs typeface="Arial" panose="020B0604020202020204"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5</a:t>
            </a:fld>
            <a:endParaRPr lang="en-US"/>
          </a:p>
        </p:txBody>
      </p:sp>
    </p:spTree>
    <p:extLst>
      <p:ext uri="{BB962C8B-B14F-4D97-AF65-F5344CB8AC3E}">
        <p14:creationId xmlns:p14="http://schemas.microsoft.com/office/powerpoint/2010/main" val="1459135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immediately </a:t>
            </a:r>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6</a:t>
            </a:fld>
            <a:endParaRPr lang="en-US"/>
          </a:p>
        </p:txBody>
      </p:sp>
    </p:spTree>
    <p:extLst>
      <p:ext uri="{BB962C8B-B14F-4D97-AF65-F5344CB8AC3E}">
        <p14:creationId xmlns:p14="http://schemas.microsoft.com/office/powerpoint/2010/main" val="3141761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58c17f332474a929790070710ad1cd2c">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Language xmlns="http://schemas.microsoft.com/sharepoint/v3">English</Language>
    <TAGender xmlns="69bc34b3-1921-46c7-8c7a-d18363374b4b" xsi:nil="true"/>
    <_dlc_DocId xmlns="69bc34b3-1921-46c7-8c7a-d18363374b4b">DHCSDOC-1797567310-5110</_dlc_DocId>
    <TAGBusPart xmlns="69bc34b3-1921-46c7-8c7a-d18363374b4b" xsi:nil="true"/>
    <Publication_x0020_Type xmlns="69bc34b3-1921-46c7-8c7a-d18363374b4b" xsi:nil="true"/>
    <Topics xmlns="69bc34b3-1921-46c7-8c7a-d18363374b4b" xsi:nil="true"/>
    <PublishingContactName xmlns="http://schemas.microsoft.com/sharepoint/v3" xsi:nil="true"/>
    <TaxCatchAll xmlns="69bc34b3-1921-46c7-8c7a-d18363374b4b">
      <Value>11</Value>
    </TaxCatchAll>
    <_dlc_DocIdUrl xmlns="69bc34b3-1921-46c7-8c7a-d18363374b4b">
      <Url>http://dhcsgovstaging:88/_layouts/15/DocIdRedir.aspx?ID=DHCSDOC-1797567310-5110</Url>
      <Description>DHCSDOC-1797567310-5110</Description>
    </_dlc_DocIdUrl>
    <TAGAge xmlns="69bc34b3-1921-46c7-8c7a-d18363374b4b" xsi:nil="true"/>
    <Reading_x0020_Level xmlns="c1c1dc04-eeda-4b6e-b2df-40979f5da1d3" xsi:nil="true"/>
    <TAGEthnicity xmlns="69bc34b3-1921-46c7-8c7a-d18363374b4b" xsi:nil="true"/>
  </documentManagement>
</p:properties>
</file>

<file path=customXml/itemProps1.xml><?xml version="1.0" encoding="utf-8"?>
<ds:datastoreItem xmlns:ds="http://schemas.openxmlformats.org/officeDocument/2006/customXml" ds:itemID="{4B20C981-D002-4BD9-9A91-E7A839F4A82D}"/>
</file>

<file path=customXml/itemProps2.xml><?xml version="1.0" encoding="utf-8"?>
<ds:datastoreItem xmlns:ds="http://schemas.openxmlformats.org/officeDocument/2006/customXml" ds:itemID="{554D3503-29F8-4307-9776-CBC7CCC3E530}"/>
</file>

<file path=customXml/itemProps3.xml><?xml version="1.0" encoding="utf-8"?>
<ds:datastoreItem xmlns:ds="http://schemas.openxmlformats.org/officeDocument/2006/customXml" ds:itemID="{19674ADC-8DD4-470C-9190-51DAB46E4C75}"/>
</file>

<file path=customXml/itemProps4.xml><?xml version="1.0" encoding="utf-8"?>
<ds:datastoreItem xmlns:ds="http://schemas.openxmlformats.org/officeDocument/2006/customXml" ds:itemID="{406E6C0F-AE41-4004-A93C-8C9C522977CB}"/>
</file>

<file path=docProps/app.xml><?xml version="1.0" encoding="utf-8"?>
<Properties xmlns="http://schemas.openxmlformats.org/officeDocument/2006/extended-properties" xmlns:vt="http://schemas.openxmlformats.org/officeDocument/2006/docPropsVTypes">
  <Template/>
  <TotalTime>20192</TotalTime>
  <Words>1455</Words>
  <Application>Microsoft Office PowerPoint</Application>
  <PresentationFormat>Widescreen</PresentationFormat>
  <Paragraphs>131</Paragraphs>
  <Slides>20</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Segoe UI</vt:lpstr>
      <vt:lpstr>Wingdings</vt:lpstr>
      <vt:lpstr>Office Theme</vt:lpstr>
      <vt:lpstr>Drug Medi-Cal and Peer Support Services</vt:lpstr>
      <vt:lpstr>Featured Presenters</vt:lpstr>
      <vt:lpstr>Agenda</vt:lpstr>
      <vt:lpstr>Introduction</vt:lpstr>
      <vt:lpstr>Public Health Emergency (PHE) Unwinding</vt:lpstr>
      <vt:lpstr>DHCS PHE Unwind Communications Strategy</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vt:lpstr>
      <vt:lpstr>Fiscal Requirements</vt:lpstr>
      <vt:lpstr>Rate Development</vt:lpstr>
      <vt:lpstr>Peer Support Services:  Short Doyle Medi-Cal Claiming</vt:lpstr>
      <vt:lpstr> 837P Claiming Requirements July 1, 2022 through June 30, 2023 </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Tkachuk, Katie (DIR-OC) @ DHCS</dc:creator>
  <cp:lastModifiedBy>Vue, Yee@DHCS</cp:lastModifiedBy>
  <cp:revision>387</cp:revision>
  <cp:lastPrinted>2019-09-18T16:04:03Z</cp:lastPrinted>
  <dcterms:created xsi:type="dcterms:W3CDTF">2018-04-04T17:42:31Z</dcterms:created>
  <dcterms:modified xsi:type="dcterms:W3CDTF">2022-04-20T22:22:26Z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f027e5d0-7aaa-496d-821e-c532c68094d2</vt:lpwstr>
  </property>
  <property fmtid="{D5CDD505-2E9C-101B-9397-08002B2CF9AE}" pid="4" name="Division">
    <vt:lpwstr>11;#Community Services|c23dee46-a4de-4c29-8bbc-79830d9e7d7c</vt:lpwstr>
  </property>
</Properties>
</file>