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12.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19.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49" r:id="rId2"/>
    <p:sldId id="605" r:id="rId3"/>
    <p:sldId id="606" r:id="rId4"/>
    <p:sldId id="367" r:id="rId5"/>
    <p:sldId id="362" r:id="rId6"/>
    <p:sldId id="366" r:id="rId7"/>
    <p:sldId id="350" r:id="rId8"/>
    <p:sldId id="356" r:id="rId9"/>
    <p:sldId id="354" r:id="rId10"/>
    <p:sldId id="355" r:id="rId11"/>
    <p:sldId id="352" r:id="rId12"/>
    <p:sldId id="353" r:id="rId13"/>
    <p:sldId id="358" r:id="rId14"/>
    <p:sldId id="357" r:id="rId15"/>
    <p:sldId id="363" r:id="rId16"/>
    <p:sldId id="617" r:id="rId17"/>
    <p:sldId id="607" r:id="rId18"/>
    <p:sldId id="616" r:id="rId19"/>
    <p:sldId id="618" r:id="rId20"/>
    <p:sldId id="609" r:id="rId21"/>
    <p:sldId id="610" r:id="rId22"/>
    <p:sldId id="373" r:id="rId23"/>
    <p:sldId id="371" r:id="rId24"/>
    <p:sldId id="372" r:id="rId25"/>
    <p:sldId id="613" r:id="rId26"/>
    <p:sldId id="369" r:id="rId27"/>
    <p:sldId id="614" r:id="rId28"/>
    <p:sldId id="370" r:id="rId29"/>
    <p:sldId id="612" r:id="rId30"/>
    <p:sldId id="368"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DF2"/>
    <a:srgbClr val="97388E"/>
    <a:srgbClr val="782B8B"/>
    <a:srgbClr val="143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0823" autoAdjust="0"/>
  </p:normalViewPr>
  <p:slideViewPr>
    <p:cSldViewPr snapToGrid="0">
      <p:cViewPr varScale="1">
        <p:scale>
          <a:sx n="81" d="100"/>
          <a:sy n="81" d="100"/>
        </p:scale>
        <p:origin x="1110"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commentAuthors" Target="commentAuthors.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4/27/2022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4/27/2022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shareselfhelp.org/programs-share-the-self-help-and-recovery-exchange/free-share-peer-&#8230;-certification-2/%20&#8206;"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dirty="0"/>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149811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11</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13</a:t>
            </a:fld>
            <a:endParaRPr lang="en-US"/>
          </a:p>
        </p:txBody>
      </p:sp>
    </p:spTree>
    <p:extLst>
      <p:ext uri="{BB962C8B-B14F-4D97-AF65-F5344CB8AC3E}">
        <p14:creationId xmlns:p14="http://schemas.microsoft.com/office/powerpoint/2010/main" val="1592702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15</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a:t>
            </a:r>
            <a:r>
              <a:rPr lang="en-US" baseline="0" dirty="0"/>
              <a:t> and more Counties are hiring peers to work directly of the BH agency. Riverside has been doing this since the 1990’s with Family Member/Caregivers, but like other Counties Riverside had it’s struggles to hire consumer survivors until after the passage of Prop 63 – the MHSA in 2004.</a:t>
            </a:r>
          </a:p>
          <a:p>
            <a:endParaRPr lang="en-US" baseline="0" dirty="0"/>
          </a:p>
          <a:p>
            <a:r>
              <a:rPr lang="en-US" baseline="0" dirty="0"/>
              <a:t>Buy-in from the top levels of BH management as key to a successful implementation of a County-employed peer workforce. Counties are better served by having a Peer Management infrastructure that supports the peer workforce, understanding the peer support practice and the certification process. That infrastructure must have a built-in mentorship track for new peers being hired within that system.  Having peer management and leadership that will self-disclose can really work to reduce stigma associated with peer provided services.  </a:t>
            </a:r>
          </a:p>
          <a:p>
            <a:endParaRPr lang="en-US" baseline="0" dirty="0"/>
          </a:p>
          <a:p>
            <a:r>
              <a:rPr lang="en-US" baseline="0" dirty="0"/>
              <a:t>HR professionals will push back and say, “we can’t ask anyone about their disability in an interview process”, but it is very important that the BH Executive Management Team educate the HR leadership about the Peer Support practice and that self-disclosure is a job requirement.  When interviewing, we ask an open-ended question that prompts a person to self-disclose. “What makes you uniquely qualified to support another person on their wellness and recovery journey?”  This elicits a response that must include person lived experiences, and the ability to share their hope and understanding of what it looks like to move through the recovery and wellness process, from their personal perspective.  You are hiring for recovery experience, not just for a diagnosis.  You are hiring for real first-hand knowledge of a loved one’s recovery process and the DIRECT involvement in that process.  We need to hear what it has meant to you, what you have learned along the way that you might be able to impart on another person, new to the idea of recovery and wellness.</a:t>
            </a:r>
          </a:p>
          <a:p>
            <a:endParaRPr lang="en-US" baseline="0" dirty="0"/>
          </a:p>
          <a:p>
            <a:r>
              <a:rPr lang="en-US" baseline="0" dirty="0"/>
              <a:t>Having a degree is great.  BH professionals who do hiring, will always want to lean toward someone with college level learning and skill sets, but peers are not  required to have those skills.  The peer support job is a pathway to gain skills and develop further in recovery and knowledge.  Psychology education has no bearing on being a peer provider, because clinical aspects of a person’s experiences are not our focus as providers.  Sure, it’s good to have some working knowledge, but diagnosis and symptomology are not what a peer provider is concerned with.  It is a job about the relationship with the other person.  It is about what ways a person wants to progress in their life, and the peer’s role is to walk alongside, support and not “fix”. </a:t>
            </a:r>
          </a:p>
          <a:p>
            <a:endParaRPr lang="en-US" baseline="0" dirty="0"/>
          </a:p>
          <a:p>
            <a:r>
              <a:rPr lang="en-US" baseline="0" dirty="0"/>
              <a:t>If your agency has peer volunteers or interns, it is very important that their experiences on the job are formalized with training and support to progress in their skills.  In Riverside, we have a very rich and rewarding process for volunteering and interning that requires a commitment of time and training benchmarks.  It is important to have staff that will nurture that progress, because volunteers and interns are often the source of a peer employee.  What better way to on-board a new Peer Support Specialists who has progressed from a volunteer role to a full-time employee?  Volunteers and Interns should have a “leg-up” and get a little extra credit in the consideration process, if they progressed as a volunteer or intern.</a:t>
            </a:r>
          </a:p>
          <a:p>
            <a:endParaRPr lang="en-US" baseline="0" dirty="0"/>
          </a:p>
          <a:p>
            <a:r>
              <a:rPr lang="en-US" baseline="0" dirty="0"/>
              <a:t>Community-based Organizations are often the only source of peer providers for some counties.  It is very important to create pathways that allow the County agency to refer beneficiaries to CBOs and vice versa.  It is important that CBOs have a place at the tables where information is shared.  Provider meetings, BH boards and other stakeholder forums are great ways to network and communicate.  Make sure you agency can identify where folks can get peer support in the community and how to access it.    </a:t>
            </a:r>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17</a:t>
            </a:fld>
            <a:endParaRPr lang="en-US"/>
          </a:p>
        </p:txBody>
      </p:sp>
    </p:spTree>
    <p:extLst>
      <p:ext uri="{BB962C8B-B14F-4D97-AF65-F5344CB8AC3E}">
        <p14:creationId xmlns:p14="http://schemas.microsoft.com/office/powerpoint/2010/main" val="37117002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a:t>
            </a:r>
            <a:r>
              <a:rPr lang="en-US" baseline="0" dirty="0"/>
              <a:t> and more Counties are hiring peers to work directly of the BH agency. Riverside has been doing this since the 1990’s with Family Member/Caregivers, but like other Counties Riverside had it’s struggles to hire consumer survivors until after the passage of Prop 63 – the MHSA in 2004.</a:t>
            </a:r>
          </a:p>
          <a:p>
            <a:endParaRPr lang="en-US" baseline="0" dirty="0"/>
          </a:p>
          <a:p>
            <a:r>
              <a:rPr lang="en-US" baseline="0" dirty="0"/>
              <a:t>Buy-in from the top levels of BH management as key to a successful implementation of a County-employed peer workforce. Counties are better served by having a Peer Management infrastructure that supports the peer workforce, understanding the peer support practice and the certification process. That infrastructure must have a built-in mentorship track for new peers being hired within that system.  Having peer management and leadership that will self-disclose can really work to reduce stigma associated with peer provided services.  </a:t>
            </a:r>
          </a:p>
          <a:p>
            <a:endParaRPr lang="en-US" baseline="0" dirty="0"/>
          </a:p>
          <a:p>
            <a:r>
              <a:rPr lang="en-US" baseline="0" dirty="0"/>
              <a:t>HR professionals will push back and say, “we can’t ask anyone about their disability in an interview process”, but it is very important that the BH Executive Management Team educate the HR leadership about the Peer Support practice and that self-disclosure is a job requirement.  When interviewing, we ask an open-ended question that prompts a person to self-disclose. “What makes you uniquely qualified to support another person on their wellness and recovery journey?”  This elicits a response that must include person lived experiences, and the ability to share their hope and understanding of what it looks like to move through the recovery and wellness process, from their personal perspective.  You are hiring for recovery experience, not just for a diagnosis.  You are hiring for real first-hand knowledge of a loved one’s recovery process and the DIRECT involvement in that process.  We need to hear what it has meant to you, what you have learned along the way that you might be able to impart on another person, new to the idea of recovery and wellness.</a:t>
            </a:r>
          </a:p>
          <a:p>
            <a:endParaRPr lang="en-US" baseline="0" dirty="0"/>
          </a:p>
          <a:p>
            <a:r>
              <a:rPr lang="en-US" baseline="0" dirty="0"/>
              <a:t>Having a degree is great.  BH professionals who do hiring, will always want to lean toward someone with college level learning and skill sets, but peers are not  required to have those skills.  The peer support job is a pathway to gain skills and develop further in recovery and knowledge.  Psychology education has no bearing on being a peer provider, because clinical aspects of a person’s experiences are not our focus as providers.  Sure, it’s good to have some working knowledge, but diagnosis and symptomology are not what a peer provider is concerned with.  It is a job about the relationship with the other person.  It is about what ways a person wants to progress in their life, and the peer’s role is to walk alongside, support and not “fix”. </a:t>
            </a:r>
          </a:p>
          <a:p>
            <a:endParaRPr lang="en-US" baseline="0" dirty="0"/>
          </a:p>
          <a:p>
            <a:r>
              <a:rPr lang="en-US" baseline="0" dirty="0"/>
              <a:t>If your agency has peer volunteers or interns, it is very important that their experiences on the job are formalized with training and support to progress in their skills.  In Riverside, we have a very rich and rewarding process for volunteering and interning that requires a commitment of time and training benchmarks.  It is important to have staff that will nurture that progress, because volunteers and interns are often the source of a peer employee.  What better way to on-board a new Peer Support Specialists who has progressed from a volunteer role to a full-time employee?  Volunteers and Interns should have a “leg-up” and get a little extra credit in the consideration process, if they progressed as a volunteer or intern.</a:t>
            </a:r>
          </a:p>
          <a:p>
            <a:endParaRPr lang="en-US" baseline="0" dirty="0"/>
          </a:p>
          <a:p>
            <a:r>
              <a:rPr lang="en-US" baseline="0" dirty="0"/>
              <a:t>Community-based Organizations are often the only source of peer providers for some counties.  It is very important to create pathways that allow the County agency to refer beneficiaries to CBOs and vice versa.  It is important that CBOs have a place at the tables where information is shared.  Provider meetings, BH boards and other stakeholder forums are great ways to network and communicate.  Make sure you agency can identify where folks can get peer support in the community and how to access it.    </a:t>
            </a:r>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18</a:t>
            </a:fld>
            <a:endParaRPr lang="en-US"/>
          </a:p>
        </p:txBody>
      </p:sp>
    </p:spTree>
    <p:extLst>
      <p:ext uri="{BB962C8B-B14F-4D97-AF65-F5344CB8AC3E}">
        <p14:creationId xmlns:p14="http://schemas.microsoft.com/office/powerpoint/2010/main" val="3024935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19</a:t>
            </a:fld>
            <a:endParaRPr lang="en-US"/>
          </a:p>
        </p:txBody>
      </p:sp>
    </p:spTree>
    <p:extLst>
      <p:ext uri="{BB962C8B-B14F-4D97-AF65-F5344CB8AC3E}">
        <p14:creationId xmlns:p14="http://schemas.microsoft.com/office/powerpoint/2010/main" val="3106500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20</a:t>
            </a:fld>
            <a:endParaRPr lang="en-US"/>
          </a:p>
        </p:txBody>
      </p:sp>
    </p:spTree>
    <p:extLst>
      <p:ext uri="{BB962C8B-B14F-4D97-AF65-F5344CB8AC3E}">
        <p14:creationId xmlns:p14="http://schemas.microsoft.com/office/powerpoint/2010/main" val="415533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a:solidFill>
                  <a:schemeClr val="tx1"/>
                </a:solidFill>
                <a:effectLst/>
                <a:latin typeface="+mn-lt"/>
                <a:ea typeface="+mn-ea"/>
                <a:cs typeface="+mn-cs"/>
                <a:hlinkClick r:id="rId3"/>
              </a:rPr>
              <a:t>DHCS Coverage Ambassadors.</a:t>
            </a:r>
            <a:r>
              <a:rPr lang="en-US" sz="1050" kern="1200" dirty="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a:solidFill>
                  <a:schemeClr val="tx1"/>
                </a:solidFill>
                <a:effectLst/>
                <a:latin typeface="+mn-lt"/>
                <a:ea typeface="+mn-ea"/>
                <a:cs typeface="+mn-cs"/>
              </a:rPr>
            </a:b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DHCS will engage community partners to serve as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a:solidFill>
                  <a:schemeClr val="tx1"/>
                </a:solidFill>
                <a:effectLst/>
                <a:latin typeface="+mn-lt"/>
                <a:ea typeface="+mn-ea"/>
                <a:cs typeface="+mn-cs"/>
                <a:hlinkClick r:id="rId3"/>
              </a:rPr>
              <a:t>DHCS Coverage Ambassadors</a:t>
            </a:r>
            <a:r>
              <a:rPr lang="en-US" sz="1200" kern="1200" dirty="0">
                <a:solidFill>
                  <a:schemeClr val="tx1"/>
                </a:solidFill>
                <a:effectLst/>
                <a:latin typeface="+mn-lt"/>
                <a:ea typeface="+mn-ea"/>
                <a:cs typeface="+mn-cs"/>
              </a:rPr>
              <a:t> will connect Medi-Cal beneficiaries at the local level with targeted and impactful communication. </a:t>
            </a:r>
            <a:endParaRPr lang="en-US" sz="105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dirty="0"/>
          </a:p>
        </p:txBody>
      </p:sp>
    </p:spTree>
    <p:extLst>
      <p:ext uri="{BB962C8B-B14F-4D97-AF65-F5344CB8AC3E}">
        <p14:creationId xmlns:p14="http://schemas.microsoft.com/office/powerpoint/2010/main" val="12732712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21</a:t>
            </a:fld>
            <a:endParaRPr lang="en-US"/>
          </a:p>
        </p:txBody>
      </p:sp>
    </p:spTree>
    <p:extLst>
      <p:ext uri="{BB962C8B-B14F-4D97-AF65-F5344CB8AC3E}">
        <p14:creationId xmlns:p14="http://schemas.microsoft.com/office/powerpoint/2010/main" val="244887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-Hire people with lived experience who have at least one year of attendance in 12-Step, Recovery International or other self-help support groups as they will have learned how to listen, work as a team, build resilience, address their mental health issues and will have a support system in place to help them with the job. They will also be able to make meaningful referrals to self-help support groups which have the greatest impact on positive mental health of any peer service.</a:t>
            </a:r>
          </a:p>
          <a:p>
            <a:pPr lvl="0"/>
            <a:endParaRPr lang="en-US" dirty="0"/>
          </a:p>
          <a:p>
            <a:pPr lvl="0"/>
            <a:r>
              <a:rPr lang="en-US" dirty="0"/>
              <a:t>-Hire Peer Workers in recovery who have previously dealt with difficult life experiences and serious mental health issues. Hiring people with lived experience who have overcome many obstacles to recovery ensures that they will be able to relate with most of the people they serve and will have greater experiential knowledge, skills and resources for recovery.</a:t>
            </a:r>
          </a:p>
          <a:p>
            <a:pPr lvl="0"/>
            <a:endParaRPr lang="en-US" dirty="0"/>
          </a:p>
          <a:p>
            <a:pPr lvl="0"/>
            <a:r>
              <a:rPr lang="en-US" dirty="0"/>
              <a:t>-Hire trained Peer Workers who can demonstrate their competence in and experience with evidence-based Peer Services, or arrange for new Peer Workers to -receive training in evidence-based Peer Services, such as the SHARE! Advanced Peer Specialist Training </a:t>
            </a:r>
            <a:r>
              <a:rPr lang="en-US" u="sng" dirty="0">
                <a:hlinkClick r:id="rId3"/>
              </a:rPr>
              <a:t>[LINK]</a:t>
            </a:r>
            <a:r>
              <a:rPr lang="en-US" dirty="0"/>
              <a:t> </a:t>
            </a:r>
            <a:r>
              <a:rPr lang="en-US" u="sng" dirty="0"/>
              <a:t>https://wp.me/P9XakA-pj</a:t>
            </a:r>
            <a:endParaRPr lang="en-US" dirty="0"/>
          </a:p>
          <a:p>
            <a:pPr lvl="0"/>
            <a:endParaRPr lang="en-US" dirty="0"/>
          </a:p>
          <a:p>
            <a:pPr lvl="0"/>
            <a:r>
              <a:rPr lang="en-US" dirty="0"/>
              <a:t>-Do not exclude people with lived experience for having a criminal record. It is common for people with mental health issues to have been arrested because of their mental health issues or because they self-medicated with illegal drugs and alcohol. Los Angeles County Jail is the largest mental health facility in the country. Identify the offenses they were arrested for and how long ago they were. Non-violent offenses and even some non-direct sex offenses (e.g. indecent exposure) can be the result of homelessness, untreated mental health issues and addiction.</a:t>
            </a:r>
          </a:p>
          <a:p>
            <a:pPr lvl="0"/>
            <a:endParaRPr lang="en-US" dirty="0"/>
          </a:p>
          <a:p>
            <a:pPr lvl="0"/>
            <a:r>
              <a:rPr lang="en-US" dirty="0"/>
              <a:t>-Do not exclude people because of gaps in their résumés as it can take many years to get stabilized when experiencing mental health symptoms, and until recently mental health consumers were discouraged from working.</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22</a:t>
            </a:fld>
            <a:endParaRPr lang="en-US"/>
          </a:p>
        </p:txBody>
      </p:sp>
    </p:spTree>
    <p:extLst>
      <p:ext uri="{BB962C8B-B14F-4D97-AF65-F5344CB8AC3E}">
        <p14:creationId xmlns:p14="http://schemas.microsoft.com/office/powerpoint/2010/main" val="5533612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Address boundary issues so that peer workers are not working at an agency where they receive or recently received services or on a team where a clinician had previously provided services to them.</a:t>
            </a:r>
          </a:p>
          <a:p>
            <a:pPr lvl="0"/>
            <a:endParaRPr lang="en-US" dirty="0"/>
          </a:p>
          <a:p>
            <a:pPr lvl="0"/>
            <a:r>
              <a:rPr lang="en-US" dirty="0"/>
              <a:t>Make sure to have clear job descriptions that have peer support workers doing evidence-based peer services rather than assisting clinicians.</a:t>
            </a:r>
          </a:p>
          <a:p>
            <a:pPr lvl="0"/>
            <a:endParaRPr lang="en-US" dirty="0"/>
          </a:p>
          <a:p>
            <a:pPr lvl="0"/>
            <a:r>
              <a:rPr lang="en-US" dirty="0"/>
              <a:t>Train all staff on peer roles and effective anti-stigma and discrimination materials and approaches.</a:t>
            </a:r>
          </a:p>
          <a:p>
            <a:pPr lvl="0"/>
            <a:endParaRPr lang="en-US" dirty="0"/>
          </a:p>
          <a:p>
            <a:pPr lvl="0"/>
            <a:r>
              <a:rPr lang="en-US" dirty="0"/>
              <a:t>Arrange for new peer workers to have mentors who are not their supervisor to help them adjust to the organization. </a:t>
            </a:r>
          </a:p>
          <a:p>
            <a:pPr lvl="0"/>
            <a:endParaRPr lang="en-US" dirty="0"/>
          </a:p>
          <a:p>
            <a:pPr lvl="0"/>
            <a:r>
              <a:rPr lang="en-US" dirty="0"/>
              <a:t>Wherever possible have Peers trained by Peers and supervised by Peers. </a:t>
            </a:r>
          </a:p>
          <a:p>
            <a:pPr lvl="0"/>
            <a:endParaRPr lang="en-US" dirty="0"/>
          </a:p>
          <a:p>
            <a:pPr lvl="0"/>
            <a:r>
              <a:rPr lang="en-US" dirty="0"/>
              <a:t>Make sure supervisors are practicing collaborative supervision, e.g. the Trauma-informed Developmental Model, and data-informed plans of action</a:t>
            </a:r>
          </a:p>
          <a:p>
            <a:pPr lvl="0"/>
            <a:endParaRPr lang="en-US" dirty="0"/>
          </a:p>
          <a:p>
            <a:pPr lvl="0"/>
            <a:r>
              <a:rPr lang="en-US" dirty="0"/>
              <a:t>Create opportunities for career advancement in Peer Services</a:t>
            </a:r>
          </a:p>
          <a:p>
            <a:pPr lvl="0"/>
            <a:endParaRPr lang="en-US" dirty="0"/>
          </a:p>
          <a:p>
            <a:pPr lvl="0"/>
            <a:r>
              <a:rPr lang="en-US" dirty="0"/>
              <a:t>Implement policies of inclusiveness, that emphasize the value of peer workers and promotion of a non-stigmatizing environment</a:t>
            </a:r>
          </a:p>
          <a:p>
            <a:pPr lvl="0"/>
            <a:endParaRPr lang="en-US" dirty="0"/>
          </a:p>
          <a:p>
            <a:pPr lvl="0"/>
            <a:r>
              <a:rPr lang="en-US" dirty="0"/>
              <a:t>Make sure peer workers receive continuing education in Peer Services.</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1004304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Address boundary issues so that peer workers are not working at an agency where they receive or recently received services or on a team where a clinician had previously provided services to them.</a:t>
            </a:r>
          </a:p>
          <a:p>
            <a:pPr lvl="0"/>
            <a:endParaRPr lang="en-US" dirty="0"/>
          </a:p>
          <a:p>
            <a:pPr lvl="0"/>
            <a:r>
              <a:rPr lang="en-US" dirty="0"/>
              <a:t>Make sure to have clear job descriptions that have peer support workers doing evidence-based peer services rather than assisting clinicians.</a:t>
            </a:r>
          </a:p>
          <a:p>
            <a:pPr lvl="0"/>
            <a:endParaRPr lang="en-US" dirty="0"/>
          </a:p>
          <a:p>
            <a:pPr lvl="0"/>
            <a:r>
              <a:rPr lang="en-US" dirty="0"/>
              <a:t>Train all staff on peer roles and effective anti-stigma and discrimination materials and approaches.</a:t>
            </a:r>
          </a:p>
          <a:p>
            <a:pPr lvl="0"/>
            <a:endParaRPr lang="en-US" dirty="0"/>
          </a:p>
          <a:p>
            <a:pPr lvl="0"/>
            <a:r>
              <a:rPr lang="en-US" dirty="0"/>
              <a:t>Arrange for new peer workers to have mentors who are not their supervisor to help them adjust to the organization. </a:t>
            </a:r>
          </a:p>
          <a:p>
            <a:pPr lvl="0"/>
            <a:endParaRPr lang="en-US" dirty="0"/>
          </a:p>
          <a:p>
            <a:pPr lvl="0"/>
            <a:r>
              <a:rPr lang="en-US" dirty="0"/>
              <a:t>Wherever possible have Peers trained by Peers and supervised by Peers. </a:t>
            </a:r>
          </a:p>
          <a:p>
            <a:pPr lvl="0"/>
            <a:endParaRPr lang="en-US" dirty="0"/>
          </a:p>
          <a:p>
            <a:pPr lvl="0"/>
            <a:r>
              <a:rPr lang="en-US" dirty="0"/>
              <a:t>Make sure supervisors are practicing collaborative supervision, e.g. the Trauma-informed Developmental Model, and data-informed plans of action</a:t>
            </a:r>
          </a:p>
          <a:p>
            <a:pPr lvl="0"/>
            <a:endParaRPr lang="en-US" dirty="0"/>
          </a:p>
          <a:p>
            <a:pPr lvl="0"/>
            <a:r>
              <a:rPr lang="en-US" dirty="0"/>
              <a:t>Create opportunities for career advancement in Peer Services</a:t>
            </a:r>
          </a:p>
          <a:p>
            <a:pPr lvl="0"/>
            <a:endParaRPr lang="en-US" dirty="0"/>
          </a:p>
          <a:p>
            <a:pPr lvl="0"/>
            <a:r>
              <a:rPr lang="en-US" dirty="0"/>
              <a:t>Implement policies of inclusiveness, that emphasize the value of peer workers and promotion of a non-stigmatizing environment</a:t>
            </a:r>
          </a:p>
          <a:p>
            <a:pPr lvl="0"/>
            <a:endParaRPr lang="en-US" dirty="0"/>
          </a:p>
          <a:p>
            <a:pPr lvl="0"/>
            <a:r>
              <a:rPr lang="en-US" dirty="0"/>
              <a:t>Make sure peer workers receive continuing education in Peer Services.</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25</a:t>
            </a:fld>
            <a:endParaRPr lang="en-US"/>
          </a:p>
        </p:txBody>
      </p:sp>
    </p:spTree>
    <p:extLst>
      <p:ext uri="{BB962C8B-B14F-4D97-AF65-F5344CB8AC3E}">
        <p14:creationId xmlns:p14="http://schemas.microsoft.com/office/powerpoint/2010/main" val="12939213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26</a:t>
            </a:fld>
            <a:endParaRPr lang="en-US"/>
          </a:p>
        </p:txBody>
      </p:sp>
    </p:spTree>
    <p:extLst>
      <p:ext uri="{BB962C8B-B14F-4D97-AF65-F5344CB8AC3E}">
        <p14:creationId xmlns:p14="http://schemas.microsoft.com/office/powerpoint/2010/main" val="24162232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30</a:t>
            </a:fld>
            <a:endParaRPr lang="en-US"/>
          </a:p>
        </p:txBody>
      </p:sp>
    </p:spTree>
    <p:extLst>
      <p:ext uri="{BB962C8B-B14F-4D97-AF65-F5344CB8AC3E}">
        <p14:creationId xmlns:p14="http://schemas.microsoft.com/office/powerpoint/2010/main" val="2555511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Two-Phased Approach.</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1.0</a:t>
            </a:r>
            <a:r>
              <a:rPr lang="en-US" sz="1200" kern="1200" dirty="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dirty="0">
                <a:solidFill>
                  <a:schemeClr val="tx1"/>
                </a:solidFill>
                <a:effectLst/>
                <a:latin typeface="+mn-lt"/>
                <a:ea typeface="+mn-ea"/>
                <a:cs typeface="+mn-cs"/>
              </a:rPr>
              <a:t> </a:t>
            </a: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Phase 2.0</a:t>
            </a:r>
            <a:r>
              <a:rPr lang="en-US" sz="1200" kern="1200" dirty="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dirty="0"/>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dirty="0"/>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dirty="0"/>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dirty="0"/>
          </a:p>
        </p:txBody>
      </p:sp>
    </p:spTree>
    <p:extLst>
      <p:ext uri="{BB962C8B-B14F-4D97-AF65-F5344CB8AC3E}">
        <p14:creationId xmlns:p14="http://schemas.microsoft.com/office/powerpoint/2010/main" val="124764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7</a:t>
            </a:fld>
            <a:endParaRPr lang="en-US" dirty="0"/>
          </a:p>
        </p:txBody>
      </p:sp>
    </p:spTree>
    <p:extLst>
      <p:ext uri="{BB962C8B-B14F-4D97-AF65-F5344CB8AC3E}">
        <p14:creationId xmlns:p14="http://schemas.microsoft.com/office/powerpoint/2010/main" val="3120443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dirty="0"/>
          </a:p>
        </p:txBody>
      </p:sp>
    </p:spTree>
    <p:extLst>
      <p:ext uri="{BB962C8B-B14F-4D97-AF65-F5344CB8AC3E}">
        <p14:creationId xmlns:p14="http://schemas.microsoft.com/office/powerpoint/2010/main" val="132492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dirty="0"/>
          </a:p>
        </p:txBody>
      </p:sp>
    </p:spTree>
    <p:extLst>
      <p:ext uri="{BB962C8B-B14F-4D97-AF65-F5344CB8AC3E}">
        <p14:creationId xmlns:p14="http://schemas.microsoft.com/office/powerpoint/2010/main" val="14837797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4/27/2022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hcsgovstaging:88/Documents/CSD_YV/BHIN/BHIN-22-006.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almhsa.org/peer-certific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hcsgovstaging:88/Documents/CA-21-0058-Approval-Package.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dhcsgovstaging:88/Documents/CA-21-0058-Approval-Package.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hareselfhelp.org/programs-share-the-self-help-and-recovery-exchange/free-share-peer-specialist-certification-2/" TargetMode="External"/><Relationship Id="rId2" Type="http://schemas.openxmlformats.org/officeDocument/2006/relationships/hyperlink" Target="https://shareselfhelp.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dhcsgovstaging:88/Documents/CSD_YV/BHIN/BHIN-20-056-Peer-Support-Services-Funding.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7120" y="981225"/>
            <a:ext cx="10048240" cy="1630763"/>
          </a:xfrm>
        </p:spPr>
        <p:txBody>
          <a:bodyPr>
            <a:noAutofit/>
          </a:bodyPr>
          <a:lstStyle/>
          <a:p>
            <a:r>
              <a:rPr lang="en-US" sz="3600" dirty="0">
                <a:latin typeface="Segoe UI"/>
                <a:cs typeface="Segoe UI"/>
              </a:rPr>
              <a:t>Peer Support Specialists:</a:t>
            </a:r>
            <a:br>
              <a:rPr lang="en-US" sz="3600" dirty="0">
                <a:latin typeface="Segoe UI"/>
                <a:cs typeface="Segoe UI"/>
              </a:rPr>
            </a:br>
            <a:r>
              <a:rPr lang="en-US" sz="3600" dirty="0">
                <a:latin typeface="Segoe UI"/>
                <a:cs typeface="Segoe UI"/>
              </a:rPr>
              <a:t>Building Your Behavioral Health Workforce</a:t>
            </a:r>
            <a:endParaRPr lang="en-US" sz="36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April 26,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normAutofit fontScale="85000" lnSpcReduction="20000"/>
          </a:bodyPr>
          <a:lstStyle/>
          <a:p>
            <a:r>
              <a:rPr lang="en-US" dirty="0"/>
              <a:t>A county may only elect one certification entity at a time. For more information on this, reference </a:t>
            </a:r>
            <a:r>
              <a:rPr lang="en-US" dirty="0">
                <a:hlinkClick r:id="rId3"/>
              </a:rPr>
              <a:t>Behavioral Health Information Notice 22-006</a:t>
            </a:r>
            <a:r>
              <a:rPr lang="en-US" dirty="0"/>
              <a:t>, which addresses county requirements for new and updated certification entities.</a:t>
            </a:r>
            <a:endParaRPr lang="en-US" baseline="30000" dirty="0"/>
          </a:p>
          <a:p>
            <a:r>
              <a:rPr lang="en-US" dirty="0"/>
              <a:t>As of FY 2022-2023 </a:t>
            </a:r>
            <a:r>
              <a:rPr lang="en-US" dirty="0" err="1"/>
              <a:t>CalMHSA</a:t>
            </a:r>
            <a:r>
              <a:rPr lang="en-US" dirty="0"/>
              <a:t> is the certification entity implementing the Medi-Cal Peer Support Specialist Certification Program.</a:t>
            </a:r>
          </a:p>
          <a:p>
            <a:pPr lvl="1"/>
            <a:r>
              <a:rPr lang="en-US" dirty="0"/>
              <a:t>More information about the </a:t>
            </a:r>
            <a:r>
              <a:rPr lang="en-US" dirty="0" err="1"/>
              <a:t>CalMHSA</a:t>
            </a:r>
            <a:r>
              <a:rPr lang="en-US" dirty="0"/>
              <a:t> Medi-Cal Peer Support Specialist Certification Program can be found online: </a:t>
            </a:r>
            <a:r>
              <a:rPr lang="en-US" dirty="0">
                <a:hlinkClick r:id="rId4"/>
              </a:rPr>
              <a:t>https://www.calmhsa.org/peer-certification/</a:t>
            </a:r>
            <a:r>
              <a:rPr lang="en-US" dirty="0"/>
              <a:t> </a:t>
            </a:r>
          </a:p>
          <a:p>
            <a:r>
              <a:rPr lang="en-US" dirty="0"/>
              <a:t>DHCS will host a separate Technical Assistance webinar on developing certification programs in Fall 2022. </a:t>
            </a:r>
          </a:p>
        </p:txBody>
      </p:sp>
    </p:spTree>
    <p:extLst>
      <p:ext uri="{BB962C8B-B14F-4D97-AF65-F5344CB8AC3E}">
        <p14:creationId xmlns:p14="http://schemas.microsoft.com/office/powerpoint/2010/main" val="301112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477363" y="6281222"/>
            <a:ext cx="5352812" cy="369332"/>
          </a:xfrm>
          <a:prstGeom prst="rect">
            <a:avLst/>
          </a:prstGeom>
          <a:noFill/>
        </p:spPr>
        <p:txBody>
          <a:bodyPr wrap="none" rtlCol="0">
            <a:spAutoFit/>
          </a:bodyPr>
          <a:lstStyle/>
          <a:p>
            <a:r>
              <a:rPr lang="en-US" dirty="0">
                <a:latin typeface="Segoe UI" panose="020B0502040204020203" pitchFamily="34" charset="0"/>
                <a:cs typeface="Segoe UI" panose="020B0502040204020203" pitchFamily="34" charset="0"/>
              </a:rPr>
              <a:t>Source: </a:t>
            </a:r>
            <a:r>
              <a:rPr lang="en-US" dirty="0">
                <a:latin typeface="Segoe UI" panose="020B0502040204020203" pitchFamily="34" charset="0"/>
                <a:cs typeface="Segoe UI" panose="020B0502040204020203" pitchFamily="34" charset="0"/>
                <a:hlinkClick r:id="rId3"/>
              </a:rPr>
              <a:t>California State Plan Amendment 21-0058</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7535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 (continued)</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477362" y="6281222"/>
            <a:ext cx="5352812" cy="369332"/>
          </a:xfrm>
          <a:prstGeom prst="rect">
            <a:avLst/>
          </a:prstGeom>
          <a:noFill/>
        </p:spPr>
        <p:txBody>
          <a:bodyPr wrap="none" rtlCol="0">
            <a:spAutoFit/>
          </a:bodyPr>
          <a:lstStyle/>
          <a:p>
            <a:r>
              <a:rPr lang="en-US" dirty="0">
                <a:latin typeface="Segoe UI" panose="020B0502040204020203" pitchFamily="34" charset="0"/>
                <a:cs typeface="Segoe UI" panose="020B0502040204020203" pitchFamily="34" charset="0"/>
              </a:rPr>
              <a:t>Source: </a:t>
            </a:r>
            <a:r>
              <a:rPr lang="en-US" dirty="0">
                <a:latin typeface="Segoe UI" panose="020B0502040204020203" pitchFamily="34" charset="0"/>
                <a:cs typeface="Segoe UI" panose="020B0502040204020203" pitchFamily="34" charset="0"/>
                <a:hlinkClick r:id="rId3"/>
              </a:rPr>
              <a:t>California State Plan Amendment 21-0058</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E5FFC-1BB2-4C08-9F3A-309FAF0D0166}"/>
              </a:ext>
            </a:extLst>
          </p:cNvPr>
          <p:cNvSpPr>
            <a:spLocks noGrp="1"/>
          </p:cNvSpPr>
          <p:nvPr>
            <p:ph type="title"/>
          </p:nvPr>
        </p:nvSpPr>
        <p:spPr/>
        <p:txBody>
          <a:bodyPr>
            <a:normAutofit fontScale="90000"/>
          </a:bodyPr>
          <a:lstStyle/>
          <a:p>
            <a:r>
              <a:rPr lang="en-US" dirty="0"/>
              <a:t>Peer Workforce Considerations</a:t>
            </a:r>
          </a:p>
        </p:txBody>
      </p:sp>
      <p:sp>
        <p:nvSpPr>
          <p:cNvPr id="3" name="TextBox 2">
            <a:extLst>
              <a:ext uri="{FF2B5EF4-FFF2-40B4-BE49-F238E27FC236}">
                <a16:creationId xmlns:a16="http://schemas.microsoft.com/office/drawing/2014/main" id="{BF02E2FC-B9F0-4E3E-9E0C-A93DABDA8E95}"/>
              </a:ext>
            </a:extLst>
          </p:cNvPr>
          <p:cNvSpPr txBox="1"/>
          <p:nvPr/>
        </p:nvSpPr>
        <p:spPr>
          <a:xfrm>
            <a:off x="6434456" y="4856984"/>
            <a:ext cx="5184384" cy="923330"/>
          </a:xfrm>
          <a:prstGeom prst="rect">
            <a:avLst/>
          </a:prstGeom>
          <a:noFill/>
        </p:spPr>
        <p:txBody>
          <a:bodyPr wrap="square" rtlCol="0">
            <a:spAutoFit/>
          </a:bodyPr>
          <a:lstStyle/>
          <a:p>
            <a:r>
              <a:rPr lang="en-US" sz="1800" b="1" dirty="0">
                <a:latin typeface="Segoe UI"/>
                <a:cs typeface="Segoe UI"/>
              </a:rPr>
              <a:t>Shannon McCleerey-Hooper, </a:t>
            </a:r>
          </a:p>
          <a:p>
            <a:r>
              <a:rPr lang="en-US" sz="1800" i="1" dirty="0">
                <a:latin typeface="Segoe UI"/>
                <a:cs typeface="Segoe UI"/>
              </a:rPr>
              <a:t>Peer Support Oversight Administrator</a:t>
            </a:r>
            <a:r>
              <a:rPr lang="en-US" sz="1800" dirty="0">
                <a:latin typeface="Segoe UI"/>
                <a:cs typeface="Segoe UI"/>
              </a:rPr>
              <a:t>, Riverside University Health System-Behavioral Health</a:t>
            </a:r>
          </a:p>
        </p:txBody>
      </p:sp>
    </p:spTree>
    <p:extLst>
      <p:ext uri="{BB962C8B-B14F-4D97-AF65-F5344CB8AC3E}">
        <p14:creationId xmlns:p14="http://schemas.microsoft.com/office/powerpoint/2010/main" val="1991824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normAutofit/>
          </a:bodyPr>
          <a:lstStyle/>
          <a:p>
            <a:r>
              <a:rPr lang="en-US" sz="3400" dirty="0"/>
              <a:t>County Direct-Employed Peer Support Specialists</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a:xfrm>
            <a:off x="849086" y="2170322"/>
            <a:ext cx="10515600" cy="4439797"/>
          </a:xfrm>
        </p:spPr>
        <p:txBody>
          <a:bodyPr>
            <a:normAutofit fontScale="92500" lnSpcReduction="20000"/>
          </a:bodyPr>
          <a:lstStyle/>
          <a:p>
            <a:pPr>
              <a:lnSpc>
                <a:spcPct val="100000"/>
              </a:lnSpc>
            </a:pPr>
            <a:r>
              <a:rPr lang="en-US" sz="3000" dirty="0"/>
              <a:t>Create supportive infrastructure</a:t>
            </a:r>
          </a:p>
          <a:p>
            <a:pPr lvl="1">
              <a:lnSpc>
                <a:spcPct val="100000"/>
              </a:lnSpc>
            </a:pPr>
            <a:r>
              <a:rPr lang="en-US" dirty="0"/>
              <a:t>Peer support specialist leadership</a:t>
            </a:r>
          </a:p>
          <a:p>
            <a:pPr>
              <a:lnSpc>
                <a:spcPct val="100000"/>
              </a:lnSpc>
            </a:pPr>
            <a:r>
              <a:rPr lang="en-US" sz="3000" dirty="0"/>
              <a:t>Human Resources job specifications</a:t>
            </a:r>
          </a:p>
          <a:p>
            <a:pPr lvl="1">
              <a:lnSpc>
                <a:spcPct val="100000"/>
              </a:lnSpc>
            </a:pPr>
            <a:r>
              <a:rPr lang="en-US" dirty="0"/>
              <a:t>Self-disclosure as an expectation and job function</a:t>
            </a:r>
          </a:p>
          <a:p>
            <a:pPr>
              <a:lnSpc>
                <a:spcPct val="100000"/>
              </a:lnSpc>
            </a:pPr>
            <a:r>
              <a:rPr lang="en-US" sz="3000" dirty="0"/>
              <a:t>Interview questions</a:t>
            </a:r>
          </a:p>
          <a:p>
            <a:pPr lvl="1">
              <a:lnSpc>
                <a:spcPct val="100000"/>
              </a:lnSpc>
            </a:pPr>
            <a:r>
              <a:rPr lang="en-US" dirty="0"/>
              <a:t>“What makes you uniquely qualified?”</a:t>
            </a:r>
          </a:p>
          <a:p>
            <a:pPr>
              <a:lnSpc>
                <a:spcPct val="100000"/>
              </a:lnSpc>
            </a:pPr>
            <a:r>
              <a:rPr lang="en-US" sz="3000" dirty="0"/>
              <a:t>Hire for recovery</a:t>
            </a:r>
          </a:p>
          <a:p>
            <a:pPr lvl="1">
              <a:lnSpc>
                <a:spcPct val="100000"/>
              </a:lnSpc>
            </a:pPr>
            <a:r>
              <a:rPr lang="en-US" dirty="0"/>
              <a:t>Based on the person’s ability to role-model</a:t>
            </a:r>
          </a:p>
          <a:p>
            <a:pPr>
              <a:lnSpc>
                <a:spcPct val="100000"/>
              </a:lnSpc>
            </a:pPr>
            <a:r>
              <a:rPr lang="en-US" sz="3000" dirty="0"/>
              <a:t>Advanced level degrees</a:t>
            </a:r>
          </a:p>
          <a:p>
            <a:pPr lvl="1">
              <a:lnSpc>
                <a:spcPct val="100000"/>
              </a:lnSpc>
            </a:pPr>
            <a:r>
              <a:rPr lang="en-US" dirty="0"/>
              <a:t>Irrelevant when hiring peer line staff</a:t>
            </a:r>
          </a:p>
          <a:p>
            <a:pPr>
              <a:lnSpc>
                <a:spcPct val="100000"/>
              </a:lnSpc>
            </a:pPr>
            <a:r>
              <a:rPr lang="en-US" sz="3000" dirty="0"/>
              <a:t>Give a leg up to volunteers and interns</a:t>
            </a:r>
          </a:p>
        </p:txBody>
      </p:sp>
    </p:spTree>
    <p:extLst>
      <p:ext uri="{BB962C8B-B14F-4D97-AF65-F5344CB8AC3E}">
        <p14:creationId xmlns:p14="http://schemas.microsoft.com/office/powerpoint/2010/main" val="3027190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noAutofit/>
          </a:bodyPr>
          <a:lstStyle/>
          <a:p>
            <a:r>
              <a:rPr lang="en-US" sz="3400" dirty="0"/>
              <a:t>Community Based Organization (CBO)-Employed Peer Support Specialists</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a:xfrm>
            <a:off x="849086" y="2346592"/>
            <a:ext cx="10515600" cy="4263527"/>
          </a:xfrm>
        </p:spPr>
        <p:txBody>
          <a:bodyPr>
            <a:normAutofit lnSpcReduction="10000"/>
          </a:bodyPr>
          <a:lstStyle/>
          <a:p>
            <a:r>
              <a:rPr lang="en-US" sz="3400" dirty="0"/>
              <a:t>Recommendations for counties contracting with CBOs</a:t>
            </a:r>
          </a:p>
          <a:p>
            <a:pPr lvl="1"/>
            <a:r>
              <a:rPr lang="en-US" sz="3500" dirty="0"/>
              <a:t>Create supportive pathways for CBOs</a:t>
            </a:r>
          </a:p>
          <a:p>
            <a:pPr lvl="1"/>
            <a:r>
              <a:rPr lang="en-US" sz="3500" dirty="0"/>
              <a:t>Network and communicate</a:t>
            </a:r>
          </a:p>
          <a:p>
            <a:pPr lvl="1"/>
            <a:r>
              <a:rPr lang="en-US" sz="3500" dirty="0"/>
              <a:t>Invite CBOs to the table: </a:t>
            </a:r>
          </a:p>
          <a:p>
            <a:pPr lvl="2"/>
            <a:r>
              <a:rPr lang="en-US" sz="3500" dirty="0"/>
              <a:t>Behavioral health boards</a:t>
            </a:r>
          </a:p>
          <a:p>
            <a:pPr lvl="2"/>
            <a:r>
              <a:rPr lang="en-US" sz="3500" dirty="0"/>
              <a:t>Stakeholder meetings</a:t>
            </a:r>
          </a:p>
          <a:p>
            <a:pPr lvl="2"/>
            <a:r>
              <a:rPr lang="en-US" sz="3500" dirty="0"/>
              <a:t>Other relevant events</a:t>
            </a:r>
          </a:p>
          <a:p>
            <a:pPr lvl="1"/>
            <a:endParaRPr lang="en-US" dirty="0"/>
          </a:p>
          <a:p>
            <a:endParaRPr lang="en-US" dirty="0"/>
          </a:p>
        </p:txBody>
      </p:sp>
    </p:spTree>
    <p:extLst>
      <p:ext uri="{BB962C8B-B14F-4D97-AF65-F5344CB8AC3E}">
        <p14:creationId xmlns:p14="http://schemas.microsoft.com/office/powerpoint/2010/main" val="720620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normAutofit fontScale="90000"/>
          </a:bodyPr>
          <a:lstStyle/>
          <a:p>
            <a:r>
              <a:rPr lang="en-US" dirty="0"/>
              <a:t>Integrating Peer Support Specialists Into Your Behavioral Health Workforce</a:t>
            </a:r>
          </a:p>
        </p:txBody>
      </p:sp>
      <p:sp>
        <p:nvSpPr>
          <p:cNvPr id="5" name="TextBox 4">
            <a:extLst>
              <a:ext uri="{FF2B5EF4-FFF2-40B4-BE49-F238E27FC236}">
                <a16:creationId xmlns:a16="http://schemas.microsoft.com/office/drawing/2014/main" id="{E7065F26-AF52-4A04-98CD-784D94F7E3A9}"/>
              </a:ext>
            </a:extLst>
          </p:cNvPr>
          <p:cNvSpPr txBox="1"/>
          <p:nvPr/>
        </p:nvSpPr>
        <p:spPr>
          <a:xfrm>
            <a:off x="6489874" y="5133983"/>
            <a:ext cx="4863926" cy="646331"/>
          </a:xfrm>
          <a:prstGeom prst="rect">
            <a:avLst/>
          </a:prstGeom>
          <a:noFill/>
        </p:spPr>
        <p:txBody>
          <a:bodyPr wrap="square">
            <a:spAutoFit/>
          </a:bodyPr>
          <a:lstStyle/>
          <a:p>
            <a:r>
              <a:rPr lang="en-US" sz="1800" b="1" dirty="0">
                <a:latin typeface="Segoe UI"/>
                <a:cs typeface="Segoe UI"/>
              </a:rPr>
              <a:t>Jason Robison, </a:t>
            </a:r>
            <a:r>
              <a:rPr lang="en-US" sz="1800" i="1" dirty="0">
                <a:latin typeface="Segoe UI"/>
                <a:cs typeface="Segoe UI"/>
              </a:rPr>
              <a:t>Chief Program Officer, </a:t>
            </a:r>
            <a:r>
              <a:rPr lang="en-US" sz="1800" dirty="0">
                <a:latin typeface="Segoe UI"/>
                <a:cs typeface="Segoe UI"/>
              </a:rPr>
              <a:t>SHARE! (Self-Help And Recovery Exchange)</a:t>
            </a:r>
          </a:p>
        </p:txBody>
      </p:sp>
    </p:spTree>
    <p:extLst>
      <p:ext uri="{BB962C8B-B14F-4D97-AF65-F5344CB8AC3E}">
        <p14:creationId xmlns:p14="http://schemas.microsoft.com/office/powerpoint/2010/main" val="119182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dirty="0"/>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Building Blocks for Effective Scaling </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a:bodyPr>
          <a:lstStyle/>
          <a:p>
            <a:r>
              <a:rPr lang="en-US" b="1" dirty="0"/>
              <a:t>Recruitment</a:t>
            </a:r>
          </a:p>
          <a:p>
            <a:pPr lvl="1"/>
            <a:r>
              <a:rPr lang="en-US" dirty="0"/>
              <a:t>Recruit people who want to do </a:t>
            </a:r>
            <a:r>
              <a:rPr lang="en-US" b="1" dirty="0"/>
              <a:t>this</a:t>
            </a:r>
            <a:r>
              <a:rPr lang="en-US" dirty="0"/>
              <a:t> job</a:t>
            </a:r>
          </a:p>
          <a:p>
            <a:pPr lvl="1"/>
            <a:r>
              <a:rPr lang="en-US" dirty="0"/>
              <a:t>Recruit from the community of recovery (Self-Help Support Groups)</a:t>
            </a:r>
          </a:p>
          <a:p>
            <a:pPr lvl="1"/>
            <a:r>
              <a:rPr lang="en-US" dirty="0"/>
              <a:t>Recruit people already in the workforce</a:t>
            </a:r>
          </a:p>
          <a:p>
            <a:pPr lvl="1"/>
            <a:r>
              <a:rPr lang="en-US" dirty="0"/>
              <a:t>Recruit through intersectionality</a:t>
            </a:r>
          </a:p>
          <a:p>
            <a:r>
              <a:rPr lang="en-US" b="1" dirty="0"/>
              <a:t>Hiring</a:t>
            </a:r>
          </a:p>
          <a:p>
            <a:pPr lvl="1"/>
            <a:r>
              <a:rPr lang="en-US" dirty="0"/>
              <a:t>Hiring process should have a mechanism to demonstrate competence</a:t>
            </a:r>
          </a:p>
          <a:p>
            <a:pPr lvl="1"/>
            <a:r>
              <a:rPr lang="en-US" dirty="0"/>
              <a:t>Ensure role clarity within organization/agency</a:t>
            </a:r>
          </a:p>
          <a:p>
            <a:pPr lvl="2"/>
            <a:r>
              <a:rPr lang="en-US" dirty="0"/>
              <a:t>Well-defined responsibilities and tasks</a:t>
            </a:r>
          </a:p>
          <a:p>
            <a:pPr lvl="2"/>
            <a:r>
              <a:rPr lang="en-US" dirty="0"/>
              <a:t>Job descriptions based on evidence-based peer practices</a:t>
            </a:r>
          </a:p>
        </p:txBody>
      </p:sp>
    </p:spTree>
    <p:extLst>
      <p:ext uri="{BB962C8B-B14F-4D97-AF65-F5344CB8AC3E}">
        <p14:creationId xmlns:p14="http://schemas.microsoft.com/office/powerpoint/2010/main" val="2624843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Building Blocks for Effective Scaling </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b="1" dirty="0"/>
              <a:t>Training</a:t>
            </a:r>
          </a:p>
          <a:p>
            <a:pPr lvl="1"/>
            <a:r>
              <a:rPr lang="en-US" dirty="0"/>
              <a:t>In addition to Medi-Cal Peer Certification training, include training based on role in organization and organization practices</a:t>
            </a:r>
          </a:p>
          <a:p>
            <a:pPr lvl="1"/>
            <a:r>
              <a:rPr lang="en-US" dirty="0"/>
              <a:t>Opportunities for career advancement</a:t>
            </a:r>
          </a:p>
          <a:p>
            <a:r>
              <a:rPr lang="en-US" b="1" dirty="0"/>
              <a:t>Supervising</a:t>
            </a:r>
          </a:p>
          <a:p>
            <a:pPr lvl="1"/>
            <a:r>
              <a:rPr lang="en-US" dirty="0"/>
              <a:t>Ensure role clarity within organization/agency</a:t>
            </a:r>
          </a:p>
          <a:p>
            <a:pPr lvl="2"/>
            <a:r>
              <a:rPr lang="en-US" dirty="0"/>
              <a:t>Well-defined responsibilities and tasks</a:t>
            </a:r>
          </a:p>
          <a:p>
            <a:pPr lvl="2"/>
            <a:r>
              <a:rPr lang="en-US" dirty="0"/>
              <a:t>Job descriptions based on evidence-based peer practices</a:t>
            </a:r>
          </a:p>
          <a:p>
            <a:pPr lvl="1"/>
            <a:r>
              <a:rPr lang="en-US" dirty="0"/>
              <a:t>Continuous training and management actions that reinforce the importance of Peer Support Services for the best outcomes for the people being served</a:t>
            </a:r>
          </a:p>
          <a:p>
            <a:pPr lvl="1"/>
            <a:endParaRPr lang="en-US" dirty="0"/>
          </a:p>
        </p:txBody>
      </p:sp>
    </p:spTree>
    <p:extLst>
      <p:ext uri="{BB962C8B-B14F-4D97-AF65-F5344CB8AC3E}">
        <p14:creationId xmlns:p14="http://schemas.microsoft.com/office/powerpoint/2010/main" val="2344661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all" dirty="0"/>
              <a:t/>
            </a:r>
            <a:br>
              <a:rPr lang="en-US" cap="all" dirty="0"/>
            </a:br>
            <a:endParaRPr lang="en-US" dirty="0"/>
          </a:p>
        </p:txBody>
      </p:sp>
      <p:sp>
        <p:nvSpPr>
          <p:cNvPr id="3" name="Content Placeholder 2"/>
          <p:cNvSpPr>
            <a:spLocks noGrp="1"/>
          </p:cNvSpPr>
          <p:nvPr>
            <p:ph idx="1"/>
          </p:nvPr>
        </p:nvSpPr>
        <p:spPr/>
        <p:txBody>
          <a:bodyPr>
            <a:normAutofit fontScale="77500" lnSpcReduction="20000"/>
          </a:bodyPr>
          <a:lstStyle/>
          <a:p>
            <a:r>
              <a:rPr lang="en-US" b="1" i="1" dirty="0"/>
              <a:t>Do </a:t>
            </a:r>
            <a:r>
              <a:rPr lang="en-US" dirty="0"/>
              <a:t>make sure to have clear job descriptions that have peer support workers doing evidence-based peer services rather than assisting clinicians</a:t>
            </a:r>
          </a:p>
          <a:p>
            <a:r>
              <a:rPr lang="en-US" b="1" i="1" dirty="0"/>
              <a:t>Do </a:t>
            </a:r>
            <a:r>
              <a:rPr lang="en-US" dirty="0"/>
              <a:t>identify job posting networks that will reach appropriate Peer Support Specialist (PSS) applicants, such as posting job openings at community centers that offer self-help support groups</a:t>
            </a:r>
          </a:p>
          <a:p>
            <a:pPr lvl="0"/>
            <a:r>
              <a:rPr lang="en-US" b="1" i="1" dirty="0"/>
              <a:t>Do not</a:t>
            </a:r>
            <a:r>
              <a:rPr lang="en-US" dirty="0"/>
              <a:t> exclude people with lived experience solely for having a criminal record</a:t>
            </a:r>
          </a:p>
          <a:p>
            <a:pPr lvl="0"/>
            <a:r>
              <a:rPr lang="en-US" b="1" i="1" dirty="0"/>
              <a:t>Do not </a:t>
            </a:r>
            <a:r>
              <a:rPr lang="en-US" dirty="0"/>
              <a:t>exclude people because of gaps in their résumés as it can take many years to get stabilized when experiencing behavioral health symptoms. Until recently, many behavioral health consumers were discouraged from working.</a:t>
            </a:r>
          </a:p>
        </p:txBody>
      </p:sp>
      <p:sp>
        <p:nvSpPr>
          <p:cNvPr id="4" name="Title 1">
            <a:extLst>
              <a:ext uri="{FF2B5EF4-FFF2-40B4-BE49-F238E27FC236}">
                <a16:creationId xmlns:a16="http://schemas.microsoft.com/office/drawing/2014/main" id="{A3E0DD47-62E0-4FE3-B7E8-7C94916AEE9B}"/>
              </a:ext>
            </a:extLst>
          </p:cNvPr>
          <p:cNvSpPr txBox="1">
            <a:spLocks/>
          </p:cNvSpPr>
          <p:nvPr/>
        </p:nvSpPr>
        <p:spPr>
          <a:xfrm>
            <a:off x="838200" y="5495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a:lstStyle>
          <a:p>
            <a:r>
              <a:rPr lang="en-US" dirty="0"/>
              <a:t>Best Practices: Recruitment</a:t>
            </a:r>
          </a:p>
        </p:txBody>
      </p:sp>
    </p:spTree>
    <p:extLst>
      <p:ext uri="{BB962C8B-B14F-4D97-AF65-F5344CB8AC3E}">
        <p14:creationId xmlns:p14="http://schemas.microsoft.com/office/powerpoint/2010/main" val="4122164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4088"/>
            <a:ext cx="10515600" cy="1110976"/>
          </a:xfrm>
        </p:spPr>
        <p:txBody>
          <a:bodyPr>
            <a:normAutofit fontScale="90000"/>
          </a:bodyPr>
          <a:lstStyle/>
          <a:p>
            <a:r>
              <a:rPr lang="en-US" dirty="0"/>
              <a:t>Best Practices: Hiring</a:t>
            </a:r>
            <a:r>
              <a:rPr lang="en-US" cap="all" dirty="0"/>
              <a:t/>
            </a:r>
            <a:br>
              <a:rPr lang="en-US" cap="all"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b="1" i="1" dirty="0"/>
              <a:t>Do </a:t>
            </a:r>
            <a:r>
              <a:rPr lang="en-US" dirty="0"/>
              <a:t>familiarize interviewers with Medi-Cal PSS core competencies, so they can ask questions that evaluate applicants’ relevant knowledge and skills</a:t>
            </a:r>
          </a:p>
          <a:p>
            <a:pPr lvl="0"/>
            <a:r>
              <a:rPr lang="en-US" b="1" i="1" dirty="0"/>
              <a:t>Do </a:t>
            </a:r>
            <a:r>
              <a:rPr lang="en-US" dirty="0"/>
              <a:t>hire people with lived experience who have at least one year of attendance in 12-Step, Recovery International, or other self-help support </a:t>
            </a:r>
          </a:p>
          <a:p>
            <a:pPr lvl="0"/>
            <a:r>
              <a:rPr lang="en-US" b="1" i="1" dirty="0"/>
              <a:t>Do </a:t>
            </a:r>
            <a:r>
              <a:rPr lang="en-US" dirty="0"/>
              <a:t>hire Medi-Cal PSS in recovery who have previously dealt with difficult life experiences and serious behavioral health issues</a:t>
            </a:r>
          </a:p>
          <a:p>
            <a:pPr lvl="0"/>
            <a:r>
              <a:rPr lang="en-US" b="1" i="1" dirty="0"/>
              <a:t>Do </a:t>
            </a:r>
            <a:r>
              <a:rPr lang="en-US" dirty="0"/>
              <a:t>hire trained PSS who can demonstrate their competence in, and experience with, evidence-based Peer Support Services, or arrange for new PSS to receive training in evidence-based Peer Support Services, such as the </a:t>
            </a:r>
            <a:r>
              <a:rPr lang="en-US" dirty="0">
                <a:hlinkClick r:id="rId2"/>
              </a:rPr>
              <a:t>SHARE!</a:t>
            </a:r>
            <a:r>
              <a:rPr lang="en-US" dirty="0"/>
              <a:t> </a:t>
            </a:r>
            <a:r>
              <a:rPr lang="en-US" dirty="0">
                <a:hlinkClick r:id="rId3"/>
              </a:rPr>
              <a:t>Advanced Peer Specialist Training </a:t>
            </a:r>
            <a:endParaRPr lang="en-US" dirty="0"/>
          </a:p>
          <a:p>
            <a:pPr lvl="0"/>
            <a:endParaRPr lang="en-US" dirty="0"/>
          </a:p>
          <a:p>
            <a:endParaRPr lang="en-US" dirty="0"/>
          </a:p>
        </p:txBody>
      </p:sp>
    </p:spTree>
    <p:extLst>
      <p:ext uri="{BB962C8B-B14F-4D97-AF65-F5344CB8AC3E}">
        <p14:creationId xmlns:p14="http://schemas.microsoft.com/office/powerpoint/2010/main" val="620676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b="1" i="1" dirty="0"/>
              <a:t>Do </a:t>
            </a:r>
            <a:r>
              <a:rPr lang="en-US" sz="3200" dirty="0"/>
              <a:t>address boundary issues in the workplace pertaining to an employee’s recovery services</a:t>
            </a:r>
          </a:p>
          <a:p>
            <a:r>
              <a:rPr lang="en-US" sz="3200" b="1" i="1" dirty="0"/>
              <a:t>Do </a:t>
            </a:r>
            <a:r>
              <a:rPr lang="en-US" sz="3200" dirty="0"/>
              <a:t>arrange for new peer workers to have mentors</a:t>
            </a:r>
          </a:p>
          <a:p>
            <a:r>
              <a:rPr lang="en-US" sz="3200" b="1" i="1" dirty="0"/>
              <a:t>Do </a:t>
            </a:r>
            <a:r>
              <a:rPr lang="en-US" sz="3200" dirty="0"/>
              <a:t>utilize PSS to train and supervise other PSS (when possible)</a:t>
            </a:r>
          </a:p>
          <a:p>
            <a:r>
              <a:rPr lang="en-US" sz="3200" b="1" i="1" dirty="0"/>
              <a:t>Do </a:t>
            </a:r>
            <a:r>
              <a:rPr lang="en-US" sz="3200" dirty="0"/>
              <a:t>orient all employees to the PSS role</a:t>
            </a:r>
          </a:p>
          <a:p>
            <a:endParaRPr lang="en-US" b="1" i="1" dirty="0"/>
          </a:p>
          <a:p>
            <a:endParaRPr lang="en-US" dirty="0"/>
          </a:p>
        </p:txBody>
      </p:sp>
      <p:sp>
        <p:nvSpPr>
          <p:cNvPr id="6" name="Title 5">
            <a:extLst>
              <a:ext uri="{FF2B5EF4-FFF2-40B4-BE49-F238E27FC236}">
                <a16:creationId xmlns:a16="http://schemas.microsoft.com/office/drawing/2014/main" id="{ED240149-A414-4BE7-85F4-596B138F5CE3}"/>
              </a:ext>
            </a:extLst>
          </p:cNvPr>
          <p:cNvSpPr>
            <a:spLocks noGrp="1"/>
          </p:cNvSpPr>
          <p:nvPr>
            <p:ph type="title"/>
          </p:nvPr>
        </p:nvSpPr>
        <p:spPr/>
        <p:txBody>
          <a:bodyPr/>
          <a:lstStyle/>
          <a:p>
            <a:r>
              <a:rPr lang="en-US" dirty="0"/>
              <a:t>Best Practices: Training</a:t>
            </a:r>
          </a:p>
        </p:txBody>
      </p:sp>
    </p:spTree>
    <p:extLst>
      <p:ext uri="{BB962C8B-B14F-4D97-AF65-F5344CB8AC3E}">
        <p14:creationId xmlns:p14="http://schemas.microsoft.com/office/powerpoint/2010/main" val="2343010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i="1" dirty="0"/>
              <a:t>Do </a:t>
            </a:r>
            <a:r>
              <a:rPr lang="en-US" dirty="0"/>
              <a:t>communicate to all staff a clear vision of the peer role and a specific implementation plan to support the practice of peer support</a:t>
            </a:r>
          </a:p>
          <a:p>
            <a:r>
              <a:rPr lang="en-US" b="1" i="1" dirty="0"/>
              <a:t>Do </a:t>
            </a:r>
            <a:r>
              <a:rPr lang="en-US" dirty="0"/>
              <a:t>have an agency plan to integrate PSSs into all aspects of agency work, including addressing agency and staff stigma, and micro-aggressions</a:t>
            </a:r>
          </a:p>
          <a:p>
            <a:r>
              <a:rPr lang="en-US" b="1" i="1" dirty="0"/>
              <a:t>Do </a:t>
            </a:r>
            <a:r>
              <a:rPr lang="en-US" dirty="0"/>
              <a:t>make sure supervisors are practicing collaborative supervision, ex. the Trauma-informed Developmental Model and data-informed plans of action</a:t>
            </a:r>
          </a:p>
          <a:p>
            <a:pPr lvl="0"/>
            <a:r>
              <a:rPr lang="en-US" b="1" i="1" dirty="0"/>
              <a:t>Do </a:t>
            </a:r>
            <a:r>
              <a:rPr lang="en-US" dirty="0"/>
              <a:t>create opportunities for career advancement in Peer Support Services</a:t>
            </a:r>
          </a:p>
        </p:txBody>
      </p:sp>
      <p:sp>
        <p:nvSpPr>
          <p:cNvPr id="6" name="Title 5">
            <a:extLst>
              <a:ext uri="{FF2B5EF4-FFF2-40B4-BE49-F238E27FC236}">
                <a16:creationId xmlns:a16="http://schemas.microsoft.com/office/drawing/2014/main" id="{ED240149-A414-4BE7-85F4-596B138F5CE3}"/>
              </a:ext>
            </a:extLst>
          </p:cNvPr>
          <p:cNvSpPr>
            <a:spLocks noGrp="1"/>
          </p:cNvSpPr>
          <p:nvPr>
            <p:ph type="title"/>
          </p:nvPr>
        </p:nvSpPr>
        <p:spPr/>
        <p:txBody>
          <a:bodyPr/>
          <a:lstStyle/>
          <a:p>
            <a:r>
              <a:rPr lang="en-US" dirty="0"/>
              <a:t>Best Practices: Work Environment</a:t>
            </a:r>
          </a:p>
        </p:txBody>
      </p:sp>
    </p:spTree>
    <p:extLst>
      <p:ext uri="{BB962C8B-B14F-4D97-AF65-F5344CB8AC3E}">
        <p14:creationId xmlns:p14="http://schemas.microsoft.com/office/powerpoint/2010/main" val="468403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000" b="1" i="1" dirty="0"/>
              <a:t>Do </a:t>
            </a:r>
            <a:r>
              <a:rPr lang="en-US" sz="2000" dirty="0"/>
              <a:t>train all staff on the importance of peer roles, including providing effective anti-stigma and anti-discrimination materials and approaches</a:t>
            </a:r>
          </a:p>
          <a:p>
            <a:pPr lvl="1"/>
            <a:r>
              <a:rPr lang="en-US" sz="2000" dirty="0"/>
              <a:t>Emphasize the value of peer workers and promotion of a non-stigmatizing environment</a:t>
            </a:r>
          </a:p>
          <a:p>
            <a:pPr lvl="1"/>
            <a:r>
              <a:rPr lang="en-US" sz="2000" dirty="0"/>
              <a:t>Point out that peer worker boundaries and ethics are different than professional boundaries</a:t>
            </a:r>
          </a:p>
          <a:p>
            <a:r>
              <a:rPr lang="en-US" sz="2000" b="1" i="1" dirty="0"/>
              <a:t>Do </a:t>
            </a:r>
            <a:r>
              <a:rPr lang="en-US" sz="2000" dirty="0"/>
              <a:t>give employees opportunities to gain further knowledge about PSS roles and responsibilities</a:t>
            </a:r>
          </a:p>
          <a:p>
            <a:r>
              <a:rPr lang="en-US" sz="2000" b="1" i="1" dirty="0"/>
              <a:t>Do </a:t>
            </a:r>
            <a:r>
              <a:rPr lang="en-US" sz="2000" dirty="0"/>
              <a:t>engage in agency-wide trust-building with an emphasis on good communication, high recovery orientation, trainings on stigma, being an ally, dealing effectively with discrimination and bias in the workplace</a:t>
            </a:r>
          </a:p>
          <a:p>
            <a:pPr lvl="0"/>
            <a:r>
              <a:rPr lang="en-US" sz="2000" b="1" i="1" dirty="0"/>
              <a:t>Do</a:t>
            </a:r>
            <a:r>
              <a:rPr lang="en-US" sz="2000" dirty="0"/>
              <a:t> use a clearly-defined scope of work for all employees</a:t>
            </a:r>
          </a:p>
        </p:txBody>
      </p:sp>
      <p:sp>
        <p:nvSpPr>
          <p:cNvPr id="5" name="Title 4">
            <a:extLst>
              <a:ext uri="{FF2B5EF4-FFF2-40B4-BE49-F238E27FC236}">
                <a16:creationId xmlns:a16="http://schemas.microsoft.com/office/drawing/2014/main" id="{3E2CF5AB-4CD8-44D3-92E4-E3490E409453}"/>
              </a:ext>
            </a:extLst>
          </p:cNvPr>
          <p:cNvSpPr>
            <a:spLocks noGrp="1"/>
          </p:cNvSpPr>
          <p:nvPr>
            <p:ph type="title"/>
          </p:nvPr>
        </p:nvSpPr>
        <p:spPr/>
        <p:txBody>
          <a:bodyPr>
            <a:normAutofit/>
          </a:bodyPr>
          <a:lstStyle/>
          <a:p>
            <a:r>
              <a:rPr lang="en-US" dirty="0"/>
              <a:t>Best Practices: Work Environment (continued)</a:t>
            </a:r>
          </a:p>
        </p:txBody>
      </p:sp>
    </p:spTree>
    <p:extLst>
      <p:ext uri="{BB962C8B-B14F-4D97-AF65-F5344CB8AC3E}">
        <p14:creationId xmlns:p14="http://schemas.microsoft.com/office/powerpoint/2010/main" val="1533113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b="1" i="1" dirty="0"/>
              <a:t>Do </a:t>
            </a:r>
            <a:r>
              <a:rPr lang="en-US" dirty="0"/>
              <a:t>include PSS in brainstorming and decision-making</a:t>
            </a:r>
          </a:p>
          <a:p>
            <a:pPr lvl="0"/>
            <a:r>
              <a:rPr lang="en-US" b="1" i="1" dirty="0"/>
              <a:t>Do </a:t>
            </a:r>
            <a:r>
              <a:rPr lang="en-US" dirty="0"/>
              <a:t>value PSS input at all levels, ex. listening to peer input without discounting it</a:t>
            </a:r>
          </a:p>
          <a:p>
            <a:pPr lvl="0"/>
            <a:r>
              <a:rPr lang="en-US" b="1" i="1" dirty="0"/>
              <a:t>Do </a:t>
            </a:r>
            <a:r>
              <a:rPr lang="en-US" dirty="0"/>
              <a:t>implement a plan for PSS and all workers’ continuing education</a:t>
            </a:r>
          </a:p>
          <a:p>
            <a:r>
              <a:rPr lang="en-US" sz="2800" b="1" i="1" dirty="0"/>
              <a:t>Do </a:t>
            </a:r>
            <a:r>
              <a:rPr lang="en-US" sz="2800" dirty="0"/>
              <a:t>eliminate “othering” language and practices, ex. using derogatory language for clients when clients are not present, separate restrooms for clients, etc.</a:t>
            </a:r>
          </a:p>
          <a:p>
            <a:r>
              <a:rPr lang="en-US" b="1" i="1" dirty="0"/>
              <a:t>Do </a:t>
            </a:r>
            <a:r>
              <a:rPr lang="en-US" dirty="0"/>
              <a:t>support the supervisors of PSS, so they are not marginalized or treated as having a less important job because they are supervising peer workers</a:t>
            </a:r>
          </a:p>
        </p:txBody>
      </p:sp>
      <p:sp>
        <p:nvSpPr>
          <p:cNvPr id="5" name="Title 4">
            <a:extLst>
              <a:ext uri="{FF2B5EF4-FFF2-40B4-BE49-F238E27FC236}">
                <a16:creationId xmlns:a16="http://schemas.microsoft.com/office/drawing/2014/main" id="{3E2CF5AB-4CD8-44D3-92E4-E3490E409453}"/>
              </a:ext>
            </a:extLst>
          </p:cNvPr>
          <p:cNvSpPr>
            <a:spLocks noGrp="1"/>
          </p:cNvSpPr>
          <p:nvPr>
            <p:ph type="title"/>
          </p:nvPr>
        </p:nvSpPr>
        <p:spPr/>
        <p:txBody>
          <a:bodyPr>
            <a:normAutofit/>
          </a:bodyPr>
          <a:lstStyle/>
          <a:p>
            <a:r>
              <a:rPr lang="en-US" dirty="0"/>
              <a:t>Best Practices: Work Environment (continued)</a:t>
            </a:r>
          </a:p>
        </p:txBody>
      </p:sp>
    </p:spTree>
    <p:extLst>
      <p:ext uri="{BB962C8B-B14F-4D97-AF65-F5344CB8AC3E}">
        <p14:creationId xmlns:p14="http://schemas.microsoft.com/office/powerpoint/2010/main" val="3802325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b="1" i="1" dirty="0"/>
              <a:t>Do </a:t>
            </a:r>
            <a:r>
              <a:rPr lang="en-US" dirty="0"/>
              <a:t>constructively address co-workers who feel threatened by or competitive with Peer Support Specialists or do not see the value of Peer Support Services</a:t>
            </a:r>
          </a:p>
          <a:p>
            <a:pPr lvl="0"/>
            <a:r>
              <a:rPr lang="en-US" b="1" i="1" dirty="0"/>
              <a:t>Do </a:t>
            </a:r>
            <a:r>
              <a:rPr lang="en-US" dirty="0"/>
              <a:t>provide adequate, competitive compensation and access to benefits for Peer Support Specialists</a:t>
            </a:r>
          </a:p>
          <a:p>
            <a:pPr lvl="0"/>
            <a:r>
              <a:rPr lang="en-US" b="1" i="1" dirty="0"/>
              <a:t>Do </a:t>
            </a:r>
            <a:r>
              <a:rPr lang="en-US" dirty="0"/>
              <a:t>assure that Peer Support Specialists receive ongoing training both to refresh skills and knowledge, as well as to be informed about new developments in the Peer Support Services field</a:t>
            </a:r>
          </a:p>
          <a:p>
            <a:r>
              <a:rPr lang="en-US" b="1" i="1" dirty="0"/>
              <a:t>Do </a:t>
            </a:r>
            <a:r>
              <a:rPr lang="en-US" dirty="0"/>
              <a:t>encourage Peer Support Specialists and other staff to attend self-help support groups to build resilience and mitigate burnout</a:t>
            </a:r>
          </a:p>
        </p:txBody>
      </p:sp>
      <p:sp>
        <p:nvSpPr>
          <p:cNvPr id="5" name="Title 4">
            <a:extLst>
              <a:ext uri="{FF2B5EF4-FFF2-40B4-BE49-F238E27FC236}">
                <a16:creationId xmlns:a16="http://schemas.microsoft.com/office/drawing/2014/main" id="{0A1CA3D0-6D77-44FA-912E-E36000F26B92}"/>
              </a:ext>
            </a:extLst>
          </p:cNvPr>
          <p:cNvSpPr>
            <a:spLocks noGrp="1"/>
          </p:cNvSpPr>
          <p:nvPr>
            <p:ph type="title"/>
          </p:nvPr>
        </p:nvSpPr>
        <p:spPr/>
        <p:txBody>
          <a:bodyPr/>
          <a:lstStyle/>
          <a:p>
            <a:r>
              <a:rPr lang="en-US" dirty="0"/>
              <a:t>Best Practices: Supporting Peer Support Specialists</a:t>
            </a:r>
          </a:p>
        </p:txBody>
      </p:sp>
    </p:spTree>
    <p:extLst>
      <p:ext uri="{BB962C8B-B14F-4D97-AF65-F5344CB8AC3E}">
        <p14:creationId xmlns:p14="http://schemas.microsoft.com/office/powerpoint/2010/main" val="29596577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r>
              <a:rPr lang="en-US" b="1" i="1" dirty="0"/>
              <a:t>Do </a:t>
            </a:r>
            <a:r>
              <a:rPr lang="en-US" dirty="0"/>
              <a:t>require managers and administrators overseeing peer programs to attend a self-help support group relevant to their own issues at least six times to develop competency in understanding the nature of peer relationships. </a:t>
            </a:r>
          </a:p>
          <a:p>
            <a:pPr lvl="1"/>
            <a:r>
              <a:rPr lang="en-US" sz="2600" dirty="0"/>
              <a:t>Self-help support groups directly relevant to the work include Recovery International and Co-Dependents Anonymous </a:t>
            </a:r>
          </a:p>
          <a:p>
            <a:r>
              <a:rPr lang="en-US" b="1" i="1" dirty="0"/>
              <a:t>Do </a:t>
            </a:r>
            <a:r>
              <a:rPr lang="en-US" dirty="0"/>
              <a:t>create a coalition of peer supervisors from multiple agencies to provide support to one another</a:t>
            </a:r>
          </a:p>
          <a:p>
            <a:pPr lvl="0"/>
            <a:r>
              <a:rPr lang="en-US" b="1" i="1" dirty="0"/>
              <a:t>Do </a:t>
            </a:r>
            <a:r>
              <a:rPr lang="en-US" dirty="0"/>
              <a:t>utilize training materials for existing employees about organizational structure, organizational culture, and how change occurs</a:t>
            </a:r>
          </a:p>
        </p:txBody>
      </p:sp>
      <p:sp>
        <p:nvSpPr>
          <p:cNvPr id="5" name="Title 4">
            <a:extLst>
              <a:ext uri="{FF2B5EF4-FFF2-40B4-BE49-F238E27FC236}">
                <a16:creationId xmlns:a16="http://schemas.microsoft.com/office/drawing/2014/main" id="{ACFFF113-63FE-4BC0-BD7B-A998A62C08FF}"/>
              </a:ext>
            </a:extLst>
          </p:cNvPr>
          <p:cNvSpPr>
            <a:spLocks noGrp="1"/>
          </p:cNvSpPr>
          <p:nvPr>
            <p:ph type="title"/>
          </p:nvPr>
        </p:nvSpPr>
        <p:spPr/>
        <p:txBody>
          <a:bodyPr/>
          <a:lstStyle/>
          <a:p>
            <a:r>
              <a:rPr lang="en-US" dirty="0"/>
              <a:t>Best Practices: Final Thoughts</a:t>
            </a:r>
          </a:p>
        </p:txBody>
      </p:sp>
    </p:spTree>
    <p:extLst>
      <p:ext uri="{BB962C8B-B14F-4D97-AF65-F5344CB8AC3E}">
        <p14:creationId xmlns:p14="http://schemas.microsoft.com/office/powerpoint/2010/main" val="55670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immediately </a:t>
            </a:r>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dirty="0"/>
          </a:p>
        </p:txBody>
      </p:sp>
    </p:spTree>
    <p:extLst>
      <p:ext uri="{BB962C8B-B14F-4D97-AF65-F5344CB8AC3E}">
        <p14:creationId xmlns:p14="http://schemas.microsoft.com/office/powerpoint/2010/main" val="3141761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Graphic of GoToWebinar " title="GoToWebinar graphic">
            <a:extLst>
              <a:ext uri="{FF2B5EF4-FFF2-40B4-BE49-F238E27FC236}">
                <a16:creationId xmlns:a16="http://schemas.microsoft.com/office/drawing/2014/main" id="{C65E9C2D-0CE5-4EDA-936B-8E8CB92C0466}"/>
              </a:ext>
            </a:extLst>
          </p:cNvPr>
          <p:cNvPicPr>
            <a:picLocks noChangeAspect="1"/>
          </p:cNvPicPr>
          <p:nvPr/>
        </p:nvPicPr>
        <p:blipFill>
          <a:blip r:embed="rId3"/>
          <a:stretch>
            <a:fillRect/>
          </a:stretch>
        </p:blipFill>
        <p:spPr>
          <a:xfrm>
            <a:off x="7224082" y="480637"/>
            <a:ext cx="3781948" cy="6274787"/>
          </a:xfrm>
          <a:prstGeom prst="rect">
            <a:avLst/>
          </a:prstGeom>
        </p:spPr>
      </p:pic>
      <p:sp>
        <p:nvSpPr>
          <p:cNvPr id="6" name="Arrow: Right 5" descr="Blue Arrow graphic pointing to the GoToWebinar graphic "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lnSpcReduction="10000"/>
          </a:bodyPr>
          <a:lstStyle/>
          <a:p>
            <a:r>
              <a:rPr lang="en-US" b="1" dirty="0">
                <a:latin typeface="Segoe UI"/>
                <a:cs typeface="Segoe UI"/>
              </a:rPr>
              <a:t>Ali Marzolf</a:t>
            </a:r>
            <a:r>
              <a:rPr lang="en-US" dirty="0">
                <a:latin typeface="Segoe UI"/>
                <a:cs typeface="Segoe UI"/>
              </a:rPr>
              <a:t>, </a:t>
            </a:r>
            <a:r>
              <a:rPr lang="en-US" i="1" dirty="0">
                <a:latin typeface="Segoe UI"/>
                <a:cs typeface="Segoe UI"/>
              </a:rPr>
              <a:t>Senior Policy Consultant, </a:t>
            </a:r>
            <a:r>
              <a:rPr lang="en-US" dirty="0">
                <a:latin typeface="Segoe UI"/>
                <a:cs typeface="Segoe UI"/>
              </a:rPr>
              <a:t>Integrated Care</a:t>
            </a:r>
            <a:r>
              <a:rPr lang="en-US" i="1" dirty="0">
                <a:latin typeface="Segoe UI"/>
                <a:cs typeface="Segoe UI"/>
              </a:rPr>
              <a:t>, </a:t>
            </a:r>
            <a:r>
              <a:rPr lang="en-US" dirty="0">
                <a:latin typeface="Segoe UI"/>
                <a:cs typeface="Segoe UI"/>
              </a:rPr>
              <a:t>Aurrera Health Group</a:t>
            </a:r>
          </a:p>
          <a:p>
            <a:r>
              <a:rPr lang="en-US" sz="2800" b="1" dirty="0">
                <a:latin typeface="Segoe UI"/>
                <a:cs typeface="Segoe UI"/>
              </a:rPr>
              <a:t>Shannon McCleerey-Hooper, </a:t>
            </a:r>
            <a:r>
              <a:rPr lang="en-US" sz="2800" i="1" dirty="0">
                <a:latin typeface="Segoe UI"/>
                <a:cs typeface="Segoe UI"/>
              </a:rPr>
              <a:t>Peer Support Oversight Administrator</a:t>
            </a:r>
            <a:r>
              <a:rPr lang="en-US" sz="2800" dirty="0">
                <a:latin typeface="Segoe UI"/>
                <a:cs typeface="Segoe UI"/>
              </a:rPr>
              <a:t>, Riverside University Health System-Behavioral Health</a:t>
            </a:r>
            <a:endParaRPr lang="en-US" dirty="0">
              <a:latin typeface="Segoe UI"/>
              <a:cs typeface="Segoe UI"/>
            </a:endParaRPr>
          </a:p>
          <a:p>
            <a:r>
              <a:rPr lang="en-US" b="1" dirty="0">
                <a:latin typeface="Segoe UI"/>
                <a:cs typeface="Segoe UI"/>
              </a:rPr>
              <a:t>Jason Robison, </a:t>
            </a:r>
            <a:r>
              <a:rPr lang="en-US" i="1" dirty="0">
                <a:latin typeface="Segoe UI"/>
                <a:cs typeface="Segoe UI"/>
              </a:rPr>
              <a:t>Chief Program Officer, </a:t>
            </a:r>
            <a:r>
              <a:rPr lang="en-US" dirty="0">
                <a:latin typeface="Segoe UI"/>
                <a:cs typeface="Segoe UI"/>
              </a:rPr>
              <a:t>SHARE! (Self-Help And Recovery Exchange)</a:t>
            </a: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 to the Medi-Cal Peer Support Services Benefit</a:t>
            </a:r>
          </a:p>
          <a:p>
            <a:r>
              <a:rPr lang="en-US" dirty="0"/>
              <a:t>Peer Workforce Considerations</a:t>
            </a:r>
          </a:p>
          <a:p>
            <a:r>
              <a:rPr lang="en-US" dirty="0"/>
              <a:t>Integrating Peer Support Specialists into Your Behavioral Health Workforce</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normAutofit fontScale="90000"/>
          </a:bodyPr>
          <a:lstStyle/>
          <a:p>
            <a:r>
              <a:rPr lang="en-US" dirty="0"/>
              <a:t>Introduction to the Medi-Cal Peer Support Services Benefit</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Segoe UI" panose="020B0502040204020203" pitchFamily="34" charset="0"/>
                <a:cs typeface="Segoe UI" panose="020B0502040204020203" pitchFamily="34" charset="0"/>
              </a:rPr>
              <a:t>Ali Marzolf</a:t>
            </a:r>
            <a:r>
              <a:rPr lang="en-US" sz="2000" dirty="0">
                <a:latin typeface="Segoe UI" panose="020B0502040204020203" pitchFamily="34" charset="0"/>
                <a:cs typeface="Segoe UI" panose="020B0502040204020203" pitchFamily="34" charset="0"/>
              </a:rPr>
              <a:t>, Senior Policy Consultant</a:t>
            </a:r>
          </a:p>
          <a:p>
            <a:r>
              <a:rPr lang="en-US" sz="2000" i="1" dirty="0">
                <a:latin typeface="Segoe UI" panose="020B0502040204020203" pitchFamily="34" charset="0"/>
                <a:cs typeface="Segoe UI" panose="020B0502040204020203" pitchFamily="34" charset="0"/>
              </a:rPr>
              <a:t>Integrated Care</a:t>
            </a:r>
            <a:r>
              <a:rPr lang="en-US" sz="2000" dirty="0">
                <a:latin typeface="Segoe UI" panose="020B0502040204020203" pitchFamily="34" charset="0"/>
                <a:cs typeface="Segoe UI" panose="020B0502040204020203"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who have been successful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DHCSDOC-1797567310-5126</_dlc_DocId>
    <_dlc_DocIdUrl xmlns="69bc34b3-1921-46c7-8c7a-d18363374b4b">
      <Url>http://dhcsgovstaging:88/_layouts/15/DocIdRedir.aspx?ID=DHCSDOC-1797567310-5126</Url>
      <Description>DHCSDOC-1797567310-5126</Description>
    </_dlc_DocIdUrl>
  </documentManagement>
</p:properties>
</file>

<file path=customXml/itemProps1.xml><?xml version="1.0" encoding="utf-8"?>
<ds:datastoreItem xmlns:ds="http://schemas.openxmlformats.org/officeDocument/2006/customXml" ds:itemID="{C875FB26-A43E-4089-BFE7-8A463367D2DD}"/>
</file>

<file path=customXml/itemProps2.xml><?xml version="1.0" encoding="utf-8"?>
<ds:datastoreItem xmlns:ds="http://schemas.openxmlformats.org/officeDocument/2006/customXml" ds:itemID="{71C531E0-2505-431F-8D95-31B7B7366542}"/>
</file>

<file path=customXml/itemProps3.xml><?xml version="1.0" encoding="utf-8"?>
<ds:datastoreItem xmlns:ds="http://schemas.openxmlformats.org/officeDocument/2006/customXml" ds:itemID="{B328BA9F-09EA-4D97-A9E6-FFA1FEDF5B08}"/>
</file>

<file path=customXml/itemProps4.xml><?xml version="1.0" encoding="utf-8"?>
<ds:datastoreItem xmlns:ds="http://schemas.openxmlformats.org/officeDocument/2006/customXml" ds:itemID="{89CE750E-06D2-4765-85E5-E626A009E85B}"/>
</file>

<file path=docProps/app.xml><?xml version="1.0" encoding="utf-8"?>
<Properties xmlns="http://schemas.openxmlformats.org/officeDocument/2006/extended-properties" xmlns:vt="http://schemas.openxmlformats.org/officeDocument/2006/docPropsVTypes">
  <Template/>
  <TotalTime>20306</TotalTime>
  <Words>4363</Words>
  <Application>Microsoft Office PowerPoint</Application>
  <PresentationFormat>Widescreen</PresentationFormat>
  <Paragraphs>278</Paragraphs>
  <Slides>30</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Segoe UI</vt:lpstr>
      <vt:lpstr>Wingdings</vt:lpstr>
      <vt:lpstr>Office Theme</vt:lpstr>
      <vt:lpstr>Peer Support Specialists: Building Your Behavioral Health Workforce</vt:lpstr>
      <vt:lpstr>Public Health Emergency (PHE) Unwinding</vt:lpstr>
      <vt:lpstr>DHCS PHE Unwind Communications Strategy</vt:lpstr>
      <vt:lpstr>Featured Presenters</vt:lpstr>
      <vt:lpstr>Agenda</vt:lpstr>
      <vt:lpstr>Introduction to the Medi-Cal Peer Support Services Benefit</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 (continued)</vt:lpstr>
      <vt:lpstr>Peer Workforce Considerations</vt:lpstr>
      <vt:lpstr>County Direct-Employed Peer Support Specialists</vt:lpstr>
      <vt:lpstr>Community Based Organization (CBO)-Employed Peer Support Specialists</vt:lpstr>
      <vt:lpstr>Integrating Peer Support Specialists Into Your Behavioral Health Workforce</vt:lpstr>
      <vt:lpstr>Building Blocks for Effective Scaling </vt:lpstr>
      <vt:lpstr>Building Blocks for Effective Scaling </vt:lpstr>
      <vt:lpstr> </vt:lpstr>
      <vt:lpstr>Best Practices: Hiring </vt:lpstr>
      <vt:lpstr>Best Practices: Training</vt:lpstr>
      <vt:lpstr>Best Practices: Work Environment</vt:lpstr>
      <vt:lpstr>Best Practices: Work Environment (continued)</vt:lpstr>
      <vt:lpstr>Best Practices: Work Environment (continued)</vt:lpstr>
      <vt:lpstr>Best Practices: Supporting Peer Support Specialists</vt:lpstr>
      <vt:lpstr>Best Practices: Final Thoughts</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Building-Your-BH-Workforce-4-26-22</dc:title>
  <dc:creator>Tkachuk, Katie (DIR-OC) @ DHCS</dc:creator>
  <cp:keywords/>
  <cp:lastModifiedBy>Vue, Yee@DHCS</cp:lastModifiedBy>
  <cp:revision>403</cp:revision>
  <cp:lastPrinted>2022-04-04T15:24:09Z</cp:lastPrinted>
  <dcterms:created xsi:type="dcterms:W3CDTF">2018-04-04T17:42:31Z</dcterms:created>
  <dcterms:modified xsi:type="dcterms:W3CDTF">2022-04-27T16:05:10Z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280bb836-9273-4d84-b9b3-c108aa7d6eb9</vt:lpwstr>
  </property>
  <property fmtid="{D5CDD505-2E9C-101B-9397-08002B2CF9AE}" pid="4" name="Division">
    <vt:lpwstr>11;#Community Services|c23dee46-a4de-4c29-8bbc-79830d9e7d7c</vt:lpwstr>
  </property>
</Properties>
</file>