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6.xml" ContentType="application/vnd.openxmlformats-officedocument.presentationml.slide+xml"/>
  <Override PartName="/ppt/slides/slide35.xml" ContentType="application/vnd.openxmlformats-officedocument.presentationml.slide+xml"/>
  <Override PartName="/ppt/diagrams/data1.xml" ContentType="application/vnd.openxmlformats-officedocument.drawingml.diagramData+xml"/>
  <Override PartName="/ppt/slides/slide33.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6.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32.xml" ContentType="application/vnd.openxmlformats-officedocument.presentationml.slide+xml"/>
  <Override PartName="/ppt/slides/slide25.xml" ContentType="application/vnd.openxmlformats-officedocument.presentationml.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2.xml" ContentType="application/vnd.openxmlformats-officedocument.customXmlProperties+xml"/>
  <Override PartName="/customXml/itemProps3.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handoutMasterIdLst>
    <p:handoutMasterId r:id="rId42"/>
  </p:handoutMasterIdLst>
  <p:sldIdLst>
    <p:sldId id="349" r:id="rId5"/>
    <p:sldId id="605" r:id="rId6"/>
    <p:sldId id="606" r:id="rId7"/>
    <p:sldId id="367" r:id="rId8"/>
    <p:sldId id="362" r:id="rId9"/>
    <p:sldId id="607" r:id="rId10"/>
    <p:sldId id="617" r:id="rId11"/>
    <p:sldId id="618" r:id="rId12"/>
    <p:sldId id="619" r:id="rId13"/>
    <p:sldId id="620" r:id="rId14"/>
    <p:sldId id="608" r:id="rId15"/>
    <p:sldId id="611" r:id="rId16"/>
    <p:sldId id="614" r:id="rId17"/>
    <p:sldId id="615" r:id="rId18"/>
    <p:sldId id="616" r:id="rId19"/>
    <p:sldId id="621" r:id="rId20"/>
    <p:sldId id="622" r:id="rId21"/>
    <p:sldId id="609" r:id="rId22"/>
    <p:sldId id="623" r:id="rId23"/>
    <p:sldId id="641" r:id="rId24"/>
    <p:sldId id="635" r:id="rId25"/>
    <p:sldId id="636" r:id="rId26"/>
    <p:sldId id="638" r:id="rId27"/>
    <p:sldId id="639" r:id="rId28"/>
    <p:sldId id="627" r:id="rId29"/>
    <p:sldId id="631" r:id="rId30"/>
    <p:sldId id="633" r:id="rId31"/>
    <p:sldId id="632" r:id="rId32"/>
    <p:sldId id="630" r:id="rId33"/>
    <p:sldId id="629" r:id="rId34"/>
    <p:sldId id="634" r:id="rId35"/>
    <p:sldId id="628" r:id="rId36"/>
    <p:sldId id="640" r:id="rId37"/>
    <p:sldId id="624" r:id="rId38"/>
    <p:sldId id="625" r:id="rId39"/>
    <p:sldId id="368"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287F8B8F-1FED-47A9-98FE-5C37F790E929}" name="Cristo, Erika@DHCS" initials="CE" userId="S::erika.cristo@dhcs.ca.gov::a764e7f8-feb8-419c-99c1-3f98c1ced51d"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60" y="40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50" Type="http://schemas.openxmlformats.org/officeDocument/2006/relationships/customXml" Target="../customXml/item4.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FBC5ED-C03F-4359-B8C5-804DBC097AD5}" type="doc">
      <dgm:prSet loTypeId="urn:microsoft.com/office/officeart/2008/layout/HalfCircleOrganizationChart" loCatId="hierarchy" qsTypeId="urn:microsoft.com/office/officeart/2005/8/quickstyle/simple1" qsCatId="simple" csTypeId="urn:microsoft.com/office/officeart/2005/8/colors/colorful4" csCatId="colorful" phldr="1"/>
      <dgm:spPr/>
      <dgm:t>
        <a:bodyPr/>
        <a:lstStyle/>
        <a:p>
          <a:endParaRPr lang="en-US"/>
        </a:p>
      </dgm:t>
    </dgm:pt>
    <dgm:pt modelId="{37359A04-D9EE-4B1A-8E17-E0C2F25EAAA5}">
      <dgm:prSet phldrT="[Text]" custT="1"/>
      <dgm:spPr/>
      <dgm:t>
        <a:bodyPr/>
        <a:lstStyle/>
        <a:p>
          <a:r>
            <a:rPr lang="en-US" sz="1800" dirty="0">
              <a:latin typeface="Segoe UI" panose="020B0502040204020203" pitchFamily="34" charset="0"/>
              <a:cs typeface="Segoe UI" panose="020B0502040204020203" pitchFamily="34" charset="0"/>
            </a:rPr>
            <a:t>SB803</a:t>
          </a:r>
        </a:p>
      </dgm:t>
    </dgm:pt>
    <dgm:pt modelId="{B68C6689-48E8-473B-99F8-FAAC9F482911}" type="parTrans" cxnId="{FB106906-097A-4E5F-B568-7372E3D81D81}">
      <dgm:prSet/>
      <dgm:spPr/>
      <dgm:t>
        <a:bodyPr/>
        <a:lstStyle/>
        <a:p>
          <a:endParaRPr lang="en-US"/>
        </a:p>
      </dgm:t>
    </dgm:pt>
    <dgm:pt modelId="{9E9CEE12-6522-49BC-AB9C-BAF860124933}" type="sibTrans" cxnId="{FB106906-097A-4E5F-B568-7372E3D81D81}">
      <dgm:prSet/>
      <dgm:spPr/>
      <dgm:t>
        <a:bodyPr/>
        <a:lstStyle/>
        <a:p>
          <a:endParaRPr lang="en-US"/>
        </a:p>
      </dgm:t>
    </dgm:pt>
    <dgm:pt modelId="{4F5D3DFD-6C90-4FB3-A409-657BBD806CFA}" type="asst">
      <dgm:prSet phldrT="[Text]" custT="1"/>
      <dgm:spPr/>
      <dgm:t>
        <a:bodyPr/>
        <a:lstStyle/>
        <a:p>
          <a:r>
            <a:rPr lang="en-US" sz="1800" dirty="0">
              <a:latin typeface="Segoe UI" panose="020B0502040204020203" pitchFamily="34" charset="0"/>
              <a:cs typeface="Segoe UI" panose="020B0502040204020203" pitchFamily="34" charset="0"/>
            </a:rPr>
            <a:t>DHCS </a:t>
          </a:r>
        </a:p>
      </dgm:t>
    </dgm:pt>
    <dgm:pt modelId="{B7082160-61E7-4228-B667-D58606871BF2}" type="parTrans" cxnId="{8EF5957F-DD96-4B24-A1A4-A18C46098861}">
      <dgm:prSet/>
      <dgm:spPr/>
      <dgm:t>
        <a:bodyPr/>
        <a:lstStyle/>
        <a:p>
          <a:endParaRPr lang="en-US"/>
        </a:p>
      </dgm:t>
    </dgm:pt>
    <dgm:pt modelId="{C1DB63FD-99BD-437E-9A79-65361FCFD642}" type="sibTrans" cxnId="{8EF5957F-DD96-4B24-A1A4-A18C46098861}">
      <dgm:prSet/>
      <dgm:spPr/>
      <dgm:t>
        <a:bodyPr/>
        <a:lstStyle/>
        <a:p>
          <a:endParaRPr lang="en-US"/>
        </a:p>
      </dgm:t>
    </dgm:pt>
    <dgm:pt modelId="{499FCD5E-D068-4EF3-891B-E2959C89311F}">
      <dgm:prSet phldrT="[Text]" custT="1"/>
      <dgm:spPr/>
      <dgm:t>
        <a:bodyPr/>
        <a:lstStyle/>
        <a:p>
          <a:r>
            <a:rPr lang="en-US" sz="1800" dirty="0">
              <a:latin typeface="Segoe UI" panose="020B0502040204020203" pitchFamily="34" charset="0"/>
              <a:cs typeface="Segoe UI" panose="020B0502040204020203" pitchFamily="34" charset="0"/>
            </a:rPr>
            <a:t>Counties Opt-In to this benefit</a:t>
          </a:r>
        </a:p>
      </dgm:t>
    </dgm:pt>
    <dgm:pt modelId="{6FD156C8-F20C-4021-AD3C-40897DD11E01}" type="parTrans" cxnId="{2B75AC91-D336-4B61-B650-D1DCF0ACB636}">
      <dgm:prSet/>
      <dgm:spPr/>
      <dgm:t>
        <a:bodyPr/>
        <a:lstStyle/>
        <a:p>
          <a:endParaRPr lang="en-US"/>
        </a:p>
      </dgm:t>
    </dgm:pt>
    <dgm:pt modelId="{DE12EBD5-DB94-4E76-8994-DAD552CC417B}" type="sibTrans" cxnId="{2B75AC91-D336-4B61-B650-D1DCF0ACB636}">
      <dgm:prSet/>
      <dgm:spPr/>
      <dgm:t>
        <a:bodyPr/>
        <a:lstStyle/>
        <a:p>
          <a:endParaRPr lang="en-US"/>
        </a:p>
      </dgm:t>
    </dgm:pt>
    <dgm:pt modelId="{F877924C-78F6-42DF-9625-FA8219EBE37F}">
      <dgm:prSet phldrT="[Text]" custT="1"/>
      <dgm:spPr/>
      <dgm:t>
        <a:bodyPr/>
        <a:lstStyle/>
        <a:p>
          <a:r>
            <a:rPr lang="en-US" sz="1800" dirty="0">
              <a:latin typeface="Segoe UI" panose="020B0502040204020203" pitchFamily="34" charset="0"/>
              <a:cs typeface="Segoe UI" panose="020B0502040204020203" pitchFamily="34" charset="0"/>
            </a:rPr>
            <a:t>CalMHSA Certifying Entity</a:t>
          </a:r>
        </a:p>
      </dgm:t>
    </dgm:pt>
    <dgm:pt modelId="{3033EAD7-6C6A-4733-9061-7A4A9789AEEB}" type="parTrans" cxnId="{78256C44-F875-43B7-9BC6-1535F24A8270}">
      <dgm:prSet/>
      <dgm:spPr/>
      <dgm:t>
        <a:bodyPr/>
        <a:lstStyle/>
        <a:p>
          <a:endParaRPr lang="en-US"/>
        </a:p>
      </dgm:t>
    </dgm:pt>
    <dgm:pt modelId="{BD8298E5-E989-471D-B4EF-BFCD311ED6D8}" type="sibTrans" cxnId="{78256C44-F875-43B7-9BC6-1535F24A8270}">
      <dgm:prSet/>
      <dgm:spPr/>
      <dgm:t>
        <a:bodyPr/>
        <a:lstStyle/>
        <a:p>
          <a:endParaRPr lang="en-US"/>
        </a:p>
      </dgm:t>
    </dgm:pt>
    <dgm:pt modelId="{F7B7DC84-AE4D-4D21-BE81-20DAD7C35007}">
      <dgm:prSet phldrT="[Text]" custT="1"/>
      <dgm:spPr/>
      <dgm:t>
        <a:bodyPr/>
        <a:lstStyle/>
        <a:p>
          <a:r>
            <a:rPr lang="en-US" sz="1800" dirty="0">
              <a:latin typeface="Segoe UI" panose="020B0502040204020203" pitchFamily="34" charset="0"/>
              <a:cs typeface="Segoe UI" panose="020B0502040204020203" pitchFamily="34" charset="0"/>
            </a:rPr>
            <a:t>Peers – Individuals that meet requirement for certification </a:t>
          </a:r>
        </a:p>
      </dgm:t>
    </dgm:pt>
    <dgm:pt modelId="{DAF482C0-BCDC-4873-AA4C-80C2BB4B567E}" type="parTrans" cxnId="{C488DED0-F684-47E5-8100-B1855C321918}">
      <dgm:prSet/>
      <dgm:spPr/>
      <dgm:t>
        <a:bodyPr/>
        <a:lstStyle/>
        <a:p>
          <a:endParaRPr lang="en-US"/>
        </a:p>
      </dgm:t>
    </dgm:pt>
    <dgm:pt modelId="{AAD984FA-3312-4BFA-9D03-44DBFE8E0E61}" type="sibTrans" cxnId="{C488DED0-F684-47E5-8100-B1855C321918}">
      <dgm:prSet/>
      <dgm:spPr/>
      <dgm:t>
        <a:bodyPr/>
        <a:lstStyle/>
        <a:p>
          <a:endParaRPr lang="en-US"/>
        </a:p>
      </dgm:t>
    </dgm:pt>
    <dgm:pt modelId="{C541A5CF-959A-4A35-9659-01E57665F22B}" type="pres">
      <dgm:prSet presAssocID="{50FBC5ED-C03F-4359-B8C5-804DBC097AD5}" presName="Name0" presStyleCnt="0">
        <dgm:presLayoutVars>
          <dgm:orgChart val="1"/>
          <dgm:chPref val="1"/>
          <dgm:dir/>
          <dgm:animOne val="branch"/>
          <dgm:animLvl val="lvl"/>
          <dgm:resizeHandles/>
        </dgm:presLayoutVars>
      </dgm:prSet>
      <dgm:spPr/>
      <dgm:t>
        <a:bodyPr/>
        <a:lstStyle/>
        <a:p>
          <a:endParaRPr lang="en-US"/>
        </a:p>
      </dgm:t>
    </dgm:pt>
    <dgm:pt modelId="{5CF75BBF-3447-426A-885B-1BC69367BE38}" type="pres">
      <dgm:prSet presAssocID="{37359A04-D9EE-4B1A-8E17-E0C2F25EAAA5}" presName="hierRoot1" presStyleCnt="0">
        <dgm:presLayoutVars>
          <dgm:hierBranch val="init"/>
        </dgm:presLayoutVars>
      </dgm:prSet>
      <dgm:spPr/>
    </dgm:pt>
    <dgm:pt modelId="{8D9438B3-625B-4558-94F3-F5C01803712A}" type="pres">
      <dgm:prSet presAssocID="{37359A04-D9EE-4B1A-8E17-E0C2F25EAAA5}" presName="rootComposite1" presStyleCnt="0"/>
      <dgm:spPr/>
    </dgm:pt>
    <dgm:pt modelId="{3FF240BC-3371-494C-834A-E50AD60CDFA0}" type="pres">
      <dgm:prSet presAssocID="{37359A04-D9EE-4B1A-8E17-E0C2F25EAAA5}" presName="rootText1" presStyleLbl="alignAcc1" presStyleIdx="0" presStyleCnt="0">
        <dgm:presLayoutVars>
          <dgm:chPref val="3"/>
        </dgm:presLayoutVars>
      </dgm:prSet>
      <dgm:spPr/>
      <dgm:t>
        <a:bodyPr/>
        <a:lstStyle/>
        <a:p>
          <a:endParaRPr lang="en-US"/>
        </a:p>
      </dgm:t>
    </dgm:pt>
    <dgm:pt modelId="{9AFC9121-AE90-4AC8-8A46-65FD464ABF01}" type="pres">
      <dgm:prSet presAssocID="{37359A04-D9EE-4B1A-8E17-E0C2F25EAAA5}" presName="topArc1" presStyleLbl="parChTrans1D1" presStyleIdx="0" presStyleCnt="10"/>
      <dgm:spPr/>
    </dgm:pt>
    <dgm:pt modelId="{EB743041-B264-4EB2-B5C9-AA52839755AE}" type="pres">
      <dgm:prSet presAssocID="{37359A04-D9EE-4B1A-8E17-E0C2F25EAAA5}" presName="bottomArc1" presStyleLbl="parChTrans1D1" presStyleIdx="1" presStyleCnt="10"/>
      <dgm:spPr/>
    </dgm:pt>
    <dgm:pt modelId="{108BE9B4-7E6A-47A4-94DC-17A0F32C5427}" type="pres">
      <dgm:prSet presAssocID="{37359A04-D9EE-4B1A-8E17-E0C2F25EAAA5}" presName="topConnNode1" presStyleLbl="node1" presStyleIdx="0" presStyleCnt="0"/>
      <dgm:spPr/>
      <dgm:t>
        <a:bodyPr/>
        <a:lstStyle/>
        <a:p>
          <a:endParaRPr lang="en-US"/>
        </a:p>
      </dgm:t>
    </dgm:pt>
    <dgm:pt modelId="{64A95086-E87E-407E-B5F8-FF742AFB43F6}" type="pres">
      <dgm:prSet presAssocID="{37359A04-D9EE-4B1A-8E17-E0C2F25EAAA5}" presName="hierChild2" presStyleCnt="0"/>
      <dgm:spPr/>
    </dgm:pt>
    <dgm:pt modelId="{4E3BF766-DF86-4312-8668-45148EB0F9EB}" type="pres">
      <dgm:prSet presAssocID="{6FD156C8-F20C-4021-AD3C-40897DD11E01}" presName="Name28" presStyleLbl="parChTrans1D2" presStyleIdx="0" presStyleCnt="4"/>
      <dgm:spPr/>
      <dgm:t>
        <a:bodyPr/>
        <a:lstStyle/>
        <a:p>
          <a:endParaRPr lang="en-US"/>
        </a:p>
      </dgm:t>
    </dgm:pt>
    <dgm:pt modelId="{AB986527-79E3-4AB3-9CFB-5F2CE743789F}" type="pres">
      <dgm:prSet presAssocID="{499FCD5E-D068-4EF3-891B-E2959C89311F}" presName="hierRoot2" presStyleCnt="0">
        <dgm:presLayoutVars>
          <dgm:hierBranch val="init"/>
        </dgm:presLayoutVars>
      </dgm:prSet>
      <dgm:spPr/>
    </dgm:pt>
    <dgm:pt modelId="{1F5F3A68-6B3F-473C-9694-E906A41B2969}" type="pres">
      <dgm:prSet presAssocID="{499FCD5E-D068-4EF3-891B-E2959C89311F}" presName="rootComposite2" presStyleCnt="0"/>
      <dgm:spPr/>
    </dgm:pt>
    <dgm:pt modelId="{726CD72A-8A9A-49CA-A1D0-E3C409CEFD05}" type="pres">
      <dgm:prSet presAssocID="{499FCD5E-D068-4EF3-891B-E2959C89311F}" presName="rootText2" presStyleLbl="alignAcc1" presStyleIdx="0" presStyleCnt="0">
        <dgm:presLayoutVars>
          <dgm:chPref val="3"/>
        </dgm:presLayoutVars>
      </dgm:prSet>
      <dgm:spPr/>
      <dgm:t>
        <a:bodyPr/>
        <a:lstStyle/>
        <a:p>
          <a:endParaRPr lang="en-US"/>
        </a:p>
      </dgm:t>
    </dgm:pt>
    <dgm:pt modelId="{D484E46B-0339-4D5A-8D65-242481830317}" type="pres">
      <dgm:prSet presAssocID="{499FCD5E-D068-4EF3-891B-E2959C89311F}" presName="topArc2" presStyleLbl="parChTrans1D1" presStyleIdx="2" presStyleCnt="10"/>
      <dgm:spPr/>
    </dgm:pt>
    <dgm:pt modelId="{8018C8E2-00DF-4927-B5B9-F3E379799114}" type="pres">
      <dgm:prSet presAssocID="{499FCD5E-D068-4EF3-891B-E2959C89311F}" presName="bottomArc2" presStyleLbl="parChTrans1D1" presStyleIdx="3" presStyleCnt="10"/>
      <dgm:spPr/>
    </dgm:pt>
    <dgm:pt modelId="{361D79EF-572A-429C-966A-6D9FB7B62233}" type="pres">
      <dgm:prSet presAssocID="{499FCD5E-D068-4EF3-891B-E2959C89311F}" presName="topConnNode2" presStyleLbl="node2" presStyleIdx="0" presStyleCnt="0"/>
      <dgm:spPr/>
      <dgm:t>
        <a:bodyPr/>
        <a:lstStyle/>
        <a:p>
          <a:endParaRPr lang="en-US"/>
        </a:p>
      </dgm:t>
    </dgm:pt>
    <dgm:pt modelId="{7201B163-DF36-487F-818A-7256347D743C}" type="pres">
      <dgm:prSet presAssocID="{499FCD5E-D068-4EF3-891B-E2959C89311F}" presName="hierChild4" presStyleCnt="0"/>
      <dgm:spPr/>
    </dgm:pt>
    <dgm:pt modelId="{60BD2BD4-9A11-4B8C-ABE1-B2C3A1446927}" type="pres">
      <dgm:prSet presAssocID="{499FCD5E-D068-4EF3-891B-E2959C89311F}" presName="hierChild5" presStyleCnt="0"/>
      <dgm:spPr/>
    </dgm:pt>
    <dgm:pt modelId="{A76F2364-30EC-4B77-B928-313FC7B394A7}" type="pres">
      <dgm:prSet presAssocID="{3033EAD7-6C6A-4733-9061-7A4A9789AEEB}" presName="Name28" presStyleLbl="parChTrans1D2" presStyleIdx="1" presStyleCnt="4"/>
      <dgm:spPr/>
      <dgm:t>
        <a:bodyPr/>
        <a:lstStyle/>
        <a:p>
          <a:endParaRPr lang="en-US"/>
        </a:p>
      </dgm:t>
    </dgm:pt>
    <dgm:pt modelId="{B74CC2D2-45B9-4587-AEBB-D285D9053A34}" type="pres">
      <dgm:prSet presAssocID="{F877924C-78F6-42DF-9625-FA8219EBE37F}" presName="hierRoot2" presStyleCnt="0">
        <dgm:presLayoutVars>
          <dgm:hierBranch val="init"/>
        </dgm:presLayoutVars>
      </dgm:prSet>
      <dgm:spPr/>
    </dgm:pt>
    <dgm:pt modelId="{3901B30A-8AE2-4F20-823F-32E60106646C}" type="pres">
      <dgm:prSet presAssocID="{F877924C-78F6-42DF-9625-FA8219EBE37F}" presName="rootComposite2" presStyleCnt="0"/>
      <dgm:spPr/>
    </dgm:pt>
    <dgm:pt modelId="{7D69A837-BDBD-4096-A415-4E082240E159}" type="pres">
      <dgm:prSet presAssocID="{F877924C-78F6-42DF-9625-FA8219EBE37F}" presName="rootText2" presStyleLbl="alignAcc1" presStyleIdx="0" presStyleCnt="0">
        <dgm:presLayoutVars>
          <dgm:chPref val="3"/>
        </dgm:presLayoutVars>
      </dgm:prSet>
      <dgm:spPr/>
      <dgm:t>
        <a:bodyPr/>
        <a:lstStyle/>
        <a:p>
          <a:endParaRPr lang="en-US"/>
        </a:p>
      </dgm:t>
    </dgm:pt>
    <dgm:pt modelId="{18A9E569-9265-4A50-AF47-F73E85353BD9}" type="pres">
      <dgm:prSet presAssocID="{F877924C-78F6-42DF-9625-FA8219EBE37F}" presName="topArc2" presStyleLbl="parChTrans1D1" presStyleIdx="4" presStyleCnt="10"/>
      <dgm:spPr/>
    </dgm:pt>
    <dgm:pt modelId="{EA4AA2B5-B705-413B-8078-12ED7126B5E1}" type="pres">
      <dgm:prSet presAssocID="{F877924C-78F6-42DF-9625-FA8219EBE37F}" presName="bottomArc2" presStyleLbl="parChTrans1D1" presStyleIdx="5" presStyleCnt="10"/>
      <dgm:spPr/>
    </dgm:pt>
    <dgm:pt modelId="{641ADF95-8BAF-476D-BF9E-B5419E628D13}" type="pres">
      <dgm:prSet presAssocID="{F877924C-78F6-42DF-9625-FA8219EBE37F}" presName="topConnNode2" presStyleLbl="node2" presStyleIdx="0" presStyleCnt="0"/>
      <dgm:spPr/>
      <dgm:t>
        <a:bodyPr/>
        <a:lstStyle/>
        <a:p>
          <a:endParaRPr lang="en-US"/>
        </a:p>
      </dgm:t>
    </dgm:pt>
    <dgm:pt modelId="{50950E3C-877E-421C-BA18-9D183C4AC043}" type="pres">
      <dgm:prSet presAssocID="{F877924C-78F6-42DF-9625-FA8219EBE37F}" presName="hierChild4" presStyleCnt="0"/>
      <dgm:spPr/>
    </dgm:pt>
    <dgm:pt modelId="{2374181B-31CA-4083-B2B4-F6B3AEF83059}" type="pres">
      <dgm:prSet presAssocID="{F877924C-78F6-42DF-9625-FA8219EBE37F}" presName="hierChild5" presStyleCnt="0"/>
      <dgm:spPr/>
    </dgm:pt>
    <dgm:pt modelId="{60352D7B-AE32-4C3B-B728-BAE64FD3D663}" type="pres">
      <dgm:prSet presAssocID="{DAF482C0-BCDC-4873-AA4C-80C2BB4B567E}" presName="Name28" presStyleLbl="parChTrans1D2" presStyleIdx="2" presStyleCnt="4"/>
      <dgm:spPr/>
      <dgm:t>
        <a:bodyPr/>
        <a:lstStyle/>
        <a:p>
          <a:endParaRPr lang="en-US"/>
        </a:p>
      </dgm:t>
    </dgm:pt>
    <dgm:pt modelId="{9413D082-A4C0-4679-BD7D-55A4D6EA32C5}" type="pres">
      <dgm:prSet presAssocID="{F7B7DC84-AE4D-4D21-BE81-20DAD7C35007}" presName="hierRoot2" presStyleCnt="0">
        <dgm:presLayoutVars>
          <dgm:hierBranch val="init"/>
        </dgm:presLayoutVars>
      </dgm:prSet>
      <dgm:spPr/>
    </dgm:pt>
    <dgm:pt modelId="{C6210B9A-1AFE-42B1-9BB8-5CA0370B9344}" type="pres">
      <dgm:prSet presAssocID="{F7B7DC84-AE4D-4D21-BE81-20DAD7C35007}" presName="rootComposite2" presStyleCnt="0"/>
      <dgm:spPr/>
    </dgm:pt>
    <dgm:pt modelId="{5803F84C-DFA0-4FB1-A5B1-4752726FFC1C}" type="pres">
      <dgm:prSet presAssocID="{F7B7DC84-AE4D-4D21-BE81-20DAD7C35007}" presName="rootText2" presStyleLbl="alignAcc1" presStyleIdx="0" presStyleCnt="0">
        <dgm:presLayoutVars>
          <dgm:chPref val="3"/>
        </dgm:presLayoutVars>
      </dgm:prSet>
      <dgm:spPr/>
      <dgm:t>
        <a:bodyPr/>
        <a:lstStyle/>
        <a:p>
          <a:endParaRPr lang="en-US"/>
        </a:p>
      </dgm:t>
    </dgm:pt>
    <dgm:pt modelId="{7E5A1D28-8859-4652-BCA7-4FC18AEB6ABD}" type="pres">
      <dgm:prSet presAssocID="{F7B7DC84-AE4D-4D21-BE81-20DAD7C35007}" presName="topArc2" presStyleLbl="parChTrans1D1" presStyleIdx="6" presStyleCnt="10"/>
      <dgm:spPr/>
    </dgm:pt>
    <dgm:pt modelId="{7AA391D0-DA7F-4798-B59C-4F63232E800F}" type="pres">
      <dgm:prSet presAssocID="{F7B7DC84-AE4D-4D21-BE81-20DAD7C35007}" presName="bottomArc2" presStyleLbl="parChTrans1D1" presStyleIdx="7" presStyleCnt="10"/>
      <dgm:spPr/>
    </dgm:pt>
    <dgm:pt modelId="{1D3D5ACF-6CBF-4719-A72D-EBBCD9F3391F}" type="pres">
      <dgm:prSet presAssocID="{F7B7DC84-AE4D-4D21-BE81-20DAD7C35007}" presName="topConnNode2" presStyleLbl="node2" presStyleIdx="0" presStyleCnt="0"/>
      <dgm:spPr/>
      <dgm:t>
        <a:bodyPr/>
        <a:lstStyle/>
        <a:p>
          <a:endParaRPr lang="en-US"/>
        </a:p>
      </dgm:t>
    </dgm:pt>
    <dgm:pt modelId="{4D48CF70-7E06-4DEC-AB69-D3D5F8B6A136}" type="pres">
      <dgm:prSet presAssocID="{F7B7DC84-AE4D-4D21-BE81-20DAD7C35007}" presName="hierChild4" presStyleCnt="0"/>
      <dgm:spPr/>
    </dgm:pt>
    <dgm:pt modelId="{7CDB5D5D-1CE2-4139-AE1B-98F517DA859B}" type="pres">
      <dgm:prSet presAssocID="{F7B7DC84-AE4D-4D21-BE81-20DAD7C35007}" presName="hierChild5" presStyleCnt="0"/>
      <dgm:spPr/>
    </dgm:pt>
    <dgm:pt modelId="{E2BFB9F5-F781-430E-966E-5A6386C93A57}" type="pres">
      <dgm:prSet presAssocID="{37359A04-D9EE-4B1A-8E17-E0C2F25EAAA5}" presName="hierChild3" presStyleCnt="0"/>
      <dgm:spPr/>
    </dgm:pt>
    <dgm:pt modelId="{C9C2FD36-4E98-4A84-94B6-A228817DEFE7}" type="pres">
      <dgm:prSet presAssocID="{B7082160-61E7-4228-B667-D58606871BF2}" presName="Name101" presStyleLbl="parChTrans1D2" presStyleIdx="3" presStyleCnt="4"/>
      <dgm:spPr/>
      <dgm:t>
        <a:bodyPr/>
        <a:lstStyle/>
        <a:p>
          <a:endParaRPr lang="en-US"/>
        </a:p>
      </dgm:t>
    </dgm:pt>
    <dgm:pt modelId="{617D0421-842C-4A67-963A-BD0C67A9530A}" type="pres">
      <dgm:prSet presAssocID="{4F5D3DFD-6C90-4FB3-A409-657BBD806CFA}" presName="hierRoot3" presStyleCnt="0">
        <dgm:presLayoutVars>
          <dgm:hierBranch val="init"/>
        </dgm:presLayoutVars>
      </dgm:prSet>
      <dgm:spPr/>
    </dgm:pt>
    <dgm:pt modelId="{6D736BDE-10E0-4375-B994-2E7D6F148BB5}" type="pres">
      <dgm:prSet presAssocID="{4F5D3DFD-6C90-4FB3-A409-657BBD806CFA}" presName="rootComposite3" presStyleCnt="0"/>
      <dgm:spPr/>
    </dgm:pt>
    <dgm:pt modelId="{32E7F595-FCE6-4B92-9146-7D5F4C0FD3B7}" type="pres">
      <dgm:prSet presAssocID="{4F5D3DFD-6C90-4FB3-A409-657BBD806CFA}" presName="rootText3" presStyleLbl="alignAcc1" presStyleIdx="0" presStyleCnt="0">
        <dgm:presLayoutVars>
          <dgm:chPref val="3"/>
        </dgm:presLayoutVars>
      </dgm:prSet>
      <dgm:spPr/>
      <dgm:t>
        <a:bodyPr/>
        <a:lstStyle/>
        <a:p>
          <a:endParaRPr lang="en-US"/>
        </a:p>
      </dgm:t>
    </dgm:pt>
    <dgm:pt modelId="{4E03D2FE-12B4-488C-97A1-4185EE7E1CE6}" type="pres">
      <dgm:prSet presAssocID="{4F5D3DFD-6C90-4FB3-A409-657BBD806CFA}" presName="topArc3" presStyleLbl="parChTrans1D1" presStyleIdx="8" presStyleCnt="10"/>
      <dgm:spPr/>
    </dgm:pt>
    <dgm:pt modelId="{D02D352E-D0B8-4173-8E1E-A1A166E7FA57}" type="pres">
      <dgm:prSet presAssocID="{4F5D3DFD-6C90-4FB3-A409-657BBD806CFA}" presName="bottomArc3" presStyleLbl="parChTrans1D1" presStyleIdx="9" presStyleCnt="10"/>
      <dgm:spPr/>
    </dgm:pt>
    <dgm:pt modelId="{3BCE1E0E-43C3-425A-B15D-8A6E0BBD366C}" type="pres">
      <dgm:prSet presAssocID="{4F5D3DFD-6C90-4FB3-A409-657BBD806CFA}" presName="topConnNode3" presStyleLbl="asst1" presStyleIdx="0" presStyleCnt="0"/>
      <dgm:spPr/>
      <dgm:t>
        <a:bodyPr/>
        <a:lstStyle/>
        <a:p>
          <a:endParaRPr lang="en-US"/>
        </a:p>
      </dgm:t>
    </dgm:pt>
    <dgm:pt modelId="{2964DAEF-559A-4247-BDCD-058AE39D2F9B}" type="pres">
      <dgm:prSet presAssocID="{4F5D3DFD-6C90-4FB3-A409-657BBD806CFA}" presName="hierChild6" presStyleCnt="0"/>
      <dgm:spPr/>
    </dgm:pt>
    <dgm:pt modelId="{77DC2180-32EC-4A7D-95B8-30571CF3A858}" type="pres">
      <dgm:prSet presAssocID="{4F5D3DFD-6C90-4FB3-A409-657BBD806CFA}" presName="hierChild7" presStyleCnt="0"/>
      <dgm:spPr/>
    </dgm:pt>
  </dgm:ptLst>
  <dgm:cxnLst>
    <dgm:cxn modelId="{8EF5957F-DD96-4B24-A1A4-A18C46098861}" srcId="{37359A04-D9EE-4B1A-8E17-E0C2F25EAAA5}" destId="{4F5D3DFD-6C90-4FB3-A409-657BBD806CFA}" srcOrd="0" destOrd="0" parTransId="{B7082160-61E7-4228-B667-D58606871BF2}" sibTransId="{C1DB63FD-99BD-437E-9A79-65361FCFD642}"/>
    <dgm:cxn modelId="{C43543A2-F794-4BBB-97E6-987E1EDF9283}" type="presOf" srcId="{F7B7DC84-AE4D-4D21-BE81-20DAD7C35007}" destId="{5803F84C-DFA0-4FB1-A5B1-4752726FFC1C}" srcOrd="0" destOrd="0" presId="urn:microsoft.com/office/officeart/2008/layout/HalfCircleOrganizationChart"/>
    <dgm:cxn modelId="{5319567D-4FE3-44B5-A68E-F31A932EE9A7}" type="presOf" srcId="{B7082160-61E7-4228-B667-D58606871BF2}" destId="{C9C2FD36-4E98-4A84-94B6-A228817DEFE7}" srcOrd="0" destOrd="0" presId="urn:microsoft.com/office/officeart/2008/layout/HalfCircleOrganizationChart"/>
    <dgm:cxn modelId="{0F53A352-E087-4051-97CA-6B7BF488E55D}" type="presOf" srcId="{4F5D3DFD-6C90-4FB3-A409-657BBD806CFA}" destId="{3BCE1E0E-43C3-425A-B15D-8A6E0BBD366C}" srcOrd="1" destOrd="0" presId="urn:microsoft.com/office/officeart/2008/layout/HalfCircleOrganizationChart"/>
    <dgm:cxn modelId="{FB106906-097A-4E5F-B568-7372E3D81D81}" srcId="{50FBC5ED-C03F-4359-B8C5-804DBC097AD5}" destId="{37359A04-D9EE-4B1A-8E17-E0C2F25EAAA5}" srcOrd="0" destOrd="0" parTransId="{B68C6689-48E8-473B-99F8-FAAC9F482911}" sibTransId="{9E9CEE12-6522-49BC-AB9C-BAF860124933}"/>
    <dgm:cxn modelId="{3A9A47B9-AA7C-48E4-8EAF-838673FCE307}" type="presOf" srcId="{6FD156C8-F20C-4021-AD3C-40897DD11E01}" destId="{4E3BF766-DF86-4312-8668-45148EB0F9EB}" srcOrd="0" destOrd="0" presId="urn:microsoft.com/office/officeart/2008/layout/HalfCircleOrganizationChart"/>
    <dgm:cxn modelId="{78256C44-F875-43B7-9BC6-1535F24A8270}" srcId="{37359A04-D9EE-4B1A-8E17-E0C2F25EAAA5}" destId="{F877924C-78F6-42DF-9625-FA8219EBE37F}" srcOrd="2" destOrd="0" parTransId="{3033EAD7-6C6A-4733-9061-7A4A9789AEEB}" sibTransId="{BD8298E5-E989-471D-B4EF-BFCD311ED6D8}"/>
    <dgm:cxn modelId="{2B75AC91-D336-4B61-B650-D1DCF0ACB636}" srcId="{37359A04-D9EE-4B1A-8E17-E0C2F25EAAA5}" destId="{499FCD5E-D068-4EF3-891B-E2959C89311F}" srcOrd="1" destOrd="0" parTransId="{6FD156C8-F20C-4021-AD3C-40897DD11E01}" sibTransId="{DE12EBD5-DB94-4E76-8994-DAD552CC417B}"/>
    <dgm:cxn modelId="{28ABFA55-55E6-4D42-A429-3CEF1CEF8294}" type="presOf" srcId="{F877924C-78F6-42DF-9625-FA8219EBE37F}" destId="{641ADF95-8BAF-476D-BF9E-B5419E628D13}" srcOrd="1" destOrd="0" presId="urn:microsoft.com/office/officeart/2008/layout/HalfCircleOrganizationChart"/>
    <dgm:cxn modelId="{E74C1AFD-0931-4500-A110-84A5F232FF1E}" type="presOf" srcId="{DAF482C0-BCDC-4873-AA4C-80C2BB4B567E}" destId="{60352D7B-AE32-4C3B-B728-BAE64FD3D663}" srcOrd="0" destOrd="0" presId="urn:microsoft.com/office/officeart/2008/layout/HalfCircleOrganizationChart"/>
    <dgm:cxn modelId="{D950F87B-1AA9-484E-A3E6-425DC758F664}" type="presOf" srcId="{3033EAD7-6C6A-4733-9061-7A4A9789AEEB}" destId="{A76F2364-30EC-4B77-B928-313FC7B394A7}" srcOrd="0" destOrd="0" presId="urn:microsoft.com/office/officeart/2008/layout/HalfCircleOrganizationChart"/>
    <dgm:cxn modelId="{3834CEAB-FD8D-43AA-9272-CCAE85940861}" type="presOf" srcId="{37359A04-D9EE-4B1A-8E17-E0C2F25EAAA5}" destId="{108BE9B4-7E6A-47A4-94DC-17A0F32C5427}" srcOrd="1" destOrd="0" presId="urn:microsoft.com/office/officeart/2008/layout/HalfCircleOrganizationChart"/>
    <dgm:cxn modelId="{EC00DEA9-0C14-4840-B1C0-8F923F71B12E}" type="presOf" srcId="{499FCD5E-D068-4EF3-891B-E2959C89311F}" destId="{361D79EF-572A-429C-966A-6D9FB7B62233}" srcOrd="1" destOrd="0" presId="urn:microsoft.com/office/officeart/2008/layout/HalfCircleOrganizationChart"/>
    <dgm:cxn modelId="{C488DED0-F684-47E5-8100-B1855C321918}" srcId="{37359A04-D9EE-4B1A-8E17-E0C2F25EAAA5}" destId="{F7B7DC84-AE4D-4D21-BE81-20DAD7C35007}" srcOrd="3" destOrd="0" parTransId="{DAF482C0-BCDC-4873-AA4C-80C2BB4B567E}" sibTransId="{AAD984FA-3312-4BFA-9D03-44DBFE8E0E61}"/>
    <dgm:cxn modelId="{74750FFA-9D21-416E-BD74-8B5714C11127}" type="presOf" srcId="{F7B7DC84-AE4D-4D21-BE81-20DAD7C35007}" destId="{1D3D5ACF-6CBF-4719-A72D-EBBCD9F3391F}" srcOrd="1" destOrd="0" presId="urn:microsoft.com/office/officeart/2008/layout/HalfCircleOrganizationChart"/>
    <dgm:cxn modelId="{5E8D3C75-AEAF-4A3E-AD3F-78451665034D}" type="presOf" srcId="{F877924C-78F6-42DF-9625-FA8219EBE37F}" destId="{7D69A837-BDBD-4096-A415-4E082240E159}" srcOrd="0" destOrd="0" presId="urn:microsoft.com/office/officeart/2008/layout/HalfCircleOrganizationChart"/>
    <dgm:cxn modelId="{CB53E364-3620-481F-9A3A-5C2E7775BA9C}" type="presOf" srcId="{4F5D3DFD-6C90-4FB3-A409-657BBD806CFA}" destId="{32E7F595-FCE6-4B92-9146-7D5F4C0FD3B7}" srcOrd="0" destOrd="0" presId="urn:microsoft.com/office/officeart/2008/layout/HalfCircleOrganizationChart"/>
    <dgm:cxn modelId="{BE779DF4-2D21-48F9-B490-2128B4E56349}" type="presOf" srcId="{37359A04-D9EE-4B1A-8E17-E0C2F25EAAA5}" destId="{3FF240BC-3371-494C-834A-E50AD60CDFA0}" srcOrd="0" destOrd="0" presId="urn:microsoft.com/office/officeart/2008/layout/HalfCircleOrganizationChart"/>
    <dgm:cxn modelId="{889EDE6E-6EB9-492A-AA40-FE66B9774AD5}" type="presOf" srcId="{499FCD5E-D068-4EF3-891B-E2959C89311F}" destId="{726CD72A-8A9A-49CA-A1D0-E3C409CEFD05}" srcOrd="0" destOrd="0" presId="urn:microsoft.com/office/officeart/2008/layout/HalfCircleOrganizationChart"/>
    <dgm:cxn modelId="{ABAE996B-EE93-4BCB-85FB-96E3DA775503}" type="presOf" srcId="{50FBC5ED-C03F-4359-B8C5-804DBC097AD5}" destId="{C541A5CF-959A-4A35-9659-01E57665F22B}" srcOrd="0" destOrd="0" presId="urn:microsoft.com/office/officeart/2008/layout/HalfCircleOrganizationChart"/>
    <dgm:cxn modelId="{907333F7-3824-4FE1-8D7B-983E8A2BFD80}" type="presParOf" srcId="{C541A5CF-959A-4A35-9659-01E57665F22B}" destId="{5CF75BBF-3447-426A-885B-1BC69367BE38}" srcOrd="0" destOrd="0" presId="urn:microsoft.com/office/officeart/2008/layout/HalfCircleOrganizationChart"/>
    <dgm:cxn modelId="{3A134D9D-7A40-41C8-950C-D7AAB3F07BC6}" type="presParOf" srcId="{5CF75BBF-3447-426A-885B-1BC69367BE38}" destId="{8D9438B3-625B-4558-94F3-F5C01803712A}" srcOrd="0" destOrd="0" presId="urn:microsoft.com/office/officeart/2008/layout/HalfCircleOrganizationChart"/>
    <dgm:cxn modelId="{364192F0-4916-4E44-8DDF-F4AA201E01F4}" type="presParOf" srcId="{8D9438B3-625B-4558-94F3-F5C01803712A}" destId="{3FF240BC-3371-494C-834A-E50AD60CDFA0}" srcOrd="0" destOrd="0" presId="urn:microsoft.com/office/officeart/2008/layout/HalfCircleOrganizationChart"/>
    <dgm:cxn modelId="{63819B40-F104-4780-9552-558E9556FCA0}" type="presParOf" srcId="{8D9438B3-625B-4558-94F3-F5C01803712A}" destId="{9AFC9121-AE90-4AC8-8A46-65FD464ABF01}" srcOrd="1" destOrd="0" presId="urn:microsoft.com/office/officeart/2008/layout/HalfCircleOrganizationChart"/>
    <dgm:cxn modelId="{5141D1B0-0351-455F-B938-B241488A0620}" type="presParOf" srcId="{8D9438B3-625B-4558-94F3-F5C01803712A}" destId="{EB743041-B264-4EB2-B5C9-AA52839755AE}" srcOrd="2" destOrd="0" presId="urn:microsoft.com/office/officeart/2008/layout/HalfCircleOrganizationChart"/>
    <dgm:cxn modelId="{A2120F5E-2FFC-47F7-8A89-FA012C4D95D4}" type="presParOf" srcId="{8D9438B3-625B-4558-94F3-F5C01803712A}" destId="{108BE9B4-7E6A-47A4-94DC-17A0F32C5427}" srcOrd="3" destOrd="0" presId="urn:microsoft.com/office/officeart/2008/layout/HalfCircleOrganizationChart"/>
    <dgm:cxn modelId="{5AF7FD81-7F50-4219-8DC9-5E6DEAB4A293}" type="presParOf" srcId="{5CF75BBF-3447-426A-885B-1BC69367BE38}" destId="{64A95086-E87E-407E-B5F8-FF742AFB43F6}" srcOrd="1" destOrd="0" presId="urn:microsoft.com/office/officeart/2008/layout/HalfCircleOrganizationChart"/>
    <dgm:cxn modelId="{BD7A6055-F5BF-46DA-B13A-AA5E8B1CAEFA}" type="presParOf" srcId="{64A95086-E87E-407E-B5F8-FF742AFB43F6}" destId="{4E3BF766-DF86-4312-8668-45148EB0F9EB}" srcOrd="0" destOrd="0" presId="urn:microsoft.com/office/officeart/2008/layout/HalfCircleOrganizationChart"/>
    <dgm:cxn modelId="{ABD9E599-04D0-4246-A6AD-4C080868D36E}" type="presParOf" srcId="{64A95086-E87E-407E-B5F8-FF742AFB43F6}" destId="{AB986527-79E3-4AB3-9CFB-5F2CE743789F}" srcOrd="1" destOrd="0" presId="urn:microsoft.com/office/officeart/2008/layout/HalfCircleOrganizationChart"/>
    <dgm:cxn modelId="{94945F79-3AD5-4FA0-8C67-BF016417F95C}" type="presParOf" srcId="{AB986527-79E3-4AB3-9CFB-5F2CE743789F}" destId="{1F5F3A68-6B3F-473C-9694-E906A41B2969}" srcOrd="0" destOrd="0" presId="urn:microsoft.com/office/officeart/2008/layout/HalfCircleOrganizationChart"/>
    <dgm:cxn modelId="{CF3F2D85-427F-460E-81DB-AA008C774B8E}" type="presParOf" srcId="{1F5F3A68-6B3F-473C-9694-E906A41B2969}" destId="{726CD72A-8A9A-49CA-A1D0-E3C409CEFD05}" srcOrd="0" destOrd="0" presId="urn:microsoft.com/office/officeart/2008/layout/HalfCircleOrganizationChart"/>
    <dgm:cxn modelId="{E83BBE3A-15B2-47DE-AF79-B8B8673C906C}" type="presParOf" srcId="{1F5F3A68-6B3F-473C-9694-E906A41B2969}" destId="{D484E46B-0339-4D5A-8D65-242481830317}" srcOrd="1" destOrd="0" presId="urn:microsoft.com/office/officeart/2008/layout/HalfCircleOrganizationChart"/>
    <dgm:cxn modelId="{8875EC1C-3DB1-469A-B97C-A3BB01DF829E}" type="presParOf" srcId="{1F5F3A68-6B3F-473C-9694-E906A41B2969}" destId="{8018C8E2-00DF-4927-B5B9-F3E379799114}" srcOrd="2" destOrd="0" presId="urn:microsoft.com/office/officeart/2008/layout/HalfCircleOrganizationChart"/>
    <dgm:cxn modelId="{B7F47896-D754-4E07-9523-CA46D42BBCB7}" type="presParOf" srcId="{1F5F3A68-6B3F-473C-9694-E906A41B2969}" destId="{361D79EF-572A-429C-966A-6D9FB7B62233}" srcOrd="3" destOrd="0" presId="urn:microsoft.com/office/officeart/2008/layout/HalfCircleOrganizationChart"/>
    <dgm:cxn modelId="{AB51974C-5E68-4B49-A64A-59E9DDDA69B5}" type="presParOf" srcId="{AB986527-79E3-4AB3-9CFB-5F2CE743789F}" destId="{7201B163-DF36-487F-818A-7256347D743C}" srcOrd="1" destOrd="0" presId="urn:microsoft.com/office/officeart/2008/layout/HalfCircleOrganizationChart"/>
    <dgm:cxn modelId="{570D788A-B453-438F-A194-926DA2B6FFF9}" type="presParOf" srcId="{AB986527-79E3-4AB3-9CFB-5F2CE743789F}" destId="{60BD2BD4-9A11-4B8C-ABE1-B2C3A1446927}" srcOrd="2" destOrd="0" presId="urn:microsoft.com/office/officeart/2008/layout/HalfCircleOrganizationChart"/>
    <dgm:cxn modelId="{E9FC0CC2-8020-456D-A276-5778A9D87ADB}" type="presParOf" srcId="{64A95086-E87E-407E-B5F8-FF742AFB43F6}" destId="{A76F2364-30EC-4B77-B928-313FC7B394A7}" srcOrd="2" destOrd="0" presId="urn:microsoft.com/office/officeart/2008/layout/HalfCircleOrganizationChart"/>
    <dgm:cxn modelId="{C4D7D160-00DD-44E0-A0F4-A898C514A041}" type="presParOf" srcId="{64A95086-E87E-407E-B5F8-FF742AFB43F6}" destId="{B74CC2D2-45B9-4587-AEBB-D285D9053A34}" srcOrd="3" destOrd="0" presId="urn:microsoft.com/office/officeart/2008/layout/HalfCircleOrganizationChart"/>
    <dgm:cxn modelId="{DACBBAAD-61DA-499C-9D28-0818BA8C45BF}" type="presParOf" srcId="{B74CC2D2-45B9-4587-AEBB-D285D9053A34}" destId="{3901B30A-8AE2-4F20-823F-32E60106646C}" srcOrd="0" destOrd="0" presId="urn:microsoft.com/office/officeart/2008/layout/HalfCircleOrganizationChart"/>
    <dgm:cxn modelId="{66AAC4BC-A13C-488D-B5E4-B80E22D92293}" type="presParOf" srcId="{3901B30A-8AE2-4F20-823F-32E60106646C}" destId="{7D69A837-BDBD-4096-A415-4E082240E159}" srcOrd="0" destOrd="0" presId="urn:microsoft.com/office/officeart/2008/layout/HalfCircleOrganizationChart"/>
    <dgm:cxn modelId="{F24B0A70-1E55-481A-8C04-9CF6A714A41E}" type="presParOf" srcId="{3901B30A-8AE2-4F20-823F-32E60106646C}" destId="{18A9E569-9265-4A50-AF47-F73E85353BD9}" srcOrd="1" destOrd="0" presId="urn:microsoft.com/office/officeart/2008/layout/HalfCircleOrganizationChart"/>
    <dgm:cxn modelId="{E4A25DFD-1A37-462E-97EF-3A25E4683B74}" type="presParOf" srcId="{3901B30A-8AE2-4F20-823F-32E60106646C}" destId="{EA4AA2B5-B705-413B-8078-12ED7126B5E1}" srcOrd="2" destOrd="0" presId="urn:microsoft.com/office/officeart/2008/layout/HalfCircleOrganizationChart"/>
    <dgm:cxn modelId="{276DCA93-1E31-48BB-919E-0BB93123E6EB}" type="presParOf" srcId="{3901B30A-8AE2-4F20-823F-32E60106646C}" destId="{641ADF95-8BAF-476D-BF9E-B5419E628D13}" srcOrd="3" destOrd="0" presId="urn:microsoft.com/office/officeart/2008/layout/HalfCircleOrganizationChart"/>
    <dgm:cxn modelId="{039F47B6-CD64-4428-AABD-1836FAD77DB9}" type="presParOf" srcId="{B74CC2D2-45B9-4587-AEBB-D285D9053A34}" destId="{50950E3C-877E-421C-BA18-9D183C4AC043}" srcOrd="1" destOrd="0" presId="urn:microsoft.com/office/officeart/2008/layout/HalfCircleOrganizationChart"/>
    <dgm:cxn modelId="{618EB79A-B7E9-4EA8-8ED7-D616AE967C74}" type="presParOf" srcId="{B74CC2D2-45B9-4587-AEBB-D285D9053A34}" destId="{2374181B-31CA-4083-B2B4-F6B3AEF83059}" srcOrd="2" destOrd="0" presId="urn:microsoft.com/office/officeart/2008/layout/HalfCircleOrganizationChart"/>
    <dgm:cxn modelId="{1A7559FF-7EED-49A4-9CD8-F656EFA4EAD8}" type="presParOf" srcId="{64A95086-E87E-407E-B5F8-FF742AFB43F6}" destId="{60352D7B-AE32-4C3B-B728-BAE64FD3D663}" srcOrd="4" destOrd="0" presId="urn:microsoft.com/office/officeart/2008/layout/HalfCircleOrganizationChart"/>
    <dgm:cxn modelId="{77D04610-9596-40A7-8F96-DFA3EADD17B8}" type="presParOf" srcId="{64A95086-E87E-407E-B5F8-FF742AFB43F6}" destId="{9413D082-A4C0-4679-BD7D-55A4D6EA32C5}" srcOrd="5" destOrd="0" presId="urn:microsoft.com/office/officeart/2008/layout/HalfCircleOrganizationChart"/>
    <dgm:cxn modelId="{87A68745-C18C-48EF-A158-61AE8E090D80}" type="presParOf" srcId="{9413D082-A4C0-4679-BD7D-55A4D6EA32C5}" destId="{C6210B9A-1AFE-42B1-9BB8-5CA0370B9344}" srcOrd="0" destOrd="0" presId="urn:microsoft.com/office/officeart/2008/layout/HalfCircleOrganizationChart"/>
    <dgm:cxn modelId="{94EEE145-DF5B-4FE7-AD10-163210DB6AB4}" type="presParOf" srcId="{C6210B9A-1AFE-42B1-9BB8-5CA0370B9344}" destId="{5803F84C-DFA0-4FB1-A5B1-4752726FFC1C}" srcOrd="0" destOrd="0" presId="urn:microsoft.com/office/officeart/2008/layout/HalfCircleOrganizationChart"/>
    <dgm:cxn modelId="{C1DCDF95-7B87-4BC9-8FBE-26B0A1A6CA1A}" type="presParOf" srcId="{C6210B9A-1AFE-42B1-9BB8-5CA0370B9344}" destId="{7E5A1D28-8859-4652-BCA7-4FC18AEB6ABD}" srcOrd="1" destOrd="0" presId="urn:microsoft.com/office/officeart/2008/layout/HalfCircleOrganizationChart"/>
    <dgm:cxn modelId="{05FFDB30-B5D7-4DE0-AAB4-21F08C402BD2}" type="presParOf" srcId="{C6210B9A-1AFE-42B1-9BB8-5CA0370B9344}" destId="{7AA391D0-DA7F-4798-B59C-4F63232E800F}" srcOrd="2" destOrd="0" presId="urn:microsoft.com/office/officeart/2008/layout/HalfCircleOrganizationChart"/>
    <dgm:cxn modelId="{A73B20ED-FD12-49A4-9C46-0FAACA12B498}" type="presParOf" srcId="{C6210B9A-1AFE-42B1-9BB8-5CA0370B9344}" destId="{1D3D5ACF-6CBF-4719-A72D-EBBCD9F3391F}" srcOrd="3" destOrd="0" presId="urn:microsoft.com/office/officeart/2008/layout/HalfCircleOrganizationChart"/>
    <dgm:cxn modelId="{8DC408DE-CDA8-4526-A9AC-B7228BCB8629}" type="presParOf" srcId="{9413D082-A4C0-4679-BD7D-55A4D6EA32C5}" destId="{4D48CF70-7E06-4DEC-AB69-D3D5F8B6A136}" srcOrd="1" destOrd="0" presId="urn:microsoft.com/office/officeart/2008/layout/HalfCircleOrganizationChart"/>
    <dgm:cxn modelId="{3CF72E4D-B7C0-45AD-B15F-644C254FF73B}" type="presParOf" srcId="{9413D082-A4C0-4679-BD7D-55A4D6EA32C5}" destId="{7CDB5D5D-1CE2-4139-AE1B-98F517DA859B}" srcOrd="2" destOrd="0" presId="urn:microsoft.com/office/officeart/2008/layout/HalfCircleOrganizationChart"/>
    <dgm:cxn modelId="{598B15DB-0773-437E-B713-ACE93D35FD84}" type="presParOf" srcId="{5CF75BBF-3447-426A-885B-1BC69367BE38}" destId="{E2BFB9F5-F781-430E-966E-5A6386C93A57}" srcOrd="2" destOrd="0" presId="urn:microsoft.com/office/officeart/2008/layout/HalfCircleOrganizationChart"/>
    <dgm:cxn modelId="{673560CF-2CCE-4729-BD0C-E3D443B15E11}" type="presParOf" srcId="{E2BFB9F5-F781-430E-966E-5A6386C93A57}" destId="{C9C2FD36-4E98-4A84-94B6-A228817DEFE7}" srcOrd="0" destOrd="0" presId="urn:microsoft.com/office/officeart/2008/layout/HalfCircleOrganizationChart"/>
    <dgm:cxn modelId="{F26B6160-EAD8-4FDA-BF70-6CDC8B914F11}" type="presParOf" srcId="{E2BFB9F5-F781-430E-966E-5A6386C93A57}" destId="{617D0421-842C-4A67-963A-BD0C67A9530A}" srcOrd="1" destOrd="0" presId="urn:microsoft.com/office/officeart/2008/layout/HalfCircleOrganizationChart"/>
    <dgm:cxn modelId="{B09784E3-E2B5-4DF3-B9E7-2ACFD53A97DA}" type="presParOf" srcId="{617D0421-842C-4A67-963A-BD0C67A9530A}" destId="{6D736BDE-10E0-4375-B994-2E7D6F148BB5}" srcOrd="0" destOrd="0" presId="urn:microsoft.com/office/officeart/2008/layout/HalfCircleOrganizationChart"/>
    <dgm:cxn modelId="{C8210971-A3A2-489A-96A1-BFC3AEDE8AAB}" type="presParOf" srcId="{6D736BDE-10E0-4375-B994-2E7D6F148BB5}" destId="{32E7F595-FCE6-4B92-9146-7D5F4C0FD3B7}" srcOrd="0" destOrd="0" presId="urn:microsoft.com/office/officeart/2008/layout/HalfCircleOrganizationChart"/>
    <dgm:cxn modelId="{2EF4DDEF-133E-4722-8E2F-3FE00DA6F543}" type="presParOf" srcId="{6D736BDE-10E0-4375-B994-2E7D6F148BB5}" destId="{4E03D2FE-12B4-488C-97A1-4185EE7E1CE6}" srcOrd="1" destOrd="0" presId="urn:microsoft.com/office/officeart/2008/layout/HalfCircleOrganizationChart"/>
    <dgm:cxn modelId="{F665AFB9-75D1-40AE-9C21-7146DBAB0C19}" type="presParOf" srcId="{6D736BDE-10E0-4375-B994-2E7D6F148BB5}" destId="{D02D352E-D0B8-4173-8E1E-A1A166E7FA57}" srcOrd="2" destOrd="0" presId="urn:microsoft.com/office/officeart/2008/layout/HalfCircleOrganizationChart"/>
    <dgm:cxn modelId="{DACF2253-6185-4C68-99B4-9F2AD701EAEF}" type="presParOf" srcId="{6D736BDE-10E0-4375-B994-2E7D6F148BB5}" destId="{3BCE1E0E-43C3-425A-B15D-8A6E0BBD366C}" srcOrd="3" destOrd="0" presId="urn:microsoft.com/office/officeart/2008/layout/HalfCircleOrganizationChart"/>
    <dgm:cxn modelId="{8253F98D-55B3-4BA7-A806-5242037492BE}" type="presParOf" srcId="{617D0421-842C-4A67-963A-BD0C67A9530A}" destId="{2964DAEF-559A-4247-BDCD-058AE39D2F9B}" srcOrd="1" destOrd="0" presId="urn:microsoft.com/office/officeart/2008/layout/HalfCircleOrganizationChart"/>
    <dgm:cxn modelId="{DAA63EBC-35AD-4327-9BE8-2B574ED8F2E6}" type="presParOf" srcId="{617D0421-842C-4A67-963A-BD0C67A9530A}" destId="{77DC2180-32EC-4A7D-95B8-30571CF3A858}"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2FD36-4E98-4A84-94B6-A228817DEFE7}">
      <dsp:nvSpPr>
        <dsp:cNvPr id="0" name=""/>
        <dsp:cNvSpPr/>
      </dsp:nvSpPr>
      <dsp:spPr>
        <a:xfrm>
          <a:off x="3077840" y="1616240"/>
          <a:ext cx="986159" cy="712886"/>
        </a:xfrm>
        <a:custGeom>
          <a:avLst/>
          <a:gdLst/>
          <a:ahLst/>
          <a:cxnLst/>
          <a:rect l="0" t="0" r="0" b="0"/>
          <a:pathLst>
            <a:path>
              <a:moveTo>
                <a:pt x="986159" y="0"/>
              </a:moveTo>
              <a:lnTo>
                <a:pt x="986159" y="712886"/>
              </a:lnTo>
              <a:lnTo>
                <a:pt x="0" y="71288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352D7B-AE32-4C3B-B728-BAE64FD3D663}">
      <dsp:nvSpPr>
        <dsp:cNvPr id="0" name=""/>
        <dsp:cNvSpPr/>
      </dsp:nvSpPr>
      <dsp:spPr>
        <a:xfrm>
          <a:off x="4063999"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6F2364-30EC-4B77-B928-313FC7B394A7}">
      <dsp:nvSpPr>
        <dsp:cNvPr id="0" name=""/>
        <dsp:cNvSpPr/>
      </dsp:nvSpPr>
      <dsp:spPr>
        <a:xfrm>
          <a:off x="4018279" y="1616240"/>
          <a:ext cx="91440" cy="2186185"/>
        </a:xfrm>
        <a:custGeom>
          <a:avLst/>
          <a:gdLst/>
          <a:ahLst/>
          <a:cxnLst/>
          <a:rect l="0" t="0" r="0" b="0"/>
          <a:pathLst>
            <a:path>
              <a:moveTo>
                <a:pt x="45720" y="0"/>
              </a:moveTo>
              <a:lnTo>
                <a:pt x="45720"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3BF766-DF86-4312-8668-45148EB0F9EB}">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FC9121-AE90-4AC8-8A46-65FD464ABF01}">
      <dsp:nvSpPr>
        <dsp:cNvPr id="0" name=""/>
        <dsp:cNvSpPr/>
      </dsp:nvSpPr>
      <dsp:spPr>
        <a:xfrm>
          <a:off x="3469927" y="42809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743041-B264-4EB2-B5C9-AA52839755AE}">
      <dsp:nvSpPr>
        <dsp:cNvPr id="0" name=""/>
        <dsp:cNvSpPr/>
      </dsp:nvSpPr>
      <dsp:spPr>
        <a:xfrm>
          <a:off x="3469927" y="42809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F240BC-3371-494C-834A-E50AD60CDFA0}">
      <dsp:nvSpPr>
        <dsp:cNvPr id="0" name=""/>
        <dsp:cNvSpPr/>
      </dsp:nvSpPr>
      <dsp:spPr>
        <a:xfrm>
          <a:off x="2875855" y="64196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SB803</a:t>
          </a:r>
        </a:p>
      </dsp:txBody>
      <dsp:txXfrm>
        <a:off x="2875855" y="641962"/>
        <a:ext cx="2376289" cy="760412"/>
      </dsp:txXfrm>
    </dsp:sp>
    <dsp:sp modelId="{D484E46B-0339-4D5A-8D65-242481830317}">
      <dsp:nvSpPr>
        <dsp:cNvPr id="0" name=""/>
        <dsp:cNvSpPr/>
      </dsp:nvSpPr>
      <dsp:spPr>
        <a:xfrm>
          <a:off x="59461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18C8E2-00DF-4927-B5B9-F3E379799114}">
      <dsp:nvSpPr>
        <dsp:cNvPr id="0" name=""/>
        <dsp:cNvSpPr/>
      </dsp:nvSpPr>
      <dsp:spPr>
        <a:xfrm>
          <a:off x="59461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6CD72A-8A9A-49CA-A1D0-E3C409CEFD05}">
      <dsp:nvSpPr>
        <dsp:cNvPr id="0" name=""/>
        <dsp:cNvSpPr/>
      </dsp:nvSpPr>
      <dsp:spPr>
        <a:xfrm>
          <a:off x="54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Counties Opt-In to this benefit</a:t>
          </a:r>
        </a:p>
      </dsp:txBody>
      <dsp:txXfrm>
        <a:off x="545" y="4016292"/>
        <a:ext cx="2376289" cy="760412"/>
      </dsp:txXfrm>
    </dsp:sp>
    <dsp:sp modelId="{18A9E569-9265-4A50-AF47-F73E85353BD9}">
      <dsp:nvSpPr>
        <dsp:cNvPr id="0" name=""/>
        <dsp:cNvSpPr/>
      </dsp:nvSpPr>
      <dsp:spPr>
        <a:xfrm>
          <a:off x="346992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4AA2B5-B705-413B-8078-12ED7126B5E1}">
      <dsp:nvSpPr>
        <dsp:cNvPr id="0" name=""/>
        <dsp:cNvSpPr/>
      </dsp:nvSpPr>
      <dsp:spPr>
        <a:xfrm>
          <a:off x="346992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69A837-BDBD-4096-A415-4E082240E159}">
      <dsp:nvSpPr>
        <dsp:cNvPr id="0" name=""/>
        <dsp:cNvSpPr/>
      </dsp:nvSpPr>
      <dsp:spPr>
        <a:xfrm>
          <a:off x="287585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CalMHSA Certifying Entity</a:t>
          </a:r>
        </a:p>
      </dsp:txBody>
      <dsp:txXfrm>
        <a:off x="2875855" y="4016292"/>
        <a:ext cx="2376289" cy="760412"/>
      </dsp:txXfrm>
    </dsp:sp>
    <dsp:sp modelId="{7E5A1D28-8859-4652-BCA7-4FC18AEB6ABD}">
      <dsp:nvSpPr>
        <dsp:cNvPr id="0" name=""/>
        <dsp:cNvSpPr/>
      </dsp:nvSpPr>
      <dsp:spPr>
        <a:xfrm>
          <a:off x="634523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A391D0-DA7F-4798-B59C-4F63232E800F}">
      <dsp:nvSpPr>
        <dsp:cNvPr id="0" name=""/>
        <dsp:cNvSpPr/>
      </dsp:nvSpPr>
      <dsp:spPr>
        <a:xfrm>
          <a:off x="634523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03F84C-DFA0-4FB1-A5B1-4752726FFC1C}">
      <dsp:nvSpPr>
        <dsp:cNvPr id="0" name=""/>
        <dsp:cNvSpPr/>
      </dsp:nvSpPr>
      <dsp:spPr>
        <a:xfrm>
          <a:off x="575116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Peers – Individuals that meet requirement for certification </a:t>
          </a:r>
        </a:p>
      </dsp:txBody>
      <dsp:txXfrm>
        <a:off x="5751165" y="4016292"/>
        <a:ext cx="2376289" cy="760412"/>
      </dsp:txXfrm>
    </dsp:sp>
    <dsp:sp modelId="{4E03D2FE-12B4-488C-97A1-4185EE7E1CE6}">
      <dsp:nvSpPr>
        <dsp:cNvPr id="0" name=""/>
        <dsp:cNvSpPr/>
      </dsp:nvSpPr>
      <dsp:spPr>
        <a:xfrm>
          <a:off x="2032272" y="2115261"/>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2D352E-D0B8-4173-8E1E-A1A166E7FA57}">
      <dsp:nvSpPr>
        <dsp:cNvPr id="0" name=""/>
        <dsp:cNvSpPr/>
      </dsp:nvSpPr>
      <dsp:spPr>
        <a:xfrm>
          <a:off x="2032272" y="2115261"/>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E7F595-FCE6-4B92-9146-7D5F4C0FD3B7}">
      <dsp:nvSpPr>
        <dsp:cNvPr id="0" name=""/>
        <dsp:cNvSpPr/>
      </dsp:nvSpPr>
      <dsp:spPr>
        <a:xfrm>
          <a:off x="1438200" y="2329127"/>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DHCS </a:t>
          </a:r>
        </a:p>
      </dsp:txBody>
      <dsp:txXfrm>
        <a:off x="1438200" y="2329127"/>
        <a:ext cx="2376289" cy="76041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6/17/2022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6/17/2022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dirty="0"/>
          </a:p>
        </p:txBody>
      </p:sp>
    </p:spTree>
    <p:extLst>
      <p:ext uri="{BB962C8B-B14F-4D97-AF65-F5344CB8AC3E}">
        <p14:creationId xmlns:p14="http://schemas.microsoft.com/office/powerpoint/2010/main" val="3071143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13</a:t>
            </a:fld>
            <a:endParaRPr lang="en-US" dirty="0"/>
          </a:p>
        </p:txBody>
      </p:sp>
    </p:spTree>
    <p:extLst>
      <p:ext uri="{BB962C8B-B14F-4D97-AF65-F5344CB8AC3E}">
        <p14:creationId xmlns:p14="http://schemas.microsoft.com/office/powerpoint/2010/main" val="3472471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Certification standard have been set by DHCS and DHCS has identified 4 areas of specialization</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2913955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a:solidFill>
                  <a:schemeClr val="tx1"/>
                </a:solidFill>
                <a:effectLst/>
                <a:latin typeface="+mn-lt"/>
                <a:ea typeface="+mn-ea"/>
                <a:cs typeface="+mn-cs"/>
                <a:hlinkClick r:id="rId3"/>
              </a:rPr>
              <a:t>DHCS Coverage Ambassadors.</a:t>
            </a:r>
            <a:r>
              <a:rPr lang="en-US" sz="1050" kern="120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a:solidFill>
                  <a:schemeClr val="tx1"/>
                </a:solidFill>
                <a:effectLst/>
                <a:latin typeface="+mn-lt"/>
                <a:ea typeface="+mn-ea"/>
                <a:cs typeface="+mn-cs"/>
              </a:rPr>
            </a:br>
            <a:endParaRPr lang="en-US" sz="105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DHCS will engage community partners to serve as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will connect Medi-Cal beneficiaries at the local level with targeted and impactful communication. </a:t>
            </a:r>
            <a:endParaRPr lang="en-US" sz="105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127327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a:solidFill>
                  <a:schemeClr val="tx1"/>
                </a:solidFill>
                <a:effectLst/>
                <a:latin typeface="+mn-lt"/>
                <a:ea typeface="+mn-ea"/>
                <a:cs typeface="+mn-cs"/>
              </a:rPr>
              <a:t>Two-Phased Approach.</a:t>
            </a:r>
            <a:r>
              <a:rPr lang="en-US" sz="1200" b="1" kern="1200">
                <a:solidFill>
                  <a:schemeClr val="tx1"/>
                </a:solidFill>
                <a:effectLst/>
                <a:latin typeface="+mn-lt"/>
                <a:ea typeface="+mn-ea"/>
                <a:cs typeface="+mn-cs"/>
              </a:rPr>
              <a:t> </a:t>
            </a:r>
            <a:r>
              <a:rPr lang="en-US" sz="1200" kern="120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a:solidFill>
                  <a:schemeClr val="tx1"/>
                </a:solidFill>
                <a:effectLst/>
                <a:latin typeface="+mn-lt"/>
                <a:ea typeface="+mn-ea"/>
                <a:cs typeface="+mn-cs"/>
              </a:rPr>
              <a:t>Phase 1.0</a:t>
            </a:r>
            <a:r>
              <a:rPr lang="en-US" sz="1200" kern="120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a:solidFill>
                  <a:schemeClr val="tx1"/>
                </a:solidFill>
                <a:effectLst/>
                <a:latin typeface="+mn-lt"/>
                <a:ea typeface="+mn-ea"/>
                <a:cs typeface="+mn-cs"/>
              </a:rPr>
              <a:t> </a:t>
            </a:r>
            <a:br>
              <a:rPr lang="en-US" sz="1200" b="1" kern="1200">
                <a:solidFill>
                  <a:schemeClr val="tx1"/>
                </a:solidFill>
                <a:effectLst/>
                <a:latin typeface="+mn-lt"/>
                <a:ea typeface="+mn-ea"/>
                <a:cs typeface="+mn-cs"/>
              </a:rPr>
            </a:br>
            <a:endParaRPr lang="en-US" sz="12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a:solidFill>
                  <a:schemeClr val="tx1"/>
                </a:solidFill>
                <a:effectLst/>
                <a:latin typeface="+mn-lt"/>
                <a:ea typeface="+mn-ea"/>
                <a:cs typeface="+mn-cs"/>
              </a:rPr>
              <a:t>Phase 2.0</a:t>
            </a:r>
            <a:r>
              <a:rPr lang="en-US" sz="1200" kern="120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7</a:t>
            </a:fld>
            <a:endParaRPr lang="en-US"/>
          </a:p>
        </p:txBody>
      </p:sp>
    </p:spTree>
    <p:extLst>
      <p:ext uri="{BB962C8B-B14F-4D97-AF65-F5344CB8AC3E}">
        <p14:creationId xmlns:p14="http://schemas.microsoft.com/office/powerpoint/2010/main" val="159859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POLICY: SB 803 created the statutory authority for DHCS to establish Medi-Cal statewide certification program standards while counties, or county-contracted entities, are responsible for implementing the programs at the local level. (W&amp;I Code Section 14045.14) </a:t>
            </a:r>
            <a:r>
              <a:rPr lang="en-US" b="1" i="1"/>
              <a:t>By July 1, 2022, DHCS must:</a:t>
            </a:r>
            <a:r>
              <a:rPr lang="en-US" i="1"/>
              <a:t> </a:t>
            </a:r>
            <a:endParaRPr lang="en-US"/>
          </a:p>
          <a:p>
            <a:r>
              <a:rPr lang="en-US" i="1"/>
              <a:t>1. Establish statewide requirements to use in developing certification programs </a:t>
            </a:r>
            <a:endParaRPr lang="en-US"/>
          </a:p>
          <a:p>
            <a:r>
              <a:rPr lang="en-US" i="1"/>
              <a:t>2. Define the qualifications, range of responsibilities, practice guidelines, and supervision standards for peer support specialists </a:t>
            </a:r>
            <a:endParaRPr lang="en-US"/>
          </a:p>
          <a:p>
            <a:r>
              <a:rPr lang="en-US" i="1"/>
              <a:t>3. Determine the process for initial certification </a:t>
            </a:r>
            <a:endParaRPr lang="en-US"/>
          </a:p>
          <a:p>
            <a:r>
              <a:rPr lang="en-US" i="1"/>
              <a:t>4. Determine curriculum and core competencies required for certification, including areas of specialization </a:t>
            </a:r>
            <a:endParaRPr lang="en-US"/>
          </a:p>
          <a:p>
            <a:r>
              <a:rPr lang="en-US" i="1"/>
              <a:t>5. Specify peer support specialist employment training requirements </a:t>
            </a:r>
            <a:endParaRPr lang="en-US"/>
          </a:p>
          <a:p>
            <a:r>
              <a:rPr lang="en-US" i="1"/>
              <a:t>6. Establish a code of ethics </a:t>
            </a:r>
            <a:endParaRPr lang="en-US"/>
          </a:p>
          <a:p>
            <a:r>
              <a:rPr lang="en-US" i="1"/>
              <a:t>7. Determine a biennial certification renewal process, including continuing education requirements </a:t>
            </a:r>
            <a:endParaRPr lang="en-US"/>
          </a:p>
          <a:p>
            <a:r>
              <a:rPr lang="en-US" i="1"/>
              <a:t>8. Determine a process for investigation of complaints and corrective action</a:t>
            </a:r>
            <a:r>
              <a:rPr lang="en-US"/>
              <a:t> </a:t>
            </a:r>
            <a:endParaRPr lang="en-US">
              <a:cs typeface="Calibri"/>
            </a:endParaRPr>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235159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83210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a:t>Provide data to federal partners as specified in the California 1115 Demonstration Waiver Evaluation Design Plan (42 CFR § 431.424)</a:t>
            </a:r>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4892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6/17/2022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6/17/2022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6/17/2022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6/17/2022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BH-PeerCertification@dbh.sbcounty.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apeercertification.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almhsa.org/peer-certification/"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apeercertification.or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PeerCertification@calmhsa.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dhcsgovstaging:88/Documents/CA-20-0006-A-Approval-Packag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dhcsgovstaging:88/Documents/CA-21-0058-Approval-Package.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a:latin typeface="Segoe UI"/>
                <a:cs typeface="Segoe UI"/>
              </a:rPr>
              <a:t>Medi-Cal Peer Support Specialists:</a:t>
            </a:r>
            <a:br>
              <a:rPr lang="en-US" sz="4000">
                <a:latin typeface="Segoe UI"/>
                <a:cs typeface="Segoe UI"/>
              </a:rPr>
            </a:br>
            <a:r>
              <a:rPr lang="en-US" sz="4000">
                <a:latin typeface="Segoe UI"/>
                <a:cs typeface="Segoe UI"/>
              </a:rPr>
              <a:t>Roles and Responsibilities</a:t>
            </a:r>
            <a:endParaRPr lang="en-US" sz="400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a:t>Tuesday, June 7, 2022</a:t>
            </a:r>
          </a:p>
          <a:p>
            <a:r>
              <a:rPr lang="en-US"/>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9D2F816-4CDF-4257-92EA-147EA14F1710}"/>
              </a:ext>
            </a:extLst>
          </p:cNvPr>
          <p:cNvSpPr txBox="1">
            <a:spLocks/>
          </p:cNvSpPr>
          <p:nvPr/>
        </p:nvSpPr>
        <p:spPr>
          <a:xfrm>
            <a:off x="5710990" y="1873202"/>
            <a:ext cx="4652211" cy="4351338"/>
          </a:xfrm>
          <a:prstGeom prst="rect">
            <a:avLst/>
          </a:prstGeom>
        </p:spPr>
        <p:txBody>
          <a:bodyPr vert="horz" lIns="91440" tIns="45720" rIns="91440" bIns="45720" rtlCol="0" anchor="t">
            <a:normAutofit/>
          </a:bodyPr>
          <a:lstStyle>
            <a:lvl1pPr marL="320040" indent="-320040" algn="l" defTabSz="914400" rtl="0" eaLnBrk="1" latinLnBrk="0" hangingPunct="1">
              <a:lnSpc>
                <a:spcPct val="120000"/>
              </a:lnSpc>
              <a:spcBef>
                <a:spcPts val="1000"/>
              </a:spcBef>
              <a:buClr>
                <a:srgbClr val="782B8B"/>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Clr>
                <a:srgbClr val="782B8B"/>
              </a:buClr>
              <a:buFont typeface="Segoe UI" panose="020B0502040204020203"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Clr>
                <a:srgbClr val="782B8B"/>
              </a:buClr>
              <a:buFont typeface="Segoe UI" panose="020B0502040204020203"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Clr>
                <a:srgbClr val="782B8B"/>
              </a:buClr>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Clr>
                <a:srgbClr val="782B8B"/>
              </a:buClr>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Segoe UI"/>
                <a:cs typeface="Segoe UI"/>
              </a:rPr>
              <a:t>Provide data to federal partners as specified in the 1115 Demonstration Waiver Evaluation Design Plan (42 CFR§ 431.424) </a:t>
            </a:r>
            <a:endParaRPr lang="en-US"/>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1054769" y="1897265"/>
            <a:ext cx="4383505" cy="4351338"/>
          </a:xfrm>
        </p:spPr>
        <p:txBody>
          <a:bodyPr/>
          <a:lstStyle/>
          <a:p>
            <a:r>
              <a:rPr lang="en-US" dirty="0"/>
              <a:t>Monitor the Peer Support Services Benefit through regular reviews</a:t>
            </a:r>
          </a:p>
        </p:txBody>
      </p:sp>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Program Integrity and Reporting</a:t>
            </a:r>
          </a:p>
        </p:txBody>
      </p:sp>
    </p:spTree>
    <p:extLst>
      <p:ext uri="{BB962C8B-B14F-4D97-AF65-F5344CB8AC3E}">
        <p14:creationId xmlns:p14="http://schemas.microsoft.com/office/powerpoint/2010/main" val="2639178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C8CE24-09F5-9BF9-E2A2-26DE33C1B21C}"/>
              </a:ext>
            </a:extLst>
          </p:cNvPr>
          <p:cNvSpPr txBox="1"/>
          <p:nvPr/>
        </p:nvSpPr>
        <p:spPr>
          <a:xfrm>
            <a:off x="5362575" y="5027164"/>
            <a:ext cx="5991225" cy="923330"/>
          </a:xfrm>
          <a:prstGeom prst="rect">
            <a:avLst/>
          </a:prstGeom>
          <a:noFill/>
        </p:spPr>
        <p:txBody>
          <a:bodyPr wrap="square">
            <a:spAutoFit/>
          </a:bodyPr>
          <a:lstStyle/>
          <a:p>
            <a:r>
              <a:rPr lang="en-US" b="1" dirty="0">
                <a:latin typeface="Segoe UI" panose="020B0502040204020203" pitchFamily="34" charset="0"/>
                <a:cs typeface="Segoe UI" panose="020B0502040204020203" pitchFamily="34" charset="0"/>
              </a:rPr>
              <a:t>Kristen Mungcal, Program Manager </a:t>
            </a:r>
          </a:p>
          <a:p>
            <a:r>
              <a:rPr lang="en-US" dirty="0">
                <a:latin typeface="Segoe UI" panose="020B0502040204020203" pitchFamily="34" charset="0"/>
                <a:cs typeface="Segoe UI" panose="020B0502040204020203" pitchFamily="34" charset="0"/>
              </a:rPr>
              <a:t>Department of Behavioral Health, San Bernardino County</a:t>
            </a:r>
          </a:p>
          <a:p>
            <a:r>
              <a:rPr lang="en-US" dirty="0">
                <a:latin typeface="Segoe UI" panose="020B0502040204020203" pitchFamily="34" charset="0"/>
                <a:cs typeface="Segoe UI" panose="020B0502040204020203" pitchFamily="34" charset="0"/>
              </a:rPr>
              <a:t>Clubhouse and Community Connections</a:t>
            </a:r>
          </a:p>
        </p:txBody>
      </p:sp>
      <p:sp>
        <p:nvSpPr>
          <p:cNvPr id="2" name="Title 1">
            <a:extLst>
              <a:ext uri="{FF2B5EF4-FFF2-40B4-BE49-F238E27FC236}">
                <a16:creationId xmlns:a16="http://schemas.microsoft.com/office/drawing/2014/main" id="{FB01831E-EDBB-9105-A24F-1DCC80DF7A9E}"/>
              </a:ext>
            </a:extLst>
          </p:cNvPr>
          <p:cNvSpPr>
            <a:spLocks noGrp="1"/>
          </p:cNvSpPr>
          <p:nvPr>
            <p:ph type="title"/>
          </p:nvPr>
        </p:nvSpPr>
        <p:spPr/>
        <p:txBody>
          <a:bodyPr/>
          <a:lstStyle/>
          <a:p>
            <a:r>
              <a:rPr lang="en-US" dirty="0"/>
              <a:t>County</a:t>
            </a:r>
          </a:p>
        </p:txBody>
      </p:sp>
    </p:spTree>
    <p:extLst>
      <p:ext uri="{BB962C8B-B14F-4D97-AF65-F5344CB8AC3E}">
        <p14:creationId xmlns:p14="http://schemas.microsoft.com/office/powerpoint/2010/main" val="174140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6AED75E-74A4-48BF-A21C-CB09A81914C4}"/>
              </a:ext>
            </a:extLst>
          </p:cNvPr>
          <p:cNvSpPr txBox="1">
            <a:spLocks/>
          </p:cNvSpPr>
          <p:nvPr/>
        </p:nvSpPr>
        <p:spPr>
          <a:xfrm>
            <a:off x="559675" y="1440180"/>
            <a:ext cx="10938641" cy="533781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1200"/>
              </a:spcAft>
              <a:buClr>
                <a:srgbClr val="782B8B"/>
              </a:buClr>
              <a:buSzPct val="125000"/>
              <a:buFont typeface="Segoe UI" panose="020B0502040204020203" pitchFamily="34" charset="0"/>
              <a:buChar char="»"/>
            </a:pPr>
            <a:r>
              <a:rPr lang="en-US" sz="3100" dirty="0"/>
              <a:t>Collaboration with all parts of the system as early as possible.</a:t>
            </a:r>
          </a:p>
          <a:p>
            <a:pPr>
              <a:lnSpc>
                <a:spcPct val="120000"/>
              </a:lnSpc>
              <a:spcAft>
                <a:spcPts val="1200"/>
              </a:spcAft>
              <a:buClr>
                <a:srgbClr val="782B8B"/>
              </a:buClr>
              <a:buSzPct val="125000"/>
              <a:buFont typeface="Segoe UI" panose="020B0502040204020203" pitchFamily="34" charset="0"/>
              <a:buChar char="»"/>
            </a:pPr>
            <a:r>
              <a:rPr lang="en-US" sz="3100" dirty="0"/>
              <a:t>Inclusion of Quality Management, Compliance, Information Technology, Workforce Education and Training, Human Resources, and any other divisions applicable to your system.</a:t>
            </a:r>
          </a:p>
          <a:p>
            <a:pPr>
              <a:lnSpc>
                <a:spcPct val="120000"/>
              </a:lnSpc>
              <a:spcAft>
                <a:spcPts val="1200"/>
              </a:spcAft>
              <a:buClr>
                <a:srgbClr val="782B8B"/>
              </a:buClr>
              <a:buSzPct val="125000"/>
              <a:buFont typeface="Segoe UI" panose="020B0502040204020203" pitchFamily="34" charset="0"/>
              <a:buChar char="»"/>
            </a:pPr>
            <a:r>
              <a:rPr lang="en-US" sz="3100" dirty="0"/>
              <a:t>Address topics such as:</a:t>
            </a:r>
          </a:p>
          <a:p>
            <a:pPr lvl="1">
              <a:lnSpc>
                <a:spcPct val="120000"/>
              </a:lnSpc>
              <a:spcAft>
                <a:spcPts val="1200"/>
              </a:spcAft>
              <a:buClr>
                <a:srgbClr val="782B8B"/>
              </a:buClr>
              <a:buSzPct val="125000"/>
              <a:buFont typeface="Segoe UI" panose="020B0502040204020203" pitchFamily="34" charset="0"/>
              <a:buChar char="»"/>
            </a:pPr>
            <a:r>
              <a:rPr lang="en-US" sz="2900" dirty="0"/>
              <a:t>Determine DMC-ODS rates for DHCS approval</a:t>
            </a:r>
          </a:p>
          <a:p>
            <a:pPr lvl="1">
              <a:lnSpc>
                <a:spcPct val="120000"/>
              </a:lnSpc>
              <a:spcAft>
                <a:spcPts val="1200"/>
              </a:spcAft>
              <a:buClr>
                <a:srgbClr val="782B8B"/>
              </a:buClr>
              <a:buSzPct val="125000"/>
              <a:buFont typeface="Segoe UI" panose="020B0502040204020203" pitchFamily="34" charset="0"/>
              <a:buChar char="»"/>
            </a:pPr>
            <a:r>
              <a:rPr lang="en-US" sz="2900" dirty="0"/>
              <a:t>Administer utilization controls to ensure program integrity of reimbursed Peer Support Services</a:t>
            </a:r>
          </a:p>
          <a:p>
            <a:pPr lvl="1">
              <a:lnSpc>
                <a:spcPct val="120000"/>
              </a:lnSpc>
              <a:spcAft>
                <a:spcPts val="1200"/>
              </a:spcAft>
              <a:buClr>
                <a:srgbClr val="782B8B"/>
              </a:buClr>
              <a:buSzPct val="125000"/>
              <a:buFont typeface="Segoe UI" panose="020B0502040204020203" pitchFamily="34" charset="0"/>
              <a:buChar char="»"/>
            </a:pPr>
            <a:r>
              <a:rPr lang="en-US" sz="2900" dirty="0"/>
              <a:t>Verify Medi-Cal eligibility of each beneficiary for each month of service prior to billing for services</a:t>
            </a:r>
          </a:p>
          <a:p>
            <a:pPr lvl="1">
              <a:lnSpc>
                <a:spcPct val="120000"/>
              </a:lnSpc>
              <a:spcAft>
                <a:spcPts val="1200"/>
              </a:spcAft>
              <a:buClr>
                <a:srgbClr val="782B8B"/>
              </a:buClr>
              <a:buSzPct val="125000"/>
              <a:buFont typeface="Segoe UI" panose="020B0502040204020203" pitchFamily="34" charset="0"/>
              <a:buChar char="»"/>
            </a:pPr>
            <a:r>
              <a:rPr lang="en-US" sz="2900" dirty="0"/>
              <a:t>Report any overpayments made for Peer Support Services</a:t>
            </a:r>
          </a:p>
          <a:p>
            <a:pPr lvl="1">
              <a:lnSpc>
                <a:spcPct val="120000"/>
              </a:lnSpc>
              <a:spcAft>
                <a:spcPts val="1200"/>
              </a:spcAft>
              <a:buClr>
                <a:srgbClr val="782B8B"/>
              </a:buClr>
              <a:buSzPct val="125000"/>
              <a:buFont typeface="Segoe UI" panose="020B0502040204020203" pitchFamily="34" charset="0"/>
              <a:buChar char="»"/>
            </a:pPr>
            <a:r>
              <a:rPr lang="en-US" sz="2900" dirty="0"/>
              <a:t>Maintain and report billing and employment data to the state as appropriate</a:t>
            </a:r>
          </a:p>
        </p:txBody>
      </p:sp>
      <p:sp>
        <p:nvSpPr>
          <p:cNvPr id="2" name="Title 1">
            <a:extLst>
              <a:ext uri="{FF2B5EF4-FFF2-40B4-BE49-F238E27FC236}">
                <a16:creationId xmlns:a16="http://schemas.microsoft.com/office/drawing/2014/main" id="{A59BE841-0CC1-12FB-F3F0-446DD3CEC779}"/>
              </a:ext>
            </a:extLst>
          </p:cNvPr>
          <p:cNvSpPr>
            <a:spLocks noGrp="1"/>
          </p:cNvSpPr>
          <p:nvPr>
            <p:ph type="title"/>
          </p:nvPr>
        </p:nvSpPr>
        <p:spPr/>
        <p:txBody>
          <a:bodyPr>
            <a:normAutofit/>
          </a:bodyPr>
          <a:lstStyle/>
          <a:p>
            <a:r>
              <a:rPr lang="en-US" dirty="0"/>
              <a:t>Benefit: Peer Support Services</a:t>
            </a:r>
          </a:p>
        </p:txBody>
      </p:sp>
    </p:spTree>
    <p:extLst>
      <p:ext uri="{BB962C8B-B14F-4D97-AF65-F5344CB8AC3E}">
        <p14:creationId xmlns:p14="http://schemas.microsoft.com/office/powerpoint/2010/main" val="4166488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5204E-5727-DA5A-1E1B-6BA554F23F5C}"/>
              </a:ext>
            </a:extLst>
          </p:cNvPr>
          <p:cNvSpPr>
            <a:spLocks noGrp="1"/>
          </p:cNvSpPr>
          <p:nvPr>
            <p:ph type="title"/>
          </p:nvPr>
        </p:nvSpPr>
        <p:spPr/>
        <p:txBody>
          <a:bodyPr/>
          <a:lstStyle/>
          <a:p>
            <a:r>
              <a:rPr lang="en-US" dirty="0"/>
              <a:t>Provider: Peer Support Specialists</a:t>
            </a:r>
          </a:p>
        </p:txBody>
      </p:sp>
      <p:sp>
        <p:nvSpPr>
          <p:cNvPr id="3" name="Content Placeholder 2">
            <a:extLst>
              <a:ext uri="{FF2B5EF4-FFF2-40B4-BE49-F238E27FC236}">
                <a16:creationId xmlns:a16="http://schemas.microsoft.com/office/drawing/2014/main" id="{F7465E5E-79A0-53EE-B7B7-7976A43F764F}"/>
              </a:ext>
            </a:extLst>
          </p:cNvPr>
          <p:cNvSpPr>
            <a:spLocks noGrp="1"/>
          </p:cNvSpPr>
          <p:nvPr>
            <p:ph sz="half" idx="1"/>
          </p:nvPr>
        </p:nvSpPr>
        <p:spPr>
          <a:xfrm>
            <a:off x="838200" y="1825625"/>
            <a:ext cx="10082048" cy="4351338"/>
          </a:xfrm>
        </p:spPr>
        <p:txBody>
          <a:bodyPr>
            <a:normAutofit fontScale="92500" lnSpcReduction="20000"/>
          </a:bodyPr>
          <a:lstStyle/>
          <a:p>
            <a:pPr>
              <a:lnSpc>
                <a:spcPct val="110000"/>
              </a:lnSpc>
              <a:spcAft>
                <a:spcPts val="1200"/>
              </a:spcAft>
              <a:buClr>
                <a:srgbClr val="782B8B"/>
              </a:buClr>
              <a:buSzPct val="125000"/>
              <a:buFont typeface="Segoe UI" panose="020B0502040204020203" pitchFamily="34" charset="0"/>
              <a:buChar char="»"/>
            </a:pPr>
            <a:r>
              <a:rPr lang="en-US" sz="2800" dirty="0"/>
              <a:t>Provide implementation assistance for existing peer workforce</a:t>
            </a:r>
          </a:p>
          <a:p>
            <a:pPr>
              <a:lnSpc>
                <a:spcPct val="110000"/>
              </a:lnSpc>
              <a:spcAft>
                <a:spcPts val="1200"/>
              </a:spcAft>
              <a:buClr>
                <a:srgbClr val="782B8B"/>
              </a:buClr>
              <a:buSzPct val="125000"/>
              <a:buFont typeface="Segoe UI" panose="020B0502040204020203" pitchFamily="34" charset="0"/>
              <a:buChar char="»"/>
            </a:pPr>
            <a:r>
              <a:rPr lang="en-US" sz="2800" dirty="0"/>
              <a:t>Complete hiring </a:t>
            </a:r>
            <a:r>
              <a:rPr lang="en-US" dirty="0"/>
              <a:t>and training </a:t>
            </a:r>
            <a:r>
              <a:rPr lang="en-US" sz="2800" dirty="0"/>
              <a:t>of additional Medi-Cal Peer Support Specialists in order to participate in the new benefit</a:t>
            </a:r>
          </a:p>
          <a:p>
            <a:pPr>
              <a:lnSpc>
                <a:spcPct val="110000"/>
              </a:lnSpc>
              <a:spcAft>
                <a:spcPts val="1200"/>
              </a:spcAft>
              <a:buClr>
                <a:srgbClr val="782B8B"/>
              </a:buClr>
              <a:buSzPct val="125000"/>
              <a:buFont typeface="Segoe UI" panose="020B0502040204020203" pitchFamily="34" charset="0"/>
              <a:buChar char="»"/>
            </a:pPr>
            <a:r>
              <a:rPr lang="en-US" sz="2800" dirty="0"/>
              <a:t>Determine appropriate staffing levels for supervision of Medi-Cal Peer Support Specialists</a:t>
            </a:r>
          </a:p>
          <a:p>
            <a:pPr>
              <a:lnSpc>
                <a:spcPct val="110000"/>
              </a:lnSpc>
              <a:spcAft>
                <a:spcPts val="1200"/>
              </a:spcAft>
              <a:buClr>
                <a:srgbClr val="782B8B"/>
              </a:buClr>
              <a:buSzPct val="125000"/>
              <a:buFont typeface="Segoe UI" panose="020B0502040204020203" pitchFamily="34" charset="0"/>
              <a:buChar char="»"/>
            </a:pPr>
            <a:r>
              <a:rPr lang="en-US" dirty="0"/>
              <a:t>Set peer workforce expectations for all staff upon integration of Peer Support Specialists into the workforce</a:t>
            </a:r>
          </a:p>
          <a:p>
            <a:pPr>
              <a:lnSpc>
                <a:spcPct val="110000"/>
              </a:lnSpc>
              <a:spcAft>
                <a:spcPts val="1200"/>
              </a:spcAft>
              <a:buClr>
                <a:srgbClr val="782B8B"/>
              </a:buClr>
              <a:buSzPct val="125000"/>
              <a:buFont typeface="Segoe UI" panose="020B0502040204020203" pitchFamily="34" charset="0"/>
              <a:buChar char="»"/>
            </a:pPr>
            <a:r>
              <a:rPr lang="en-US" dirty="0"/>
              <a:t>Establish formal ongoing support structure to avoid peer drift</a:t>
            </a:r>
          </a:p>
          <a:p>
            <a:pPr>
              <a:buClr>
                <a:srgbClr val="782B8B"/>
              </a:buClr>
              <a:buSzPct val="125000"/>
              <a:buFont typeface="Segoe UI" panose="020B0502040204020203" pitchFamily="34" charset="0"/>
              <a:buChar char="»"/>
            </a:pPr>
            <a:endParaRPr lang="en-US" dirty="0"/>
          </a:p>
        </p:txBody>
      </p:sp>
    </p:spTree>
    <p:extLst>
      <p:ext uri="{BB962C8B-B14F-4D97-AF65-F5344CB8AC3E}">
        <p14:creationId xmlns:p14="http://schemas.microsoft.com/office/powerpoint/2010/main" val="109883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6C2F-3019-A71C-E7EB-8FEB445E6130}"/>
              </a:ext>
            </a:extLst>
          </p:cNvPr>
          <p:cNvSpPr>
            <a:spLocks noGrp="1"/>
          </p:cNvSpPr>
          <p:nvPr>
            <p:ph type="title"/>
          </p:nvPr>
        </p:nvSpPr>
        <p:spPr/>
        <p:txBody>
          <a:bodyPr/>
          <a:lstStyle/>
          <a:p>
            <a:r>
              <a:rPr lang="en-US" dirty="0"/>
              <a:t>Contractors: Peer Support Services	</a:t>
            </a:r>
          </a:p>
        </p:txBody>
      </p:sp>
      <p:sp>
        <p:nvSpPr>
          <p:cNvPr id="3" name="Content Placeholder 2">
            <a:extLst>
              <a:ext uri="{FF2B5EF4-FFF2-40B4-BE49-F238E27FC236}">
                <a16:creationId xmlns:a16="http://schemas.microsoft.com/office/drawing/2014/main" id="{22E49D97-06FC-DBDF-3066-7486D3085C6F}"/>
              </a:ext>
            </a:extLst>
          </p:cNvPr>
          <p:cNvSpPr>
            <a:spLocks noGrp="1"/>
          </p:cNvSpPr>
          <p:nvPr>
            <p:ph sz="half" idx="1"/>
          </p:nvPr>
        </p:nvSpPr>
        <p:spPr>
          <a:xfrm>
            <a:off x="838200" y="1600200"/>
            <a:ext cx="10515600" cy="4576763"/>
          </a:xfrm>
        </p:spPr>
        <p:txBody>
          <a:bodyPr>
            <a:normAutofit fontScale="92500" lnSpcReduction="20000"/>
          </a:bodyPr>
          <a:lstStyle/>
          <a:p>
            <a:pPr>
              <a:lnSpc>
                <a:spcPct val="120000"/>
              </a:lnSpc>
              <a:spcAft>
                <a:spcPts val="1200"/>
              </a:spcAft>
              <a:buClr>
                <a:srgbClr val="782B8B"/>
              </a:buClr>
              <a:buSzPct val="125000"/>
              <a:buFont typeface="Segoe UI" panose="020B0502040204020203" pitchFamily="34" charset="0"/>
              <a:buChar char="»"/>
            </a:pPr>
            <a:r>
              <a:rPr lang="en-US" sz="2400" dirty="0"/>
              <a:t>Communicate certification timelines with contract providers</a:t>
            </a:r>
          </a:p>
          <a:p>
            <a:pPr>
              <a:lnSpc>
                <a:spcPct val="120000"/>
              </a:lnSpc>
              <a:spcAft>
                <a:spcPts val="1200"/>
              </a:spcAft>
              <a:buClr>
                <a:srgbClr val="782B8B"/>
              </a:buClr>
              <a:buSzPct val="125000"/>
              <a:buFont typeface="Segoe UI" panose="020B0502040204020203" pitchFamily="34" charset="0"/>
              <a:buChar char="»"/>
            </a:pPr>
            <a:r>
              <a:rPr lang="en-US" sz="2400" dirty="0"/>
              <a:t>Update contracts with contracted providers that provide Peer Support Services to include:</a:t>
            </a:r>
          </a:p>
          <a:p>
            <a:pPr lvl="1">
              <a:lnSpc>
                <a:spcPct val="120000"/>
              </a:lnSpc>
              <a:spcAft>
                <a:spcPts val="1200"/>
              </a:spcAft>
              <a:buClr>
                <a:srgbClr val="782B8B"/>
              </a:buClr>
              <a:buSzPct val="125000"/>
              <a:buFont typeface="Segoe UI" panose="020B0502040204020203" pitchFamily="34" charset="0"/>
              <a:buChar char="»"/>
            </a:pPr>
            <a:r>
              <a:rPr lang="en-US" sz="1900" dirty="0"/>
              <a:t>Peer Support Specialists as a new Medi-Cal provider type and Medi-Cal Peer Support Services as a new benefit</a:t>
            </a:r>
          </a:p>
          <a:p>
            <a:pPr lvl="1">
              <a:lnSpc>
                <a:spcPct val="120000"/>
              </a:lnSpc>
              <a:spcAft>
                <a:spcPts val="1200"/>
              </a:spcAft>
              <a:buClr>
                <a:srgbClr val="782B8B"/>
              </a:buClr>
              <a:buSzPct val="125000"/>
              <a:buFont typeface="Segoe UI" panose="020B0502040204020203" pitchFamily="34" charset="0"/>
              <a:buChar char="»"/>
            </a:pPr>
            <a:r>
              <a:rPr lang="en-US" sz="1900" dirty="0"/>
              <a:t>The rate of reimbursement for State Plan DMC, DMC-ODS, and/or SMHS services</a:t>
            </a:r>
          </a:p>
          <a:p>
            <a:pPr lvl="1">
              <a:lnSpc>
                <a:spcPct val="120000"/>
              </a:lnSpc>
              <a:spcAft>
                <a:spcPts val="1200"/>
              </a:spcAft>
              <a:buClr>
                <a:srgbClr val="782B8B"/>
              </a:buClr>
              <a:buSzPct val="125000"/>
              <a:buFont typeface="Segoe UI" panose="020B0502040204020203" pitchFamily="34" charset="0"/>
              <a:buChar char="»"/>
            </a:pPr>
            <a:r>
              <a:rPr lang="en-US" sz="1900" dirty="0"/>
              <a:t>Requirements for data reporting</a:t>
            </a:r>
          </a:p>
          <a:p>
            <a:pPr lvl="1">
              <a:lnSpc>
                <a:spcPct val="120000"/>
              </a:lnSpc>
              <a:spcAft>
                <a:spcPts val="1200"/>
              </a:spcAft>
              <a:buClr>
                <a:srgbClr val="782B8B"/>
              </a:buClr>
              <a:buSzPct val="125000"/>
              <a:buFont typeface="Segoe UI" panose="020B0502040204020203" pitchFamily="34" charset="0"/>
              <a:buChar char="»"/>
            </a:pPr>
            <a:r>
              <a:rPr lang="en-US" sz="1900" dirty="0"/>
              <a:t>Quality Assurance, Quality Improvement, Utilization Management, and/or Utilization Review standards if applicable</a:t>
            </a:r>
          </a:p>
          <a:p>
            <a:pPr>
              <a:lnSpc>
                <a:spcPct val="120000"/>
              </a:lnSpc>
              <a:spcAft>
                <a:spcPts val="1200"/>
              </a:spcAft>
              <a:buClr>
                <a:srgbClr val="782B8B"/>
              </a:buClr>
              <a:buSzPct val="125000"/>
              <a:buFont typeface="Segoe UI" panose="020B0502040204020203" pitchFamily="34" charset="0"/>
              <a:buChar char="»"/>
            </a:pPr>
            <a:r>
              <a:rPr lang="en-US" sz="2400" dirty="0"/>
              <a:t>Provide implementation support for those new to Peer Support Services</a:t>
            </a:r>
          </a:p>
        </p:txBody>
      </p:sp>
    </p:spTree>
    <p:extLst>
      <p:ext uri="{BB962C8B-B14F-4D97-AF65-F5344CB8AC3E}">
        <p14:creationId xmlns:p14="http://schemas.microsoft.com/office/powerpoint/2010/main" val="353818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External Stakeholders: Peer Support Services</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normAutofit fontScale="92500"/>
          </a:bodyPr>
          <a:lstStyle/>
          <a:p>
            <a:r>
              <a:rPr lang="en-US" dirty="0"/>
              <a:t>Communicate certification requirements, process, and future efforts</a:t>
            </a:r>
          </a:p>
          <a:p>
            <a:r>
              <a:rPr lang="en-US" dirty="0"/>
              <a:t>Incorporate into existing community program planning efforts and/or create a dedicated plan</a:t>
            </a:r>
          </a:p>
          <a:p>
            <a:r>
              <a:rPr lang="en-US" dirty="0"/>
              <a:t>Ensure that external stakeholders have technical assistance on navigating the contract process, if desired</a:t>
            </a:r>
          </a:p>
          <a:p>
            <a:r>
              <a:rPr lang="en-US" dirty="0"/>
              <a:t>SB-803 is the result of decades of advocacy by peers and grass-roots peer run organizations. It is important to continue to partner with them throughout implementation</a:t>
            </a:r>
          </a:p>
        </p:txBody>
      </p:sp>
    </p:spTree>
    <p:extLst>
      <p:ext uri="{BB962C8B-B14F-4D97-AF65-F5344CB8AC3E}">
        <p14:creationId xmlns:p14="http://schemas.microsoft.com/office/powerpoint/2010/main" val="4124726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Beneficiaries: Peer Support Services</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lstStyle/>
          <a:p>
            <a:r>
              <a:rPr lang="en-US" dirty="0"/>
              <a:t>Inform clients of the new benefit</a:t>
            </a:r>
          </a:p>
          <a:p>
            <a:r>
              <a:rPr lang="en-US" dirty="0"/>
              <a:t>Educate clients on the purpose and utility of Peer Support Services</a:t>
            </a:r>
          </a:p>
          <a:p>
            <a:r>
              <a:rPr lang="en-US" dirty="0"/>
              <a:t>Involve clients in the implementation and roles of Peer Support Services</a:t>
            </a:r>
          </a:p>
          <a:p>
            <a:r>
              <a:rPr lang="en-US" dirty="0"/>
              <a:t>Advise interested beneficiaries on the various pathways to employment in the Peer Support Services field</a:t>
            </a:r>
          </a:p>
        </p:txBody>
      </p:sp>
    </p:spTree>
    <p:extLst>
      <p:ext uri="{BB962C8B-B14F-4D97-AF65-F5344CB8AC3E}">
        <p14:creationId xmlns:p14="http://schemas.microsoft.com/office/powerpoint/2010/main" val="4283738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lstStyle/>
          <a:p>
            <a:pPr marL="0" indent="0">
              <a:buNone/>
            </a:pPr>
            <a:r>
              <a:rPr lang="en-US" sz="2400" b="1" dirty="0"/>
              <a:t>Kristen Mungcal, </a:t>
            </a:r>
            <a:r>
              <a:rPr lang="en-US" sz="2400" dirty="0"/>
              <a:t>Program Manager</a:t>
            </a:r>
          </a:p>
          <a:p>
            <a:r>
              <a:rPr lang="en-US" sz="2400" dirty="0"/>
              <a:t>Email: </a:t>
            </a:r>
            <a:r>
              <a:rPr lang="en-US" sz="2400" dirty="0">
                <a:hlinkClick r:id="rId2"/>
              </a:rPr>
              <a:t>DBH-PeerCertification@dbh.sbcounty.gov</a:t>
            </a:r>
            <a:r>
              <a:rPr lang="en-US" sz="2400" dirty="0"/>
              <a:t> </a:t>
            </a:r>
          </a:p>
          <a:p>
            <a:r>
              <a:rPr lang="en-US" sz="2400" dirty="0"/>
              <a:t>Phone Number</a:t>
            </a:r>
            <a:r>
              <a:rPr lang="en-US" sz="2400"/>
              <a:t>: (909) 458-1527</a:t>
            </a:r>
            <a:endParaRPr lang="en-US" sz="2400" dirty="0"/>
          </a:p>
          <a:p>
            <a:endParaRPr lang="en-US" dirty="0"/>
          </a:p>
        </p:txBody>
      </p:sp>
    </p:spTree>
    <p:extLst>
      <p:ext uri="{BB962C8B-B14F-4D97-AF65-F5344CB8AC3E}">
        <p14:creationId xmlns:p14="http://schemas.microsoft.com/office/powerpoint/2010/main" val="2594648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624DE1-F63F-C138-16CA-E93899E76F6B}"/>
              </a:ext>
            </a:extLst>
          </p:cNvPr>
          <p:cNvSpPr txBox="1"/>
          <p:nvPr/>
        </p:nvSpPr>
        <p:spPr>
          <a:xfrm>
            <a:off x="5094514" y="5133983"/>
            <a:ext cx="6096000" cy="923330"/>
          </a:xfrm>
          <a:prstGeom prst="rect">
            <a:avLst/>
          </a:prstGeom>
          <a:noFill/>
        </p:spPr>
        <p:txBody>
          <a:bodyPr wrap="square">
            <a:spAutoFit/>
          </a:bodyPr>
          <a:lstStyle/>
          <a:p>
            <a:r>
              <a:rPr lang="en-US" b="1" dirty="0"/>
              <a:t>Lucero Robles, LCSW</a:t>
            </a:r>
          </a:p>
          <a:p>
            <a:r>
              <a:rPr lang="en-US" dirty="0"/>
              <a:t>Quality Assurance Director, California Mental Health Services Authority (</a:t>
            </a:r>
            <a:r>
              <a:rPr lang="en-US" dirty="0" err="1"/>
              <a:t>CalMHSA</a:t>
            </a:r>
            <a:r>
              <a:rPr lang="en-US" dirty="0"/>
              <a:t>)</a:t>
            </a:r>
          </a:p>
        </p:txBody>
      </p:sp>
      <p:sp>
        <p:nvSpPr>
          <p:cNvPr id="2" name="Title 1">
            <a:extLst>
              <a:ext uri="{FF2B5EF4-FFF2-40B4-BE49-F238E27FC236}">
                <a16:creationId xmlns:a16="http://schemas.microsoft.com/office/drawing/2014/main" id="{7B772962-27AA-C207-E3BE-CC478954F9A0}"/>
              </a:ext>
            </a:extLst>
          </p:cNvPr>
          <p:cNvSpPr>
            <a:spLocks noGrp="1"/>
          </p:cNvSpPr>
          <p:nvPr>
            <p:ph type="title"/>
          </p:nvPr>
        </p:nvSpPr>
        <p:spPr/>
        <p:txBody>
          <a:bodyPr/>
          <a:lstStyle/>
          <a:p>
            <a:r>
              <a:rPr lang="en-US"/>
              <a:t>Certification Entity</a:t>
            </a:r>
          </a:p>
        </p:txBody>
      </p:sp>
    </p:spTree>
    <p:extLst>
      <p:ext uri="{BB962C8B-B14F-4D97-AF65-F5344CB8AC3E}">
        <p14:creationId xmlns:p14="http://schemas.microsoft.com/office/powerpoint/2010/main" val="3885561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0F466-958F-036A-DE20-40EC34DA2F0F}"/>
              </a:ext>
            </a:extLst>
          </p:cNvPr>
          <p:cNvSpPr>
            <a:spLocks noGrp="1"/>
          </p:cNvSpPr>
          <p:nvPr>
            <p:ph type="title"/>
          </p:nvPr>
        </p:nvSpPr>
        <p:spPr/>
        <p:txBody>
          <a:bodyPr/>
          <a:lstStyle/>
          <a:p>
            <a:r>
              <a:rPr lang="en-US" dirty="0"/>
              <a:t>CalMHSA</a:t>
            </a:r>
          </a:p>
        </p:txBody>
      </p:sp>
      <p:sp>
        <p:nvSpPr>
          <p:cNvPr id="3" name="Content Placeholder 2">
            <a:extLst>
              <a:ext uri="{FF2B5EF4-FFF2-40B4-BE49-F238E27FC236}">
                <a16:creationId xmlns:a16="http://schemas.microsoft.com/office/drawing/2014/main" id="{6376C841-0CEF-5A2B-EF54-404916CE84E4}"/>
              </a:ext>
            </a:extLst>
          </p:cNvPr>
          <p:cNvSpPr>
            <a:spLocks noGrp="1"/>
          </p:cNvSpPr>
          <p:nvPr>
            <p:ph idx="1"/>
          </p:nvPr>
        </p:nvSpPr>
        <p:spPr/>
        <p:txBody>
          <a:bodyPr>
            <a:normAutofit/>
          </a:bodyPr>
          <a:lstStyle/>
          <a:p>
            <a:r>
              <a:rPr lang="en-US" dirty="0"/>
              <a:t>California Mental Health Services Authority</a:t>
            </a:r>
          </a:p>
          <a:p>
            <a:r>
              <a:rPr lang="en-US" dirty="0"/>
              <a:t>Experience in the development and implementation of local, regional, and state-wide mental health services and programs. </a:t>
            </a:r>
          </a:p>
        </p:txBody>
      </p:sp>
    </p:spTree>
    <p:extLst>
      <p:ext uri="{BB962C8B-B14F-4D97-AF65-F5344CB8AC3E}">
        <p14:creationId xmlns:p14="http://schemas.microsoft.com/office/powerpoint/2010/main" val="2687027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09EFB51C-3928-4105-8F47-9316970860A3}"/>
              </a:ext>
            </a:extLst>
          </p:cNvPr>
          <p:cNvSpPr>
            <a:spLocks noGrp="1"/>
          </p:cNvSpPr>
          <p:nvPr>
            <p:ph type="sldNum" sz="quarter" idx="12"/>
          </p:nvPr>
        </p:nvSpPr>
        <p:spPr/>
        <p:txBody>
          <a:bodyPr/>
          <a:lstStyle/>
          <a:p>
            <a:fld id="{00000000-1234-1234-1234-123412341234}" type="slidenum">
              <a:rPr lang="en" smtClean="0"/>
              <a:pPr/>
              <a:t>20</a:t>
            </a:fld>
            <a:endParaRPr lang="en"/>
          </a:p>
        </p:txBody>
      </p:sp>
      <p:sp>
        <p:nvSpPr>
          <p:cNvPr id="13" name="TextBox 12">
            <a:extLst>
              <a:ext uri="{FF2B5EF4-FFF2-40B4-BE49-F238E27FC236}">
                <a16:creationId xmlns:a16="http://schemas.microsoft.com/office/drawing/2014/main" id="{F9B7FC73-C3F0-46BD-AB5D-5C91D740442F}"/>
              </a:ext>
            </a:extLst>
          </p:cNvPr>
          <p:cNvSpPr txBox="1"/>
          <p:nvPr/>
        </p:nvSpPr>
        <p:spPr>
          <a:xfrm>
            <a:off x="8139868" y="5010407"/>
            <a:ext cx="3375590"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Once certified, individuals can move across counites as part of certified workforce	</a:t>
            </a: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p:txBody>
      </p:sp>
      <p:sp>
        <p:nvSpPr>
          <p:cNvPr id="12" name="TextBox 11">
            <a:extLst>
              <a:ext uri="{FF2B5EF4-FFF2-40B4-BE49-F238E27FC236}">
                <a16:creationId xmlns:a16="http://schemas.microsoft.com/office/drawing/2014/main" id="{002BFA38-6A64-44D9-AC37-51D603C9ECEE}"/>
              </a:ext>
            </a:extLst>
          </p:cNvPr>
          <p:cNvSpPr txBox="1"/>
          <p:nvPr/>
        </p:nvSpPr>
        <p:spPr>
          <a:xfrm>
            <a:off x="4312545" y="5038437"/>
            <a:ext cx="3627688"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Certifies Individuals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Approves Training Entities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Develops all “Board” functions, Exam, registration lookup, investigations, etc. </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Evaluates outcomes	</a:t>
            </a:r>
          </a:p>
        </p:txBody>
      </p:sp>
      <p:sp>
        <p:nvSpPr>
          <p:cNvPr id="10" name="TextBox 9">
            <a:extLst>
              <a:ext uri="{FF2B5EF4-FFF2-40B4-BE49-F238E27FC236}">
                <a16:creationId xmlns:a16="http://schemas.microsoft.com/office/drawing/2014/main" id="{1D6ACDAE-D278-426B-9E07-F53F1E21EEFB}"/>
              </a:ext>
            </a:extLst>
          </p:cNvPr>
          <p:cNvSpPr txBox="1"/>
          <p:nvPr/>
        </p:nvSpPr>
        <p:spPr>
          <a:xfrm>
            <a:off x="676542" y="5038437"/>
            <a:ext cx="3375590"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Opt-In to Peer Benefit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Select Certifying Entity</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Update contracts/billing system for reimbursement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Has employer &amp; contract oversight role	</a:t>
            </a:r>
          </a:p>
        </p:txBody>
      </p:sp>
      <p:sp>
        <p:nvSpPr>
          <p:cNvPr id="9" name="TextBox 8">
            <a:extLst>
              <a:ext uri="{FF2B5EF4-FFF2-40B4-BE49-F238E27FC236}">
                <a16:creationId xmlns:a16="http://schemas.microsoft.com/office/drawing/2014/main" id="{AC279E2E-5DA2-4609-BBCB-A52C02A27A34}"/>
              </a:ext>
            </a:extLst>
          </p:cNvPr>
          <p:cNvSpPr txBox="1"/>
          <p:nvPr/>
        </p:nvSpPr>
        <p:spPr>
          <a:xfrm>
            <a:off x="6348099" y="1895625"/>
            <a:ext cx="3932491" cy="1200329"/>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Oversees Peer Services benefit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Updates state waivers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Sets reimbursement rates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Set standards for certification</a:t>
            </a:r>
          </a:p>
        </p:txBody>
      </p:sp>
      <p:sp>
        <p:nvSpPr>
          <p:cNvPr id="7" name="TextBox 6">
            <a:extLst>
              <a:ext uri="{FF2B5EF4-FFF2-40B4-BE49-F238E27FC236}">
                <a16:creationId xmlns:a16="http://schemas.microsoft.com/office/drawing/2014/main" id="{9B16CE83-4786-48DE-8583-D666B906CBD7}"/>
              </a:ext>
            </a:extLst>
          </p:cNvPr>
          <p:cNvSpPr txBox="1"/>
          <p:nvPr/>
        </p:nvSpPr>
        <p:spPr>
          <a:xfrm>
            <a:off x="6905001" y="295686"/>
            <a:ext cx="3375590" cy="923330"/>
          </a:xfrm>
          <a:prstGeom prst="rect">
            <a:avLst/>
          </a:prstGeom>
          <a:solidFill>
            <a:schemeClr val="tx2">
              <a:lumMod val="90000"/>
              <a:alpha val="50196"/>
            </a:schemeClr>
          </a:solidFill>
        </p:spPr>
        <p:txBody>
          <a:bodyPr wrap="square" rtlCol="0">
            <a:spAutoFit/>
          </a:bodyPr>
          <a:lstStyle/>
          <a:p>
            <a:r>
              <a:rPr lang="en-US" dirty="0">
                <a:latin typeface="Segoe UI" panose="020B0502040204020203" pitchFamily="34" charset="0"/>
                <a:cs typeface="Segoe UI" panose="020B0502040204020203" pitchFamily="34" charset="0"/>
              </a:rPr>
              <a:t>Law that makes billing for Peer services a new Medi-Cal benefit for counties that opt-in</a:t>
            </a:r>
          </a:p>
        </p:txBody>
      </p:sp>
      <p:graphicFrame>
        <p:nvGraphicFramePr>
          <p:cNvPr id="6" name="Diagram 5" descr="Diagram showing peers certification implementation. From SB 803 to DHCS to either 1. Counties opt-in to this benefit, 2. CalMHSA Certifying Entity, or 3. Peers - Individuals that meet requirement for certification" title="Peers Diagram">
            <a:extLst>
              <a:ext uri="{FF2B5EF4-FFF2-40B4-BE49-F238E27FC236}">
                <a16:creationId xmlns:a16="http://schemas.microsoft.com/office/drawing/2014/main" id="{C338ABB5-5B71-4740-ACFC-D2BA865FEF28}"/>
              </a:ext>
            </a:extLst>
          </p:cNvPr>
          <p:cNvGraphicFramePr/>
          <p:nvPr>
            <p:extLst>
              <p:ext uri="{D42A27DB-BD31-4B8C-83A1-F6EECF244321}">
                <p14:modId xmlns:p14="http://schemas.microsoft.com/office/powerpoint/2010/main" val="4114818127"/>
              </p:ext>
            </p:extLst>
          </p:nvPr>
        </p:nvGraphicFramePr>
        <p:xfrm>
          <a:off x="2032000" y="-10073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7F59E639-4913-442D-876A-B730AB5FF0AB}"/>
              </a:ext>
            </a:extLst>
          </p:cNvPr>
          <p:cNvSpPr>
            <a:spLocks noGrp="1"/>
          </p:cNvSpPr>
          <p:nvPr>
            <p:ph type="title"/>
          </p:nvPr>
        </p:nvSpPr>
        <p:spPr>
          <a:xfrm>
            <a:off x="838200" y="365125"/>
            <a:ext cx="4711343" cy="1325563"/>
          </a:xfrm>
        </p:spPr>
        <p:txBody>
          <a:bodyPr>
            <a:normAutofit fontScale="90000"/>
          </a:bodyPr>
          <a:lstStyle/>
          <a:p>
            <a:r>
              <a:rPr lang="en-US" dirty="0"/>
              <a:t>Peers Certification </a:t>
            </a:r>
            <a:br>
              <a:rPr lang="en-US" dirty="0"/>
            </a:br>
            <a:r>
              <a:rPr lang="en-US" dirty="0"/>
              <a:t>Implementation </a:t>
            </a:r>
          </a:p>
        </p:txBody>
      </p:sp>
    </p:spTree>
    <p:extLst>
      <p:ext uri="{BB962C8B-B14F-4D97-AF65-F5344CB8AC3E}">
        <p14:creationId xmlns:p14="http://schemas.microsoft.com/office/powerpoint/2010/main" val="3625476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95B1F-B433-35FF-DEDF-0309759DC95D}"/>
              </a:ext>
            </a:extLst>
          </p:cNvPr>
          <p:cNvSpPr>
            <a:spLocks noGrp="1"/>
          </p:cNvSpPr>
          <p:nvPr>
            <p:ph type="title"/>
          </p:nvPr>
        </p:nvSpPr>
        <p:spPr/>
        <p:txBody>
          <a:bodyPr/>
          <a:lstStyle/>
          <a:p>
            <a:r>
              <a:rPr lang="en-US" dirty="0"/>
              <a:t>Certifying Entity</a:t>
            </a:r>
          </a:p>
        </p:txBody>
      </p:sp>
      <p:sp>
        <p:nvSpPr>
          <p:cNvPr id="3" name="Content Placeholder 2">
            <a:extLst>
              <a:ext uri="{FF2B5EF4-FFF2-40B4-BE49-F238E27FC236}">
                <a16:creationId xmlns:a16="http://schemas.microsoft.com/office/drawing/2014/main" id="{0FA64EEF-215C-B170-44FB-C847738A5419}"/>
              </a:ext>
            </a:extLst>
          </p:cNvPr>
          <p:cNvSpPr>
            <a:spLocks noGrp="1"/>
          </p:cNvSpPr>
          <p:nvPr>
            <p:ph idx="1"/>
          </p:nvPr>
        </p:nvSpPr>
        <p:spPr/>
        <p:txBody>
          <a:bodyPr/>
          <a:lstStyle/>
          <a:p>
            <a:r>
              <a:rPr lang="en-US" dirty="0"/>
              <a:t>CalMHSA was selected by county Behavioral Health Plans as the Certifying Entity for Medi-Cal Peer Support Specialists</a:t>
            </a:r>
          </a:p>
          <a:p>
            <a:pPr lvl="1"/>
            <a:r>
              <a:rPr lang="en-US" dirty="0"/>
              <a:t>Responsible for certification, examination, and enforcement of professional standards for Medi-Cal Peer Support Specialists in California. All applicants seeking certification are required to successfully pass an exam ensuring any individual holding a certification has met the minimum educational requirements. </a:t>
            </a:r>
          </a:p>
          <a:p>
            <a:pPr lvl="1"/>
            <a:r>
              <a:rPr lang="en-US" dirty="0"/>
              <a:t>CalMHSA investigates consumer complaints and imposes disciplinary actions against a Certificant who violates the Code of Ethics.</a:t>
            </a:r>
          </a:p>
          <a:p>
            <a:endParaRPr lang="en-US" dirty="0"/>
          </a:p>
        </p:txBody>
      </p:sp>
    </p:spTree>
    <p:extLst>
      <p:ext uri="{BB962C8B-B14F-4D97-AF65-F5344CB8AC3E}">
        <p14:creationId xmlns:p14="http://schemas.microsoft.com/office/powerpoint/2010/main" val="320177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5597-4642-0D0A-14AB-E5CF651B03B3}"/>
              </a:ext>
            </a:extLst>
          </p:cNvPr>
          <p:cNvSpPr>
            <a:spLocks noGrp="1"/>
          </p:cNvSpPr>
          <p:nvPr>
            <p:ph type="title"/>
          </p:nvPr>
        </p:nvSpPr>
        <p:spPr/>
        <p:txBody>
          <a:bodyPr/>
          <a:lstStyle/>
          <a:p>
            <a:r>
              <a:rPr lang="en-US" dirty="0"/>
              <a:t>Certifying Entity</a:t>
            </a:r>
          </a:p>
        </p:txBody>
      </p:sp>
      <p:sp>
        <p:nvSpPr>
          <p:cNvPr id="3" name="Content Placeholder 2">
            <a:extLst>
              <a:ext uri="{FF2B5EF4-FFF2-40B4-BE49-F238E27FC236}">
                <a16:creationId xmlns:a16="http://schemas.microsoft.com/office/drawing/2014/main" id="{FB04140A-2EEF-81B8-9587-B226E0F92A67}"/>
              </a:ext>
            </a:extLst>
          </p:cNvPr>
          <p:cNvSpPr>
            <a:spLocks noGrp="1"/>
          </p:cNvSpPr>
          <p:nvPr>
            <p:ph idx="1"/>
          </p:nvPr>
        </p:nvSpPr>
        <p:spPr>
          <a:xfrm>
            <a:off x="838200" y="1957161"/>
            <a:ext cx="10515600" cy="4351338"/>
          </a:xfrm>
        </p:spPr>
        <p:txBody>
          <a:bodyPr>
            <a:normAutofit fontScale="85000" lnSpcReduction="10000"/>
          </a:bodyPr>
          <a:lstStyle/>
          <a:p>
            <a:r>
              <a:rPr lang="en-US" sz="2800" dirty="0"/>
              <a:t>Supporting the standardization of Medi-Cal Peer Support Specialist certification across counties, based on DHCS standards. Single DHCS-approved examination for certification to best enhance the workforce. </a:t>
            </a:r>
            <a:endParaRPr lang="en-US" sz="2800" kern="0" dirty="0"/>
          </a:p>
          <a:p>
            <a:r>
              <a:rPr lang="en-US" sz="2800" kern="0" dirty="0"/>
              <a:t>Held 13 community listening session in October 2021</a:t>
            </a:r>
          </a:p>
          <a:p>
            <a:r>
              <a:rPr lang="en-US" sz="2800" kern="0" dirty="0"/>
              <a:t>Peer Certification program Stakeholder Advisory Council  </a:t>
            </a:r>
          </a:p>
          <a:p>
            <a:r>
              <a:rPr lang="en-US" sz="2800" kern="0" dirty="0"/>
              <a:t>We have 1 full time manager, 1 Supervisor, and 3 full-time Peer Specialists </a:t>
            </a:r>
          </a:p>
          <a:p>
            <a:r>
              <a:rPr lang="en-US" sz="2800" kern="0" dirty="0"/>
              <a:t>Single exam under development; input from subject matter experts. </a:t>
            </a:r>
          </a:p>
          <a:p>
            <a:r>
              <a:rPr lang="en-US" sz="2800" kern="0" dirty="0"/>
              <a:t>Implemented an all-inclusive certification website </a:t>
            </a:r>
            <a:r>
              <a:rPr lang="en-US" sz="2800" kern="0" dirty="0" smtClean="0">
                <a:hlinkClick r:id="rId2" tooltip="California Peer Certification"/>
              </a:rPr>
              <a:t>www.CAPeerCertification.org</a:t>
            </a:r>
            <a:r>
              <a:rPr lang="en-US" sz="2800" kern="0" dirty="0" smtClean="0"/>
              <a:t> </a:t>
            </a:r>
            <a:endParaRPr lang="en-US" sz="2800" kern="0" dirty="0"/>
          </a:p>
          <a:p>
            <a:endParaRPr lang="en-US" dirty="0"/>
          </a:p>
        </p:txBody>
      </p:sp>
    </p:spTree>
    <p:extLst>
      <p:ext uri="{BB962C8B-B14F-4D97-AF65-F5344CB8AC3E}">
        <p14:creationId xmlns:p14="http://schemas.microsoft.com/office/powerpoint/2010/main" val="981356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97DC-EAD5-B79E-AF2A-F15ECD8F1D77}"/>
              </a:ext>
            </a:extLst>
          </p:cNvPr>
          <p:cNvSpPr>
            <a:spLocks noGrp="1"/>
          </p:cNvSpPr>
          <p:nvPr>
            <p:ph type="title"/>
          </p:nvPr>
        </p:nvSpPr>
        <p:spPr/>
        <p:txBody>
          <a:bodyPr/>
          <a:lstStyle/>
          <a:p>
            <a:r>
              <a:rPr lang="en-US" dirty="0"/>
              <a:t>Peer Voice</a:t>
            </a:r>
          </a:p>
        </p:txBody>
      </p:sp>
      <p:sp>
        <p:nvSpPr>
          <p:cNvPr id="5" name="Text Placeholder 4">
            <a:extLst>
              <a:ext uri="{FF2B5EF4-FFF2-40B4-BE49-F238E27FC236}">
                <a16:creationId xmlns:a16="http://schemas.microsoft.com/office/drawing/2014/main" id="{32190C51-2BCD-899E-0BF8-6A3C808DE9E4}"/>
              </a:ext>
            </a:extLst>
          </p:cNvPr>
          <p:cNvSpPr>
            <a:spLocks noGrp="1"/>
          </p:cNvSpPr>
          <p:nvPr>
            <p:ph type="body" idx="1"/>
          </p:nvPr>
        </p:nvSpPr>
        <p:spPr/>
        <p:txBody>
          <a:bodyPr/>
          <a:lstStyle/>
          <a:p>
            <a:r>
              <a:rPr lang="en-US" dirty="0"/>
              <a:t>Stakeholder Advisory Council</a:t>
            </a:r>
          </a:p>
        </p:txBody>
      </p:sp>
      <p:sp>
        <p:nvSpPr>
          <p:cNvPr id="3" name="Content Placeholder 2">
            <a:extLst>
              <a:ext uri="{FF2B5EF4-FFF2-40B4-BE49-F238E27FC236}">
                <a16:creationId xmlns:a16="http://schemas.microsoft.com/office/drawing/2014/main" id="{53210A70-DC30-4E2E-4A16-FDFC0AA6AC2F}"/>
              </a:ext>
            </a:extLst>
          </p:cNvPr>
          <p:cNvSpPr>
            <a:spLocks noGrp="1"/>
          </p:cNvSpPr>
          <p:nvPr>
            <p:ph sz="half" idx="2"/>
          </p:nvPr>
        </p:nvSpPr>
        <p:spPr/>
        <p:txBody>
          <a:bodyPr>
            <a:normAutofit fontScale="70000" lnSpcReduction="20000"/>
          </a:bodyPr>
          <a:lstStyle/>
          <a:p>
            <a:pPr>
              <a:buClr>
                <a:srgbClr val="782B8B"/>
              </a:buClr>
              <a:buFont typeface="Segoe UI" panose="020B0502040204020203" pitchFamily="34" charset="0"/>
              <a:buChar char="»"/>
            </a:pPr>
            <a:r>
              <a:rPr lang="en-US" dirty="0"/>
              <a:t>18 members across counties</a:t>
            </a:r>
          </a:p>
          <a:p>
            <a:pPr>
              <a:buClr>
                <a:srgbClr val="782B8B"/>
              </a:buClr>
              <a:buFont typeface="Segoe UI" panose="020B0502040204020203" pitchFamily="34" charset="0"/>
              <a:buChar char="»"/>
            </a:pPr>
            <a:r>
              <a:rPr lang="en-US" dirty="0"/>
              <a:t>Input into the development of certification program</a:t>
            </a:r>
          </a:p>
          <a:p>
            <a:pPr>
              <a:buClr>
                <a:srgbClr val="782B8B"/>
              </a:buClr>
              <a:buFont typeface="Segoe UI" panose="020B0502040204020203" pitchFamily="34" charset="0"/>
              <a:buChar char="»"/>
            </a:pPr>
            <a:r>
              <a:rPr lang="en-US" dirty="0"/>
              <a:t>Input on policy</a:t>
            </a:r>
          </a:p>
          <a:p>
            <a:pPr>
              <a:buClr>
                <a:srgbClr val="782B8B"/>
              </a:buClr>
              <a:buFont typeface="Segoe UI" panose="020B0502040204020203" pitchFamily="34" charset="0"/>
              <a:buChar char="»"/>
            </a:pPr>
            <a:r>
              <a:rPr lang="en-US" dirty="0"/>
              <a:t>Input on the identification of curriculum competencies for specializations</a:t>
            </a:r>
          </a:p>
          <a:p>
            <a:pPr>
              <a:buClr>
                <a:srgbClr val="782B8B"/>
              </a:buClr>
              <a:buFont typeface="Segoe UI" panose="020B0502040204020203" pitchFamily="34" charset="0"/>
              <a:buChar char="»"/>
            </a:pPr>
            <a:r>
              <a:rPr lang="en-US" dirty="0"/>
              <a:t>Meeting is open with opportunity for community input/feedback</a:t>
            </a:r>
          </a:p>
          <a:p>
            <a:pPr>
              <a:buClr>
                <a:srgbClr val="782B8B"/>
              </a:buClr>
              <a:buFont typeface="Segoe UI" panose="020B0502040204020203" pitchFamily="34" charset="0"/>
              <a:buChar char="»"/>
            </a:pPr>
            <a:r>
              <a:rPr lang="en-US" dirty="0"/>
              <a:t>Meeting notes and agendas posted on website</a:t>
            </a:r>
          </a:p>
          <a:p>
            <a:pPr>
              <a:buClr>
                <a:srgbClr val="782B8B"/>
              </a:buClr>
              <a:buFont typeface="Segoe UI" panose="020B0502040204020203" pitchFamily="34" charset="0"/>
              <a:buChar char="»"/>
            </a:pPr>
            <a:r>
              <a:rPr lang="en-US" dirty="0">
                <a:hlinkClick r:id="rId2" tooltip="CalMHSA Peer Certification"/>
              </a:rPr>
              <a:t>https://www.calmhsa.org/peer-certification/</a:t>
            </a:r>
            <a:endParaRPr lang="en-US" dirty="0"/>
          </a:p>
          <a:p>
            <a:pPr>
              <a:buClr>
                <a:srgbClr val="782B8B"/>
              </a:buClr>
              <a:buFont typeface="Segoe UI" panose="020B0502040204020203" pitchFamily="34" charset="0"/>
              <a:buChar char="»"/>
            </a:pPr>
            <a:endParaRPr lang="en-US" dirty="0"/>
          </a:p>
          <a:p>
            <a:endParaRPr lang="en-US" dirty="0"/>
          </a:p>
          <a:p>
            <a:endParaRPr lang="en-US" dirty="0"/>
          </a:p>
        </p:txBody>
      </p:sp>
      <p:sp>
        <p:nvSpPr>
          <p:cNvPr id="6" name="Text Placeholder 5">
            <a:extLst>
              <a:ext uri="{FF2B5EF4-FFF2-40B4-BE49-F238E27FC236}">
                <a16:creationId xmlns:a16="http://schemas.microsoft.com/office/drawing/2014/main" id="{F9C9177E-78AC-C9D5-1432-BBC470E4B2AF}"/>
              </a:ext>
            </a:extLst>
          </p:cNvPr>
          <p:cNvSpPr>
            <a:spLocks noGrp="1"/>
          </p:cNvSpPr>
          <p:nvPr>
            <p:ph type="body" sz="quarter" idx="3"/>
          </p:nvPr>
        </p:nvSpPr>
        <p:spPr/>
        <p:txBody>
          <a:bodyPr/>
          <a:lstStyle/>
          <a:p>
            <a:r>
              <a:rPr lang="en-US" dirty="0"/>
              <a:t>Subject Matter Experts</a:t>
            </a:r>
          </a:p>
        </p:txBody>
      </p:sp>
      <p:sp>
        <p:nvSpPr>
          <p:cNvPr id="4" name="Content Placeholder 3">
            <a:extLst>
              <a:ext uri="{FF2B5EF4-FFF2-40B4-BE49-F238E27FC236}">
                <a16:creationId xmlns:a16="http://schemas.microsoft.com/office/drawing/2014/main" id="{9B378AA2-50E8-F78E-67DA-287688A6BE3A}"/>
              </a:ext>
            </a:extLst>
          </p:cNvPr>
          <p:cNvSpPr>
            <a:spLocks noGrp="1"/>
          </p:cNvSpPr>
          <p:nvPr>
            <p:ph sz="quarter" idx="4"/>
          </p:nvPr>
        </p:nvSpPr>
        <p:spPr/>
        <p:txBody>
          <a:bodyPr>
            <a:normAutofit/>
          </a:bodyPr>
          <a:lstStyle/>
          <a:p>
            <a:pPr>
              <a:buClr>
                <a:srgbClr val="782B8B"/>
              </a:buClr>
              <a:buFont typeface="Segoe UI" panose="020B0502040204020203" pitchFamily="34" charset="0"/>
              <a:buChar char="»"/>
            </a:pPr>
            <a:r>
              <a:rPr lang="en-US" dirty="0"/>
              <a:t>Examination Development</a:t>
            </a:r>
          </a:p>
          <a:p>
            <a:pPr>
              <a:buClr>
                <a:srgbClr val="782B8B"/>
              </a:buClr>
              <a:buFont typeface="Segoe UI" panose="020B0502040204020203" pitchFamily="34" charset="0"/>
              <a:buChar char="»"/>
            </a:pPr>
            <a:r>
              <a:rPr lang="en-US" dirty="0"/>
              <a:t>Identification of curricula for specializations</a:t>
            </a:r>
          </a:p>
          <a:p>
            <a:pPr>
              <a:buClr>
                <a:srgbClr val="782B8B"/>
              </a:buClr>
              <a:buFont typeface="Segoe UI" panose="020B0502040204020203" pitchFamily="34" charset="0"/>
              <a:buChar char="»"/>
            </a:pPr>
            <a:r>
              <a:rPr lang="en-US" dirty="0"/>
              <a:t>Support with informing material</a:t>
            </a:r>
          </a:p>
          <a:p>
            <a:pPr>
              <a:buClr>
                <a:srgbClr val="782B8B"/>
              </a:buClr>
              <a:buFont typeface="Segoe UI" panose="020B0502040204020203" pitchFamily="34" charset="0"/>
              <a:buChar char="»"/>
            </a:pPr>
            <a:r>
              <a:rPr lang="en-US" dirty="0"/>
              <a:t>Program staff</a:t>
            </a:r>
          </a:p>
          <a:p>
            <a:pPr>
              <a:buClr>
                <a:srgbClr val="782B8B"/>
              </a:buClr>
              <a:buFont typeface="Segoe UI" panose="020B0502040204020203" pitchFamily="34" charset="0"/>
              <a:buChar char="»"/>
            </a:pPr>
            <a:endParaRPr lang="en-US" dirty="0"/>
          </a:p>
          <a:p>
            <a:endParaRPr lang="en-US" dirty="0"/>
          </a:p>
        </p:txBody>
      </p:sp>
    </p:spTree>
    <p:extLst>
      <p:ext uri="{BB962C8B-B14F-4D97-AF65-F5344CB8AC3E}">
        <p14:creationId xmlns:p14="http://schemas.microsoft.com/office/powerpoint/2010/main" val="2437314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2093-D6E4-F43C-AF16-366D48D82511}"/>
              </a:ext>
            </a:extLst>
          </p:cNvPr>
          <p:cNvSpPr>
            <a:spLocks noGrp="1"/>
          </p:cNvSpPr>
          <p:nvPr>
            <p:ph type="title"/>
          </p:nvPr>
        </p:nvSpPr>
        <p:spPr/>
        <p:txBody>
          <a:bodyPr/>
          <a:lstStyle/>
          <a:p>
            <a:r>
              <a:rPr lang="en-US" dirty="0"/>
              <a:t>Certification and Specializations</a:t>
            </a:r>
          </a:p>
        </p:txBody>
      </p:sp>
      <p:sp>
        <p:nvSpPr>
          <p:cNvPr id="3" name="Content Placeholder 2">
            <a:extLst>
              <a:ext uri="{FF2B5EF4-FFF2-40B4-BE49-F238E27FC236}">
                <a16:creationId xmlns:a16="http://schemas.microsoft.com/office/drawing/2014/main" id="{5F265DD1-F117-15BE-1823-3BA0505931E9}"/>
              </a:ext>
            </a:extLst>
          </p:cNvPr>
          <p:cNvSpPr>
            <a:spLocks noGrp="1"/>
          </p:cNvSpPr>
          <p:nvPr>
            <p:ph sz="half" idx="1"/>
          </p:nvPr>
        </p:nvSpPr>
        <p:spPr/>
        <p:txBody>
          <a:bodyPr>
            <a:normAutofit fontScale="77500" lnSpcReduction="20000"/>
          </a:bodyPr>
          <a:lstStyle/>
          <a:p>
            <a:pPr marL="0" indent="0">
              <a:buClr>
                <a:srgbClr val="782B8B"/>
              </a:buClr>
              <a:buNone/>
            </a:pPr>
            <a:r>
              <a:rPr lang="en-US" u="sng" dirty="0"/>
              <a:t>CERTIFICATION</a:t>
            </a:r>
          </a:p>
          <a:p>
            <a:pPr>
              <a:buClr>
                <a:srgbClr val="782B8B"/>
              </a:buClr>
              <a:buFont typeface="Segoe UI" panose="020B0502040204020203" pitchFamily="34" charset="0"/>
              <a:buChar char="»"/>
            </a:pPr>
            <a:r>
              <a:rPr lang="en-US" dirty="0"/>
              <a:t>One general certification for Medi-Cal Peer support Specialists</a:t>
            </a:r>
          </a:p>
          <a:p>
            <a:pPr>
              <a:buClr>
                <a:srgbClr val="782B8B"/>
              </a:buClr>
              <a:buFont typeface="Segoe UI" panose="020B0502040204020203" pitchFamily="34" charset="0"/>
              <a:buChar char="»"/>
            </a:pPr>
            <a:r>
              <a:rPr lang="en-US" dirty="0"/>
              <a:t>Encompasses working with individuals in mental health and/or substance use disorders programs</a:t>
            </a:r>
          </a:p>
          <a:p>
            <a:pPr>
              <a:buClr>
                <a:srgbClr val="782B8B"/>
              </a:buClr>
              <a:buFont typeface="Segoe UI" panose="020B0502040204020203" pitchFamily="34" charset="0"/>
              <a:buChar char="»"/>
            </a:pPr>
            <a:r>
              <a:rPr lang="en-US" dirty="0"/>
              <a:t>Self identify as a person having personal lived experience or lived experience as a parent, caregiver, family member in mental health and/or substance use disorders. </a:t>
            </a:r>
          </a:p>
          <a:p>
            <a:pPr>
              <a:buClr>
                <a:srgbClr val="782B8B"/>
              </a:buClr>
              <a:buFont typeface="Segoe UI" panose="020B0502040204020203" pitchFamily="34" charset="0"/>
              <a:buChar char="»"/>
            </a:pPr>
            <a:r>
              <a:rPr lang="en-US" dirty="0"/>
              <a:t>Medi-Cal Peer support services are geared towards supporting the peer in care.</a:t>
            </a:r>
          </a:p>
          <a:p>
            <a:endParaRPr lang="en-US" dirty="0"/>
          </a:p>
        </p:txBody>
      </p:sp>
      <p:sp>
        <p:nvSpPr>
          <p:cNvPr id="4" name="Content Placeholder 3">
            <a:extLst>
              <a:ext uri="{FF2B5EF4-FFF2-40B4-BE49-F238E27FC236}">
                <a16:creationId xmlns:a16="http://schemas.microsoft.com/office/drawing/2014/main" id="{6678B2C8-AB06-348C-B15D-9A7F0287403D}"/>
              </a:ext>
            </a:extLst>
          </p:cNvPr>
          <p:cNvSpPr>
            <a:spLocks noGrp="1"/>
          </p:cNvSpPr>
          <p:nvPr>
            <p:ph sz="half" idx="2"/>
          </p:nvPr>
        </p:nvSpPr>
        <p:spPr/>
        <p:txBody>
          <a:bodyPr>
            <a:normAutofit fontScale="77500" lnSpcReduction="20000"/>
          </a:bodyPr>
          <a:lstStyle/>
          <a:p>
            <a:pPr marL="0" indent="0">
              <a:buNone/>
            </a:pPr>
            <a:r>
              <a:rPr lang="en-US" u="sng" dirty="0"/>
              <a:t>SPECIALIZATIONS</a:t>
            </a:r>
          </a:p>
          <a:p>
            <a:pPr marL="514350" indent="-514350">
              <a:buAutoNum type="arabicPeriod"/>
            </a:pPr>
            <a:r>
              <a:rPr lang="en-US" dirty="0"/>
              <a:t>Parent, Caregiver, Family Member </a:t>
            </a:r>
          </a:p>
          <a:p>
            <a:pPr marL="514350" indent="-514350">
              <a:buAutoNum type="arabicPeriod"/>
            </a:pPr>
            <a:r>
              <a:rPr lang="en-US" dirty="0"/>
              <a:t>Working with persons who are unhoused</a:t>
            </a:r>
          </a:p>
          <a:p>
            <a:pPr marL="514350" indent="-514350">
              <a:buAutoNum type="arabicPeriod"/>
            </a:pPr>
            <a:r>
              <a:rPr lang="en-US" dirty="0"/>
              <a:t>Working with persons who are involved in the criminal justice system</a:t>
            </a:r>
          </a:p>
          <a:p>
            <a:pPr marL="514350" indent="-514350">
              <a:buAutoNum type="arabicPeriod"/>
            </a:pPr>
            <a:r>
              <a:rPr lang="en-US" dirty="0"/>
              <a:t>Working with person who are in crisis</a:t>
            </a:r>
          </a:p>
          <a:p>
            <a:pPr marL="0" indent="0">
              <a:buNone/>
            </a:pPr>
            <a:endParaRPr lang="en-US" dirty="0"/>
          </a:p>
          <a:p>
            <a:pPr marL="0" indent="0">
              <a:buNone/>
            </a:pPr>
            <a:r>
              <a:rPr lang="en-US" dirty="0"/>
              <a:t>Specialization are additional training in area of expertise. These are not additional certifications. Trainings provided by approved training entities.   </a:t>
            </a:r>
          </a:p>
        </p:txBody>
      </p:sp>
    </p:spTree>
    <p:extLst>
      <p:ext uri="{BB962C8B-B14F-4D97-AF65-F5344CB8AC3E}">
        <p14:creationId xmlns:p14="http://schemas.microsoft.com/office/powerpoint/2010/main" val="3382091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8D8CD-9394-7901-54B9-09AD9C6BA456}"/>
              </a:ext>
            </a:extLst>
          </p:cNvPr>
          <p:cNvSpPr>
            <a:spLocks noGrp="1"/>
          </p:cNvSpPr>
          <p:nvPr>
            <p:ph type="title"/>
          </p:nvPr>
        </p:nvSpPr>
        <p:spPr/>
        <p:txBody>
          <a:bodyPr/>
          <a:lstStyle/>
          <a:p>
            <a:r>
              <a:rPr lang="en-US" dirty="0"/>
              <a:t>Specializations</a:t>
            </a:r>
          </a:p>
        </p:txBody>
      </p:sp>
      <p:sp>
        <p:nvSpPr>
          <p:cNvPr id="3" name="Content Placeholder 2">
            <a:extLst>
              <a:ext uri="{FF2B5EF4-FFF2-40B4-BE49-F238E27FC236}">
                <a16:creationId xmlns:a16="http://schemas.microsoft.com/office/drawing/2014/main" id="{054D2052-AFAA-6786-8D32-5523E91B4C07}"/>
              </a:ext>
            </a:extLst>
          </p:cNvPr>
          <p:cNvSpPr>
            <a:spLocks noGrp="1"/>
          </p:cNvSpPr>
          <p:nvPr>
            <p:ph idx="1"/>
          </p:nvPr>
        </p:nvSpPr>
        <p:spPr/>
        <p:txBody>
          <a:bodyPr/>
          <a:lstStyle/>
          <a:p>
            <a:r>
              <a:rPr lang="en-US" dirty="0"/>
              <a:t>CalMHSA will identify curriculum and requirements </a:t>
            </a:r>
          </a:p>
          <a:p>
            <a:r>
              <a:rPr lang="en-US" dirty="0"/>
              <a:t>Parent, Caregiver, Family Member Peer competencies have been identified via third party facilitator with subject matter experts participating in focus group </a:t>
            </a:r>
          </a:p>
          <a:p>
            <a:r>
              <a:rPr lang="en-US" dirty="0"/>
              <a:t>The other three specializations will follow the same format </a:t>
            </a:r>
          </a:p>
        </p:txBody>
      </p:sp>
    </p:spTree>
    <p:extLst>
      <p:ext uri="{BB962C8B-B14F-4D97-AF65-F5344CB8AC3E}">
        <p14:creationId xmlns:p14="http://schemas.microsoft.com/office/powerpoint/2010/main" val="2665287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644E5-74BD-D1A8-B532-20D131220E4C}"/>
              </a:ext>
            </a:extLst>
          </p:cNvPr>
          <p:cNvSpPr>
            <a:spLocks noGrp="1"/>
          </p:cNvSpPr>
          <p:nvPr>
            <p:ph type="title"/>
          </p:nvPr>
        </p:nvSpPr>
        <p:spPr/>
        <p:txBody>
          <a:bodyPr/>
          <a:lstStyle/>
          <a:p>
            <a:r>
              <a:rPr lang="en-US" dirty="0"/>
              <a:t>Training Entities</a:t>
            </a:r>
          </a:p>
        </p:txBody>
      </p:sp>
      <p:sp>
        <p:nvSpPr>
          <p:cNvPr id="3" name="Content Placeholder 2">
            <a:extLst>
              <a:ext uri="{FF2B5EF4-FFF2-40B4-BE49-F238E27FC236}">
                <a16:creationId xmlns:a16="http://schemas.microsoft.com/office/drawing/2014/main" id="{FCE8E909-889E-D324-492A-F4CD98E0F635}"/>
              </a:ext>
            </a:extLst>
          </p:cNvPr>
          <p:cNvSpPr>
            <a:spLocks noGrp="1"/>
          </p:cNvSpPr>
          <p:nvPr>
            <p:ph idx="1"/>
          </p:nvPr>
        </p:nvSpPr>
        <p:spPr/>
        <p:txBody>
          <a:bodyPr/>
          <a:lstStyle/>
          <a:p>
            <a:r>
              <a:rPr lang="en-US" dirty="0"/>
              <a:t>Approve training entities meet minimum training requirements</a:t>
            </a:r>
          </a:p>
          <a:p>
            <a:r>
              <a:rPr lang="en-US" dirty="0"/>
              <a:t>Maintain list of approved training entities on Certification website</a:t>
            </a:r>
          </a:p>
          <a:p>
            <a:r>
              <a:rPr lang="en-US" dirty="0"/>
              <a:t>Perform quality assurance activities of training entities</a:t>
            </a:r>
          </a:p>
        </p:txBody>
      </p:sp>
    </p:spTree>
    <p:extLst>
      <p:ext uri="{BB962C8B-B14F-4D97-AF65-F5344CB8AC3E}">
        <p14:creationId xmlns:p14="http://schemas.microsoft.com/office/powerpoint/2010/main" val="1356266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5ADD1-F873-C152-106D-ECA4BA83256E}"/>
              </a:ext>
            </a:extLst>
          </p:cNvPr>
          <p:cNvSpPr>
            <a:spLocks noGrp="1"/>
          </p:cNvSpPr>
          <p:nvPr>
            <p:ph type="title"/>
          </p:nvPr>
        </p:nvSpPr>
        <p:spPr/>
        <p:txBody>
          <a:bodyPr/>
          <a:lstStyle/>
          <a:p>
            <a:r>
              <a:rPr lang="en-US" dirty="0"/>
              <a:t>Supervisor Training</a:t>
            </a:r>
          </a:p>
        </p:txBody>
      </p:sp>
      <p:sp>
        <p:nvSpPr>
          <p:cNvPr id="3" name="Content Placeholder 2">
            <a:extLst>
              <a:ext uri="{FF2B5EF4-FFF2-40B4-BE49-F238E27FC236}">
                <a16:creationId xmlns:a16="http://schemas.microsoft.com/office/drawing/2014/main" id="{24B6C907-1550-D0B1-E683-C224BB211BFC}"/>
              </a:ext>
            </a:extLst>
          </p:cNvPr>
          <p:cNvSpPr>
            <a:spLocks noGrp="1"/>
          </p:cNvSpPr>
          <p:nvPr>
            <p:ph idx="1"/>
          </p:nvPr>
        </p:nvSpPr>
        <p:spPr/>
        <p:txBody>
          <a:bodyPr/>
          <a:lstStyle/>
          <a:p>
            <a:r>
              <a:rPr lang="en-US" dirty="0"/>
              <a:t>Develop e-learning course with best practice guidelines from the Substance Abuse and Mental Health Services Administration, </a:t>
            </a:r>
            <a:r>
              <a:rPr lang="en-US" i="1" dirty="0"/>
              <a:t>Supervision of Peer Workers</a:t>
            </a:r>
            <a:endParaRPr lang="en-US" dirty="0"/>
          </a:p>
        </p:txBody>
      </p:sp>
    </p:spTree>
    <p:extLst>
      <p:ext uri="{BB962C8B-B14F-4D97-AF65-F5344CB8AC3E}">
        <p14:creationId xmlns:p14="http://schemas.microsoft.com/office/powerpoint/2010/main" val="16676452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6F310-3C10-2FEF-8669-4BB702647CF2}"/>
              </a:ext>
            </a:extLst>
          </p:cNvPr>
          <p:cNvSpPr>
            <a:spLocks noGrp="1"/>
          </p:cNvSpPr>
          <p:nvPr>
            <p:ph type="title"/>
          </p:nvPr>
        </p:nvSpPr>
        <p:spPr/>
        <p:txBody>
          <a:bodyPr/>
          <a:lstStyle/>
          <a:p>
            <a:r>
              <a:rPr lang="en-US" dirty="0"/>
              <a:t>Exam Development</a:t>
            </a:r>
          </a:p>
        </p:txBody>
      </p:sp>
      <p:sp>
        <p:nvSpPr>
          <p:cNvPr id="3" name="Content Placeholder 2">
            <a:extLst>
              <a:ext uri="{FF2B5EF4-FFF2-40B4-BE49-F238E27FC236}">
                <a16:creationId xmlns:a16="http://schemas.microsoft.com/office/drawing/2014/main" id="{F8E66CD6-1108-718B-1114-73F7B512D1BC}"/>
              </a:ext>
            </a:extLst>
          </p:cNvPr>
          <p:cNvSpPr>
            <a:spLocks noGrp="1"/>
          </p:cNvSpPr>
          <p:nvPr>
            <p:ph idx="1"/>
          </p:nvPr>
        </p:nvSpPr>
        <p:spPr/>
        <p:txBody>
          <a:bodyPr>
            <a:normAutofit lnSpcReduction="10000"/>
          </a:bodyPr>
          <a:lstStyle/>
          <a:p>
            <a:r>
              <a:rPr lang="en-US" dirty="0"/>
              <a:t>Through a competitive bid process, CalMHSA contracted with the Human Resources Research Organization (HumRRO) for the development of a fair, reliable, and defensible exam</a:t>
            </a:r>
          </a:p>
          <a:p>
            <a:r>
              <a:rPr lang="en-US" dirty="0"/>
              <a:t>Development of single exam for certification</a:t>
            </a:r>
          </a:p>
          <a:p>
            <a:r>
              <a:rPr lang="en-US" dirty="0"/>
              <a:t>CalMHSA identified subject matter experts for the development of exam items/questions</a:t>
            </a:r>
          </a:p>
          <a:p>
            <a:r>
              <a:rPr lang="en-US" dirty="0"/>
              <a:t>Exam blueprint containing categories of focus on the exam will be publicly available June 2022</a:t>
            </a:r>
          </a:p>
        </p:txBody>
      </p:sp>
    </p:spTree>
    <p:extLst>
      <p:ext uri="{BB962C8B-B14F-4D97-AF65-F5344CB8AC3E}">
        <p14:creationId xmlns:p14="http://schemas.microsoft.com/office/powerpoint/2010/main" val="4143070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C8DA-901D-5ADE-C637-4263CF39A9DC}"/>
              </a:ext>
            </a:extLst>
          </p:cNvPr>
          <p:cNvSpPr>
            <a:spLocks noGrp="1"/>
          </p:cNvSpPr>
          <p:nvPr>
            <p:ph type="title"/>
          </p:nvPr>
        </p:nvSpPr>
        <p:spPr/>
        <p:txBody>
          <a:bodyPr/>
          <a:lstStyle/>
          <a:p>
            <a:r>
              <a:rPr lang="en-US" dirty="0"/>
              <a:t>Issue Certifications</a:t>
            </a:r>
          </a:p>
        </p:txBody>
      </p:sp>
      <p:sp>
        <p:nvSpPr>
          <p:cNvPr id="3" name="Content Placeholder 2">
            <a:extLst>
              <a:ext uri="{FF2B5EF4-FFF2-40B4-BE49-F238E27FC236}">
                <a16:creationId xmlns:a16="http://schemas.microsoft.com/office/drawing/2014/main" id="{18932CA1-6249-B087-3282-FBD369C44F51}"/>
              </a:ext>
            </a:extLst>
          </p:cNvPr>
          <p:cNvSpPr>
            <a:spLocks noGrp="1"/>
          </p:cNvSpPr>
          <p:nvPr>
            <p:ph idx="1"/>
          </p:nvPr>
        </p:nvSpPr>
        <p:spPr/>
        <p:txBody>
          <a:bodyPr/>
          <a:lstStyle/>
          <a:p>
            <a:r>
              <a:rPr lang="en-US" dirty="0"/>
              <a:t>Review all applicants seeking certification meet requirement</a:t>
            </a:r>
          </a:p>
          <a:p>
            <a:r>
              <a:rPr lang="en-US" dirty="0"/>
              <a:t>Issue certification for Medi-Cal Peer Support Specialists </a:t>
            </a:r>
          </a:p>
          <a:p>
            <a:r>
              <a:rPr lang="en-US" dirty="0"/>
              <a:t>Review applications for biennial renewal</a:t>
            </a:r>
          </a:p>
          <a:p>
            <a:endParaRPr lang="en-US" dirty="0"/>
          </a:p>
        </p:txBody>
      </p:sp>
    </p:spTree>
    <p:extLst>
      <p:ext uri="{BB962C8B-B14F-4D97-AF65-F5344CB8AC3E}">
        <p14:creationId xmlns:p14="http://schemas.microsoft.com/office/powerpoint/2010/main" val="306333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a:t>
            </a:r>
            <a:r>
              <a:rPr lang="en-US" sz="2200" b="1"/>
              <a:t>immediately. </a:t>
            </a:r>
            <a:endParaRPr lang="en-US" sz="2200" b="1" dirty="0"/>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a:p>
        </p:txBody>
      </p:sp>
    </p:spTree>
    <p:extLst>
      <p:ext uri="{BB962C8B-B14F-4D97-AF65-F5344CB8AC3E}">
        <p14:creationId xmlns:p14="http://schemas.microsoft.com/office/powerpoint/2010/main" val="3141761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D63E1-29F1-E85E-5367-24ECEE1D4546}"/>
              </a:ext>
            </a:extLst>
          </p:cNvPr>
          <p:cNvSpPr>
            <a:spLocks noGrp="1"/>
          </p:cNvSpPr>
          <p:nvPr>
            <p:ph type="title"/>
          </p:nvPr>
        </p:nvSpPr>
        <p:spPr/>
        <p:txBody>
          <a:bodyPr/>
          <a:lstStyle/>
          <a:p>
            <a:r>
              <a:rPr lang="en-US" dirty="0"/>
              <a:t>Data Collection</a:t>
            </a:r>
          </a:p>
        </p:txBody>
      </p:sp>
      <p:sp>
        <p:nvSpPr>
          <p:cNvPr id="3" name="Content Placeholder 2">
            <a:extLst>
              <a:ext uri="{FF2B5EF4-FFF2-40B4-BE49-F238E27FC236}">
                <a16:creationId xmlns:a16="http://schemas.microsoft.com/office/drawing/2014/main" id="{7E77645C-AF77-B4B1-1486-BC85D551A307}"/>
              </a:ext>
            </a:extLst>
          </p:cNvPr>
          <p:cNvSpPr>
            <a:spLocks noGrp="1"/>
          </p:cNvSpPr>
          <p:nvPr>
            <p:ph idx="1"/>
          </p:nvPr>
        </p:nvSpPr>
        <p:spPr/>
        <p:txBody>
          <a:bodyPr/>
          <a:lstStyle/>
          <a:p>
            <a:r>
              <a:rPr lang="en-US" dirty="0"/>
              <a:t>Collect and maintain records of Certificants</a:t>
            </a:r>
          </a:p>
          <a:p>
            <a:r>
              <a:rPr lang="en-US" dirty="0"/>
              <a:t>Collect and maintain records of persons taking Supervisor training </a:t>
            </a:r>
          </a:p>
          <a:p>
            <a:r>
              <a:rPr lang="en-US" dirty="0"/>
              <a:t>Submit yearly reports to DHCS</a:t>
            </a:r>
          </a:p>
        </p:txBody>
      </p:sp>
    </p:spTree>
    <p:extLst>
      <p:ext uri="{BB962C8B-B14F-4D97-AF65-F5344CB8AC3E}">
        <p14:creationId xmlns:p14="http://schemas.microsoft.com/office/powerpoint/2010/main" val="246027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7037-5B25-BD52-87A2-9DE14771347B}"/>
              </a:ext>
            </a:extLst>
          </p:cNvPr>
          <p:cNvSpPr>
            <a:spLocks noGrp="1"/>
          </p:cNvSpPr>
          <p:nvPr>
            <p:ph type="title"/>
          </p:nvPr>
        </p:nvSpPr>
        <p:spPr/>
        <p:txBody>
          <a:bodyPr/>
          <a:lstStyle/>
          <a:p>
            <a:r>
              <a:rPr lang="en-US" dirty="0"/>
              <a:t>Certificant Registry</a:t>
            </a:r>
          </a:p>
        </p:txBody>
      </p:sp>
      <p:sp>
        <p:nvSpPr>
          <p:cNvPr id="3" name="Content Placeholder 2">
            <a:extLst>
              <a:ext uri="{FF2B5EF4-FFF2-40B4-BE49-F238E27FC236}">
                <a16:creationId xmlns:a16="http://schemas.microsoft.com/office/drawing/2014/main" id="{2BA33BAB-CB35-75A5-B9EE-831BE07D0861}"/>
              </a:ext>
            </a:extLst>
          </p:cNvPr>
          <p:cNvSpPr>
            <a:spLocks noGrp="1"/>
          </p:cNvSpPr>
          <p:nvPr>
            <p:ph idx="1"/>
          </p:nvPr>
        </p:nvSpPr>
        <p:spPr/>
        <p:txBody>
          <a:bodyPr/>
          <a:lstStyle/>
          <a:p>
            <a:r>
              <a:rPr lang="en-US" dirty="0"/>
              <a:t>Develop and Maintain Certificant Registry</a:t>
            </a:r>
          </a:p>
          <a:p>
            <a:r>
              <a:rPr lang="en-US" dirty="0"/>
              <a:t>Public-facing</a:t>
            </a:r>
          </a:p>
          <a:p>
            <a:r>
              <a:rPr lang="en-US" dirty="0"/>
              <a:t>Searchable</a:t>
            </a:r>
          </a:p>
          <a:p>
            <a:r>
              <a:rPr lang="en-US" dirty="0"/>
              <a:t>Information on status of certification </a:t>
            </a:r>
          </a:p>
          <a:p>
            <a:endParaRPr lang="en-US" dirty="0"/>
          </a:p>
        </p:txBody>
      </p:sp>
    </p:spTree>
    <p:extLst>
      <p:ext uri="{BB962C8B-B14F-4D97-AF65-F5344CB8AC3E}">
        <p14:creationId xmlns:p14="http://schemas.microsoft.com/office/powerpoint/2010/main" val="1753207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CF5D-C3E9-11C4-F0FE-C4C5284D8ECB}"/>
              </a:ext>
            </a:extLst>
          </p:cNvPr>
          <p:cNvSpPr>
            <a:spLocks noGrp="1"/>
          </p:cNvSpPr>
          <p:nvPr>
            <p:ph type="title"/>
          </p:nvPr>
        </p:nvSpPr>
        <p:spPr/>
        <p:txBody>
          <a:bodyPr/>
          <a:lstStyle/>
          <a:p>
            <a:r>
              <a:rPr lang="en-US" dirty="0"/>
              <a:t>Complaints, Investigations, Actions, &amp; Appeals</a:t>
            </a:r>
          </a:p>
        </p:txBody>
      </p:sp>
      <p:sp>
        <p:nvSpPr>
          <p:cNvPr id="3" name="Content Placeholder 2">
            <a:extLst>
              <a:ext uri="{FF2B5EF4-FFF2-40B4-BE49-F238E27FC236}">
                <a16:creationId xmlns:a16="http://schemas.microsoft.com/office/drawing/2014/main" id="{E1A06452-727D-F7E7-0347-1706FC0B1610}"/>
              </a:ext>
            </a:extLst>
          </p:cNvPr>
          <p:cNvSpPr>
            <a:spLocks noGrp="1"/>
          </p:cNvSpPr>
          <p:nvPr>
            <p:ph idx="1"/>
          </p:nvPr>
        </p:nvSpPr>
        <p:spPr/>
        <p:txBody>
          <a:bodyPr/>
          <a:lstStyle/>
          <a:p>
            <a:r>
              <a:rPr lang="en-US" dirty="0"/>
              <a:t>In accordance with Code of Ethics for Medi-Cal Peer Support Specialists</a:t>
            </a:r>
          </a:p>
          <a:p>
            <a:r>
              <a:rPr lang="en-US" dirty="0"/>
              <a:t>Review all complaints made against a certified Medi-Cal Peer Support Specialist</a:t>
            </a:r>
          </a:p>
          <a:p>
            <a:r>
              <a:rPr lang="en-US" dirty="0"/>
              <a:t>Take actions against an individual’s certification </a:t>
            </a:r>
          </a:p>
        </p:txBody>
      </p:sp>
    </p:spTree>
    <p:extLst>
      <p:ext uri="{BB962C8B-B14F-4D97-AF65-F5344CB8AC3E}">
        <p14:creationId xmlns:p14="http://schemas.microsoft.com/office/powerpoint/2010/main" val="2059843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E48A-0FA5-353F-4C6A-EF07DFC55FB1}"/>
              </a:ext>
            </a:extLst>
          </p:cNvPr>
          <p:cNvSpPr>
            <a:spLocks noGrp="1"/>
          </p:cNvSpPr>
          <p:nvPr>
            <p:ph type="title"/>
          </p:nvPr>
        </p:nvSpPr>
        <p:spPr/>
        <p:txBody>
          <a:bodyPr/>
          <a:lstStyle/>
          <a:p>
            <a:r>
              <a:rPr lang="en-US" dirty="0"/>
              <a:t>Program Evaluation</a:t>
            </a:r>
          </a:p>
        </p:txBody>
      </p:sp>
      <p:sp>
        <p:nvSpPr>
          <p:cNvPr id="3" name="Content Placeholder 2">
            <a:extLst>
              <a:ext uri="{FF2B5EF4-FFF2-40B4-BE49-F238E27FC236}">
                <a16:creationId xmlns:a16="http://schemas.microsoft.com/office/drawing/2014/main" id="{5A5C48A3-7D0C-F789-229A-C32F102FFBC6}"/>
              </a:ext>
            </a:extLst>
          </p:cNvPr>
          <p:cNvSpPr>
            <a:spLocks noGrp="1"/>
          </p:cNvSpPr>
          <p:nvPr>
            <p:ph idx="1"/>
          </p:nvPr>
        </p:nvSpPr>
        <p:spPr/>
        <p:txBody>
          <a:bodyPr/>
          <a:lstStyle/>
          <a:p>
            <a:r>
              <a:rPr lang="en-US" dirty="0"/>
              <a:t>Evaluate outcomes for persons who received Peer support services by a certified Medi-Cal Peer Support Specialist</a:t>
            </a:r>
          </a:p>
          <a:p>
            <a:r>
              <a:rPr lang="en-US" dirty="0"/>
              <a:t>Evaluate outcomes and impact on workforce</a:t>
            </a:r>
          </a:p>
        </p:txBody>
      </p:sp>
    </p:spTree>
    <p:extLst>
      <p:ext uri="{BB962C8B-B14F-4D97-AF65-F5344CB8AC3E}">
        <p14:creationId xmlns:p14="http://schemas.microsoft.com/office/powerpoint/2010/main" val="3219646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318B3-EAF5-C72D-F154-1D6D274712B5}"/>
              </a:ext>
            </a:extLst>
          </p:cNvPr>
          <p:cNvSpPr>
            <a:spLocks noGrp="1"/>
          </p:cNvSpPr>
          <p:nvPr>
            <p:ph type="title"/>
          </p:nvPr>
        </p:nvSpPr>
        <p:spPr/>
        <p:txBody>
          <a:bodyPr/>
          <a:lstStyle/>
          <a:p>
            <a:r>
              <a:rPr lang="en-US" dirty="0"/>
              <a:t>How to Apply	</a:t>
            </a:r>
          </a:p>
        </p:txBody>
      </p:sp>
      <p:sp>
        <p:nvSpPr>
          <p:cNvPr id="3" name="Content Placeholder 2">
            <a:extLst>
              <a:ext uri="{FF2B5EF4-FFF2-40B4-BE49-F238E27FC236}">
                <a16:creationId xmlns:a16="http://schemas.microsoft.com/office/drawing/2014/main" id="{59CF91FF-BEA1-69A9-B174-7F80A6EA1DFB}"/>
              </a:ext>
            </a:extLst>
          </p:cNvPr>
          <p:cNvSpPr>
            <a:spLocks noGrp="1"/>
          </p:cNvSpPr>
          <p:nvPr>
            <p:ph idx="1"/>
          </p:nvPr>
        </p:nvSpPr>
        <p:spPr/>
        <p:txBody>
          <a:bodyPr/>
          <a:lstStyle/>
          <a:p>
            <a:r>
              <a:rPr lang="en-US" dirty="0"/>
              <a:t>Go to </a:t>
            </a:r>
            <a:r>
              <a:rPr lang="en-US" dirty="0">
                <a:hlinkClick r:id="rId2" tooltip="California Peer Certification"/>
              </a:rPr>
              <a:t>www.CAPeerCertification.org</a:t>
            </a:r>
            <a:r>
              <a:rPr lang="en-US" dirty="0"/>
              <a:t> for information and registration </a:t>
            </a:r>
          </a:p>
          <a:p>
            <a:r>
              <a:rPr lang="en-US" dirty="0"/>
              <a:t>Fees are currently under development</a:t>
            </a:r>
          </a:p>
          <a:p>
            <a:pPr lvl="1"/>
            <a:r>
              <a:rPr lang="en-US" dirty="0"/>
              <a:t>Anticipated fees, include: 1) application, 2) examination &amp; reexamination, 3) training for certification, 4) renewal of certification</a:t>
            </a:r>
          </a:p>
          <a:p>
            <a:pPr lvl="1"/>
            <a:endParaRPr lang="en-US" dirty="0"/>
          </a:p>
          <a:p>
            <a:endParaRPr lang="en-US" dirty="0"/>
          </a:p>
        </p:txBody>
      </p:sp>
    </p:spTree>
    <p:extLst>
      <p:ext uri="{BB962C8B-B14F-4D97-AF65-F5344CB8AC3E}">
        <p14:creationId xmlns:p14="http://schemas.microsoft.com/office/powerpoint/2010/main" val="332787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E4D7-CEBA-D68A-099A-CD50CE7FB029}"/>
              </a:ext>
            </a:extLst>
          </p:cNvPr>
          <p:cNvSpPr>
            <a:spLocks noGrp="1"/>
          </p:cNvSpPr>
          <p:nvPr>
            <p:ph type="title"/>
          </p:nvPr>
        </p:nvSpPr>
        <p:spPr/>
        <p:txBody>
          <a:bodyPr/>
          <a:lstStyle/>
          <a:p>
            <a:r>
              <a:rPr lang="en-US" dirty="0"/>
              <a:t>Contact CalMHSA </a:t>
            </a:r>
          </a:p>
        </p:txBody>
      </p:sp>
      <p:sp>
        <p:nvSpPr>
          <p:cNvPr id="3" name="Content Placeholder 2">
            <a:extLst>
              <a:ext uri="{FF2B5EF4-FFF2-40B4-BE49-F238E27FC236}">
                <a16:creationId xmlns:a16="http://schemas.microsoft.com/office/drawing/2014/main" id="{B164E1FA-0EAD-BB9F-7DB0-12841D1F3AC9}"/>
              </a:ext>
            </a:extLst>
          </p:cNvPr>
          <p:cNvSpPr>
            <a:spLocks noGrp="1"/>
          </p:cNvSpPr>
          <p:nvPr>
            <p:ph idx="1"/>
          </p:nvPr>
        </p:nvSpPr>
        <p:spPr/>
        <p:txBody>
          <a:bodyPr/>
          <a:lstStyle/>
          <a:p>
            <a:r>
              <a:rPr lang="en-US" dirty="0"/>
              <a:t>Email: </a:t>
            </a:r>
            <a:r>
              <a:rPr lang="en-US" dirty="0">
                <a:hlinkClick r:id="rId2"/>
              </a:rPr>
              <a:t>PeerCertification@calmhsa.org</a:t>
            </a:r>
            <a:endParaRPr lang="en-US" dirty="0"/>
          </a:p>
          <a:p>
            <a:r>
              <a:rPr lang="en-US" dirty="0"/>
              <a:t>Thank you  </a:t>
            </a:r>
          </a:p>
        </p:txBody>
      </p:sp>
    </p:spTree>
    <p:extLst>
      <p:ext uri="{BB962C8B-B14F-4D97-AF65-F5344CB8AC3E}">
        <p14:creationId xmlns:p14="http://schemas.microsoft.com/office/powerpoint/2010/main" val="1443537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shot of where questions can be entered in Go To Webinar" title="Go To Webinar">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directing to questions box"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249630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799"/>
            <a:ext cx="10515600" cy="4020879"/>
          </a:xfrm>
        </p:spPr>
        <p:txBody>
          <a:bodyPr vert="horz" lIns="91440" tIns="45720" rIns="91440" bIns="45720" numCol="1" rtlCol="0" anchor="t">
            <a:normAutofit fontScale="85000" lnSpcReduction="20000"/>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p>
          <a:p>
            <a:r>
              <a:rPr lang="en-US" sz="3300" b="1" dirty="0">
                <a:latin typeface="Segoe UI"/>
                <a:cs typeface="Segoe UI"/>
              </a:rPr>
              <a:t>Kristen </a:t>
            </a:r>
            <a:r>
              <a:rPr lang="en-US" sz="3300" b="1" dirty="0" err="1">
                <a:latin typeface="Segoe UI"/>
                <a:cs typeface="Segoe UI"/>
              </a:rPr>
              <a:t>Mungcal</a:t>
            </a:r>
            <a:r>
              <a:rPr lang="en-US" sz="3300" b="1" dirty="0">
                <a:latin typeface="Segoe UI"/>
                <a:cs typeface="Segoe UI"/>
              </a:rPr>
              <a:t>, </a:t>
            </a:r>
            <a:r>
              <a:rPr lang="en-US" sz="3300" i="1" dirty="0">
                <a:latin typeface="Segoe UI"/>
                <a:cs typeface="Segoe UI"/>
              </a:rPr>
              <a:t>Program Manager, </a:t>
            </a:r>
            <a:r>
              <a:rPr lang="en-US" sz="3300" dirty="0">
                <a:latin typeface="Segoe UI"/>
                <a:cs typeface="Segoe UI"/>
              </a:rPr>
              <a:t>Department of Behavioral Health, San Bernardino County</a:t>
            </a:r>
            <a:endParaRPr lang="en-US" sz="3300" b="1" dirty="0">
              <a:latin typeface="Segoe UI"/>
              <a:cs typeface="Segoe UI"/>
            </a:endParaRPr>
          </a:p>
          <a:p>
            <a:r>
              <a:rPr lang="en-US" sz="3300" b="1" dirty="0">
                <a:latin typeface="Segoe UI"/>
                <a:cs typeface="Segoe UI"/>
              </a:rPr>
              <a:t>Lucero Robles, </a:t>
            </a:r>
            <a:r>
              <a:rPr lang="en-US" sz="3300" dirty="0">
                <a:latin typeface="Segoe UI"/>
                <a:cs typeface="Segoe UI"/>
              </a:rPr>
              <a:t>LCSW, </a:t>
            </a:r>
            <a:r>
              <a:rPr lang="en-US" sz="3300" i="1" dirty="0">
                <a:latin typeface="Segoe UI"/>
                <a:cs typeface="Segoe UI"/>
              </a:rPr>
              <a:t>Quality Assurance Director, </a:t>
            </a:r>
            <a:r>
              <a:rPr lang="en-US" sz="3300" dirty="0">
                <a:latin typeface="Segoe UI"/>
                <a:cs typeface="Segoe UI"/>
              </a:rPr>
              <a:t>California Mental Health Services Authority (</a:t>
            </a:r>
            <a:r>
              <a:rPr lang="en-US" sz="3300" dirty="0" err="1">
                <a:latin typeface="Segoe UI"/>
                <a:cs typeface="Segoe UI"/>
              </a:rPr>
              <a:t>CalMHSA</a:t>
            </a:r>
            <a:r>
              <a:rPr lang="en-US" sz="3300" dirty="0">
                <a:latin typeface="Segoe UI"/>
                <a:cs typeface="Segoe UI"/>
              </a:rPr>
              <a:t>)</a:t>
            </a:r>
          </a:p>
          <a:p>
            <a:r>
              <a:rPr lang="en-US" sz="3300" b="1" dirty="0">
                <a:latin typeface="Segoe UI"/>
                <a:cs typeface="Segoe UI"/>
              </a:rPr>
              <a:t>Alexandria Simpson, </a:t>
            </a:r>
            <a:r>
              <a:rPr lang="en-US" sz="3300" i="1" dirty="0">
                <a:latin typeface="Segoe UI"/>
                <a:cs typeface="Segoe UI"/>
              </a:rPr>
              <a:t>Program Implementation Section Manager, </a:t>
            </a:r>
            <a:r>
              <a:rPr lang="en-US" sz="3300" dirty="0">
                <a:latin typeface="Segoe UI"/>
                <a:cs typeface="Segoe UI"/>
              </a:rPr>
              <a:t>Department of Health Care Services (DHCS)</a:t>
            </a:r>
            <a:endParaRPr lang="en-US" sz="3300" b="1" dirty="0">
              <a:latin typeface="Segoe UI"/>
              <a:cs typeface="Segoe UI"/>
            </a:endParaRP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Department of Health Care Services (DHCS)</a:t>
            </a:r>
          </a:p>
          <a:p>
            <a:r>
              <a:rPr lang="en-US" dirty="0"/>
              <a:t>County</a:t>
            </a:r>
          </a:p>
          <a:p>
            <a:r>
              <a:rPr lang="en-US" dirty="0"/>
              <a:t>Certification Entity (</a:t>
            </a:r>
            <a:r>
              <a:rPr lang="en-US" dirty="0" err="1"/>
              <a:t>CalMHSA</a:t>
            </a:r>
            <a:r>
              <a:rPr lang="en-US" dirty="0"/>
              <a:t>)</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46EFAC-B367-7CC2-A679-2F5BD99C28E1}"/>
              </a:ext>
            </a:extLst>
          </p:cNvPr>
          <p:cNvSpPr txBox="1"/>
          <p:nvPr/>
        </p:nvSpPr>
        <p:spPr>
          <a:xfrm>
            <a:off x="4648200" y="5065264"/>
            <a:ext cx="7067551" cy="646331"/>
          </a:xfrm>
          <a:prstGeom prst="rect">
            <a:avLst/>
          </a:prstGeom>
          <a:noFill/>
        </p:spPr>
        <p:txBody>
          <a:bodyPr wrap="square" lIns="91440" tIns="45720" rIns="91440" bIns="45720" anchor="t">
            <a:spAutoFit/>
          </a:bodyPr>
          <a:lstStyle/>
          <a:p>
            <a:r>
              <a:rPr lang="en-US" b="1" dirty="0">
                <a:latin typeface="Segoe UI" panose="020B0502040204020203" pitchFamily="34" charset="0"/>
                <a:cs typeface="Segoe UI" panose="020B0502040204020203" pitchFamily="34" charset="0"/>
              </a:rPr>
              <a:t>Alexandria Simpson, Program Implementation Section Manager </a:t>
            </a:r>
          </a:p>
          <a:p>
            <a:r>
              <a:rPr lang="en-US" dirty="0">
                <a:latin typeface="Segoe UI" panose="020B0502040204020203" pitchFamily="34" charset="0"/>
                <a:cs typeface="Segoe UI" panose="020B0502040204020203" pitchFamily="34" charset="0"/>
              </a:rPr>
              <a:t>Department of Health Care Services (DHCS)</a:t>
            </a:r>
            <a:endParaRPr lang="en-US" b="1" dirty="0">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BDA67183-23E5-14E2-BFD8-FEEA1A31C612}"/>
              </a:ext>
            </a:extLst>
          </p:cNvPr>
          <p:cNvSpPr>
            <a:spLocks noGrp="1"/>
          </p:cNvSpPr>
          <p:nvPr>
            <p:ph type="title"/>
          </p:nvPr>
        </p:nvSpPr>
        <p:spPr/>
        <p:txBody>
          <a:bodyPr>
            <a:normAutofit fontScale="90000"/>
          </a:bodyPr>
          <a:lstStyle/>
          <a:p>
            <a:r>
              <a:rPr lang="en-US" dirty="0">
                <a:latin typeface="Segoe UI"/>
                <a:cs typeface="Segoe UI"/>
              </a:rPr>
              <a:t>Department of Health Care Services (DHCS)</a:t>
            </a:r>
          </a:p>
        </p:txBody>
      </p:sp>
    </p:spTree>
    <p:extLst>
      <p:ext uri="{BB962C8B-B14F-4D97-AF65-F5344CB8AC3E}">
        <p14:creationId xmlns:p14="http://schemas.microsoft.com/office/powerpoint/2010/main" val="348714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726256" y="1691470"/>
            <a:ext cx="10515600" cy="4351338"/>
          </a:xfrm>
        </p:spPr>
        <p:txBody>
          <a:bodyPr vert="horz" lIns="91440" tIns="45720" rIns="91440" bIns="45720" rtlCol="0" anchor="t">
            <a:noAutofit/>
          </a:bodyPr>
          <a:lstStyle/>
          <a:p>
            <a:r>
              <a:rPr lang="en-US" sz="2000" dirty="0">
                <a:latin typeface="Segoe UI"/>
                <a:cs typeface="Segoe UI"/>
              </a:rPr>
              <a:t>Senate Bill 803 (SB 803) (Beall, Chapter 150, Statutes of 2020) authorized DHCS to request federal approvals to add peer support specialists as a Medi-Cal provider type and peer support services as a distinct Medi-Cal benefit in counties opting to implement the service</a:t>
            </a:r>
          </a:p>
          <a:p>
            <a:r>
              <a:rPr lang="en-US" sz="2000" dirty="0">
                <a:latin typeface="Segoe UI"/>
                <a:cs typeface="Segoe UI"/>
              </a:rPr>
              <a:t>Accordingly, DHCS requested federal approvals through the State Plan Amendment (SPA) process and received approvals from CMS in December 2021</a:t>
            </a:r>
          </a:p>
          <a:p>
            <a:pPr lvl="1"/>
            <a:r>
              <a:rPr lang="en-US" sz="1800" dirty="0">
                <a:solidFill>
                  <a:srgbClr val="0000FF"/>
                </a:solidFill>
                <a:latin typeface="Segoe UI"/>
                <a:cs typeface="Segoe UI"/>
                <a:hlinkClick r:id="rId3"/>
              </a:rPr>
              <a:t>SPA 20-0006-A</a:t>
            </a:r>
            <a:endParaRPr lang="en-US" sz="1800" dirty="0">
              <a:solidFill>
                <a:srgbClr val="0000FF"/>
              </a:solidFill>
              <a:latin typeface="Segoe UI"/>
              <a:cs typeface="Segoe UI"/>
            </a:endParaRPr>
          </a:p>
          <a:p>
            <a:pPr lvl="1"/>
            <a:r>
              <a:rPr lang="en-US" sz="1800" dirty="0">
                <a:solidFill>
                  <a:srgbClr val="0000FF"/>
                </a:solidFill>
                <a:latin typeface="Segoe UI"/>
                <a:cs typeface="Segoe UI"/>
                <a:hlinkClick r:id="rId4"/>
              </a:rPr>
              <a:t>SPA 21-0058</a:t>
            </a:r>
            <a:endParaRPr lang="en-US" sz="1800" dirty="0">
              <a:solidFill>
                <a:srgbClr val="0000FF"/>
              </a:solidFill>
              <a:latin typeface="Segoe UI"/>
              <a:cs typeface="Segoe UI"/>
            </a:endParaRPr>
          </a:p>
          <a:p>
            <a:pPr lvl="1"/>
            <a:r>
              <a:rPr lang="en-US" sz="1800" dirty="0">
                <a:solidFill>
                  <a:srgbClr val="0000FF"/>
                </a:solidFill>
                <a:latin typeface="Segoe UI"/>
                <a:cs typeface="Segoe UI"/>
                <a:hlinkClick r:id="rId4"/>
              </a:rPr>
              <a:t>SPA 21-0051</a:t>
            </a:r>
            <a:endParaRPr lang="en-US" sz="1800" dirty="0">
              <a:solidFill>
                <a:srgbClr val="0000FF"/>
              </a:solidFill>
              <a:latin typeface="Segoe UI"/>
              <a:cs typeface="Segoe UI"/>
            </a:endParaRPr>
          </a:p>
          <a:p>
            <a:r>
              <a:rPr lang="en-US" sz="2000" dirty="0">
                <a:latin typeface="Segoe UI"/>
                <a:cs typeface="Segoe UI"/>
              </a:rPr>
              <a:t>Effective July 1, 2022, peer support specialist services will be an optional behavioral health Medi-Cal benefit in California that can be implemented within DMC, DMC-ODS, and/or the SMHS delivery systems</a:t>
            </a:r>
          </a:p>
        </p:txBody>
      </p:sp>
    </p:spTree>
    <p:extLst>
      <p:ext uri="{BB962C8B-B14F-4D97-AF65-F5344CB8AC3E}">
        <p14:creationId xmlns:p14="http://schemas.microsoft.com/office/powerpoint/2010/main" val="206155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Peer Support Specialist Certification</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838200" y="1527697"/>
            <a:ext cx="10515600" cy="4351338"/>
          </a:xfrm>
        </p:spPr>
        <p:txBody>
          <a:bodyPr/>
          <a:lstStyle/>
          <a:p>
            <a:r>
              <a:rPr lang="en-US" dirty="0"/>
              <a:t>Review and approve certification, supervision, and continuing education curriculum submitted by counties or designated entity. </a:t>
            </a:r>
          </a:p>
          <a:p>
            <a:r>
              <a:rPr lang="en-US" dirty="0"/>
              <a:t>Review and approve implementation plan for Medi-Cal Peer Support Specialist Certification Program.</a:t>
            </a:r>
          </a:p>
        </p:txBody>
      </p:sp>
    </p:spTree>
    <p:extLst>
      <p:ext uri="{BB962C8B-B14F-4D97-AF65-F5344CB8AC3E}">
        <p14:creationId xmlns:p14="http://schemas.microsoft.com/office/powerpoint/2010/main" val="1505483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Peer Support Services Benefit</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838200" y="1527697"/>
            <a:ext cx="10515600" cy="4351338"/>
          </a:xfrm>
        </p:spPr>
        <p:txBody>
          <a:bodyPr/>
          <a:lstStyle/>
          <a:p>
            <a:r>
              <a:rPr lang="en-US" dirty="0"/>
              <a:t>Ensure that appropriate federal authorities are in place for reimbursement of Medi-Cal Peer Support Services</a:t>
            </a:r>
          </a:p>
          <a:p>
            <a:r>
              <a:rPr lang="en-US" dirty="0"/>
              <a:t>Determine rates for DMC</a:t>
            </a:r>
          </a:p>
          <a:p>
            <a:r>
              <a:rPr lang="en-US" dirty="0"/>
              <a:t>Review and approve DMC-ODS rates</a:t>
            </a:r>
          </a:p>
        </p:txBody>
      </p:sp>
    </p:spTree>
    <p:extLst>
      <p:ext uri="{BB962C8B-B14F-4D97-AF65-F5344CB8AC3E}">
        <p14:creationId xmlns:p14="http://schemas.microsoft.com/office/powerpoint/2010/main" val="3551273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1c1dc04-eeda-4b6e-b2df-40979f5da1d3">
      <UserInfo>
        <DisplayName>Cristo, Erika@DHCS</DisplayName>
        <AccountId>27</AccountId>
        <AccountType/>
      </UserInfo>
      <UserInfo>
        <DisplayName>Raynak, Jesse@DHCS</DisplayName>
        <AccountId>13</AccountId>
        <AccountType/>
      </UserInfo>
    </SharedWithUsers>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DHCSDOC-1797567310-5461</_dlc_DocId>
    <_dlc_DocIdUrl xmlns="69bc34b3-1921-46c7-8c7a-d18363374b4b">
      <Url>http://dhcsgovstaging:88/_layouts/15/DocIdRedir.aspx?ID=DHCSDOC-1797567310-5461</Url>
      <Description>DHCSDOC-1797567310-5461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347612E-CB06-47F2-9D32-531367606F56}">
  <ds:schemaRefs>
    <ds:schemaRef ds:uri="http://schemas.microsoft.com/sharepoint/v3/contenttype/forms"/>
  </ds:schemaRefs>
</ds:datastoreItem>
</file>

<file path=customXml/itemProps2.xml><?xml version="1.0" encoding="utf-8"?>
<ds:datastoreItem xmlns:ds="http://schemas.openxmlformats.org/officeDocument/2006/customXml" ds:itemID="{3C6F0427-294D-43F6-9A26-27064C807C14}">
  <ds:schemaRefs>
    <ds:schemaRef ds:uri="http://purl.org/dc/elements/1.1/"/>
    <ds:schemaRef ds:uri="http://schemas.microsoft.com/office/2006/documentManagement/types"/>
    <ds:schemaRef ds:uri="704b5b87-0fa9-4c87-95e5-f1c831798f2e"/>
    <ds:schemaRef ds:uri="42921964-0bfe-4de0-8e77-9d8ca692196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BBD74BC-74B0-4BF2-8B8F-D5D5DF50A0F6}"/>
</file>

<file path=customXml/itemProps4.xml><?xml version="1.0" encoding="utf-8"?>
<ds:datastoreItem xmlns:ds="http://schemas.openxmlformats.org/officeDocument/2006/customXml" ds:itemID="{93816EA1-DBA4-44CA-BF4D-75BBCBAF5A7B}"/>
</file>

<file path=docProps/app.xml><?xml version="1.0" encoding="utf-8"?>
<Properties xmlns="http://schemas.openxmlformats.org/officeDocument/2006/extended-properties" xmlns:vt="http://schemas.openxmlformats.org/officeDocument/2006/docPropsVTypes">
  <Template/>
  <TotalTime>64</TotalTime>
  <Words>2292</Words>
  <Application>Microsoft Office PowerPoint</Application>
  <PresentationFormat>Widescreen</PresentationFormat>
  <Paragraphs>245</Paragraphs>
  <Slides>36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Segoe UI</vt:lpstr>
      <vt:lpstr>Wingdings</vt:lpstr>
      <vt:lpstr>Office Theme</vt:lpstr>
      <vt:lpstr>Medi-Cal Peer Support Specialists: Roles and Responsibilities</vt:lpstr>
      <vt:lpstr>Public Health Emergency (PHE) Unwinding</vt:lpstr>
      <vt:lpstr>DHCS PHE Unwind Communications Strategy</vt:lpstr>
      <vt:lpstr>Featured Presenters</vt:lpstr>
      <vt:lpstr>Agenda</vt:lpstr>
      <vt:lpstr>Department of Health Care Services (DHCS)</vt:lpstr>
      <vt:lpstr>Senate Bill 803</vt:lpstr>
      <vt:lpstr>Peer Support Specialist Certification</vt:lpstr>
      <vt:lpstr>Peer Support Services Benefit</vt:lpstr>
      <vt:lpstr>Program Integrity and Reporting</vt:lpstr>
      <vt:lpstr>County</vt:lpstr>
      <vt:lpstr>Benefit: Peer Support Services</vt:lpstr>
      <vt:lpstr>Provider: Peer Support Specialists</vt:lpstr>
      <vt:lpstr>Contractors: Peer Support Services </vt:lpstr>
      <vt:lpstr>External Stakeholders: Peer Support Services</vt:lpstr>
      <vt:lpstr>Beneficiaries: Peer Support Services</vt:lpstr>
      <vt:lpstr>Contact Information</vt:lpstr>
      <vt:lpstr>Certification Entity</vt:lpstr>
      <vt:lpstr>CalMHSA</vt:lpstr>
      <vt:lpstr>Peers Certification  Implementation </vt:lpstr>
      <vt:lpstr>Certifying Entity</vt:lpstr>
      <vt:lpstr>Certifying Entity</vt:lpstr>
      <vt:lpstr>Peer Voice</vt:lpstr>
      <vt:lpstr>Certification and Specializations</vt:lpstr>
      <vt:lpstr>Specializations</vt:lpstr>
      <vt:lpstr>Training Entities</vt:lpstr>
      <vt:lpstr>Supervisor Training</vt:lpstr>
      <vt:lpstr>Exam Development</vt:lpstr>
      <vt:lpstr>Issue Certifications</vt:lpstr>
      <vt:lpstr>Data Collection</vt:lpstr>
      <vt:lpstr>Certificant Registry</vt:lpstr>
      <vt:lpstr>Complaints, Investigations, Actions, &amp; Appeals</vt:lpstr>
      <vt:lpstr>Program Evaluation</vt:lpstr>
      <vt:lpstr>How to Apply </vt:lpstr>
      <vt:lpstr>Contact CalMHSA </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Peers-Roles-and-Responsibilities-webinar-06-07-22</dc:title>
  <dc:creator>Tkachuk, Katie (DIR-OC) @ DHCS</dc:creator>
  <cp:keywords/>
  <cp:lastModifiedBy>Liu, Becky@DHCS</cp:lastModifiedBy>
  <cp:revision>11</cp:revision>
  <cp:lastPrinted>2019-09-18T16:04:03Z</cp:lastPrinted>
  <dcterms:created xsi:type="dcterms:W3CDTF">2018-04-04T17:42:31Z</dcterms:created>
  <dcterms:modified xsi:type="dcterms:W3CDTF">2022-06-17T18:38:47Z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f8e4fd84-8f77-46f4-89cd-5130f6787d02</vt:lpwstr>
  </property>
  <property fmtid="{D5CDD505-2E9C-101B-9397-08002B2CF9AE}" pid="4" name="Division">
    <vt:lpwstr>11;#Community Services|c23dee46-a4de-4c29-8bbc-79830d9e7d7c</vt:lpwstr>
  </property>
</Properties>
</file>