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5.xml" ContentType="application/vnd.openxmlformats-officedocument.presentationml.slide+xml"/>
  <Override PartName="/ppt/slides/slide34.xml" ContentType="application/vnd.openxmlformats-officedocument.presentationml.slide+xml"/>
  <Override PartName="/ppt/diagrams/data1.xml" ContentType="application/vnd.openxmlformats-officedocument.drawingml.diagramData+xml"/>
  <Override PartName="/ppt/slides/slide3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ppt/authors.xml" ContentType="application/vnd.ms-powerpoint.author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349" r:id="rId5"/>
    <p:sldId id="605" r:id="rId6"/>
    <p:sldId id="606" r:id="rId7"/>
    <p:sldId id="367" r:id="rId8"/>
    <p:sldId id="362" r:id="rId9"/>
    <p:sldId id="607" r:id="rId10"/>
    <p:sldId id="648" r:id="rId11"/>
    <p:sldId id="647" r:id="rId12"/>
    <p:sldId id="649" r:id="rId13"/>
    <p:sldId id="609" r:id="rId14"/>
    <p:sldId id="628" r:id="rId15"/>
    <p:sldId id="625" r:id="rId16"/>
    <p:sldId id="627" r:id="rId17"/>
    <p:sldId id="636" r:id="rId18"/>
    <p:sldId id="638" r:id="rId19"/>
    <p:sldId id="637" r:id="rId20"/>
    <p:sldId id="624" r:id="rId21"/>
    <p:sldId id="608" r:id="rId22"/>
    <p:sldId id="296" r:id="rId23"/>
    <p:sldId id="626" r:id="rId24"/>
    <p:sldId id="641" r:id="rId25"/>
    <p:sldId id="639" r:id="rId26"/>
    <p:sldId id="650" r:id="rId27"/>
    <p:sldId id="651" r:id="rId28"/>
    <p:sldId id="652" r:id="rId29"/>
    <p:sldId id="300" r:id="rId30"/>
    <p:sldId id="260" r:id="rId31"/>
    <p:sldId id="257" r:id="rId32"/>
    <p:sldId id="623" r:id="rId33"/>
    <p:sldId id="654" r:id="rId34"/>
    <p:sldId id="655" r:id="rId35"/>
    <p:sldId id="653" r:id="rId36"/>
    <p:sldId id="644" r:id="rId37"/>
    <p:sldId id="645" r:id="rId38"/>
    <p:sldId id="368"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87956E-A3F6-32DE-D786-A021C3173B99}" name="Ali Marzolf" initials="AM" userId="S::Ali@aurrerahealth.com::e8a147d7-7a4d-427a-b636-02a3b7ee3a08" providerId="AD"/>
  <p188:author id="{287F8B8F-1FED-47A9-98FE-5C37F790E929}" name="Cristo, Erika@DHCS" initials="CE" userId="S::erika.cristo@dhcs.ca.gov::a764e7f8-feb8-419c-99c1-3f98c1ced51d" providerId="AD"/>
  <p188:author id="{B529BDE5-72D7-4DA7-01B3-C8C984DC2909}" name="Mia Nafziger" initials="MN" userId="S::Mia@aurrerahealth.com::e5b92a82-e2c5-4111-9f9e-db1da2727aa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kachuk, Katie (DIR-OC)@DHCS" initials="TK(" lastIdx="7" clrIdx="0">
    <p:extLst>
      <p:ext uri="{19B8F6BF-5375-455C-9EA6-DF929625EA0E}">
        <p15:presenceInfo xmlns:p15="http://schemas.microsoft.com/office/powerpoint/2012/main" userId="S-1-5-21-746137067-1767777339-682003330-231562" providerId="AD"/>
      </p:ext>
    </p:extLst>
  </p:cmAuthor>
  <p:cmAuthor id="2" name="Limon, Nellie (OC)@DHCS" initials="LN(" lastIdx="5" clrIdx="1">
    <p:extLst>
      <p:ext uri="{19B8F6BF-5375-455C-9EA6-DF929625EA0E}">
        <p15:presenceInfo xmlns:p15="http://schemas.microsoft.com/office/powerpoint/2012/main" userId="S-1-5-21-746137067-1767777339-682003330-218914" providerId="AD"/>
      </p:ext>
    </p:extLst>
  </p:cmAuthor>
  <p:cmAuthor id="3" name="Weiner, Mitchell (OC)@DHCS" initials="WM(" lastIdx="1" clrIdx="2">
    <p:extLst>
      <p:ext uri="{19B8F6BF-5375-455C-9EA6-DF929625EA0E}">
        <p15:presenceInfo xmlns:p15="http://schemas.microsoft.com/office/powerpoint/2012/main" userId="S-1-5-21-746137067-1767777339-682003330-171837" providerId="AD"/>
      </p:ext>
    </p:extLst>
  </p:cmAuthor>
  <p:cmAuthor id="4" name="Williams, Norman (OC)@DHCS" initials="WN(" lastIdx="9" clrIdx="3">
    <p:extLst>
      <p:ext uri="{19B8F6BF-5375-455C-9EA6-DF929625EA0E}">
        <p15:presenceInfo xmlns:p15="http://schemas.microsoft.com/office/powerpoint/2012/main" userId="S-1-5-21-746137067-1767777339-682003330-101805" providerId="AD"/>
      </p:ext>
    </p:extLst>
  </p:cmAuthor>
  <p:cmAuthor id="5" name="Matamoros, Jennifer (OC)@DHCS" initials="MJ(" lastIdx="4" clrIdx="4">
    <p:extLst>
      <p:ext uri="{19B8F6BF-5375-455C-9EA6-DF929625EA0E}">
        <p15:presenceInfo xmlns:p15="http://schemas.microsoft.com/office/powerpoint/2012/main" userId="S-1-5-21-746137067-1767777339-682003330-2002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15A"/>
    <a:srgbClr val="0000FF"/>
    <a:srgbClr val="97388E"/>
    <a:srgbClr val="EAEDF2"/>
    <a:srgbClr val="782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6" d="100"/>
          <a:sy n="46" d="100"/>
        </p:scale>
        <p:origin x="140" y="4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openxmlformats.org/officeDocument/2006/relationships/customXml" Target="../customXml/item4.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DB23FE-74D6-4D1E-84D5-C0126424A1E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D59C69CE-4BA3-40B3-82D1-5EC2BC013F24}">
      <dgm:prSet phldrT="[Text]"/>
      <dgm:spPr/>
      <dgm:t>
        <a:bodyPr/>
        <a:lstStyle/>
        <a:p>
          <a:r>
            <a:rPr lang="en-US" dirty="0"/>
            <a:t>We Are Here!</a:t>
          </a:r>
        </a:p>
      </dgm:t>
    </dgm:pt>
    <dgm:pt modelId="{115711FC-6DF6-4218-809F-F22CD69007BE}" type="parTrans" cxnId="{F0E66358-D337-45B1-8DD7-6A294A6F7F64}">
      <dgm:prSet/>
      <dgm:spPr/>
      <dgm:t>
        <a:bodyPr/>
        <a:lstStyle/>
        <a:p>
          <a:endParaRPr lang="en-US"/>
        </a:p>
      </dgm:t>
    </dgm:pt>
    <dgm:pt modelId="{D48EDD29-A249-4A32-A15E-5304C4EDC7AA}" type="sibTrans" cxnId="{F0E66358-D337-45B1-8DD7-6A294A6F7F64}">
      <dgm:prSet/>
      <dgm:spPr/>
      <dgm:t>
        <a:bodyPr/>
        <a:lstStyle/>
        <a:p>
          <a:endParaRPr lang="en-US"/>
        </a:p>
      </dgm:t>
    </dgm:pt>
    <dgm:pt modelId="{9731A508-8EA9-46EF-A9F0-CE4E35BA4F52}">
      <dgm:prSet phldrT="[Text]"/>
      <dgm:spPr/>
      <dgm:t>
        <a:bodyPr/>
        <a:lstStyle/>
        <a:p>
          <a:r>
            <a:rPr lang="en-US" dirty="0">
              <a:latin typeface="Segoe UI" panose="020B0502040204020203" pitchFamily="34" charset="0"/>
              <a:cs typeface="Segoe UI" panose="020B0502040204020203" pitchFamily="34" charset="0"/>
            </a:rPr>
            <a:t>Opted-in With </a:t>
          </a:r>
          <a:r>
            <a:rPr lang="en-US" dirty="0" err="1">
              <a:latin typeface="Segoe UI" panose="020B0502040204020203" pitchFamily="34" charset="0"/>
              <a:cs typeface="Segoe UI" panose="020B0502040204020203" pitchFamily="34" charset="0"/>
            </a:rPr>
            <a:t>CalMHSA</a:t>
          </a:r>
          <a:endParaRPr lang="en-US" dirty="0">
            <a:latin typeface="Segoe UI" panose="020B0502040204020203" pitchFamily="34" charset="0"/>
            <a:cs typeface="Segoe UI" panose="020B0502040204020203" pitchFamily="34" charset="0"/>
          </a:endParaRPr>
        </a:p>
      </dgm:t>
    </dgm:pt>
    <dgm:pt modelId="{712C31F8-AFC0-4408-985D-650730E3B791}" type="parTrans" cxnId="{9406AABE-6617-40F0-BAE5-BE8909351F9F}">
      <dgm:prSet/>
      <dgm:spPr/>
      <dgm:t>
        <a:bodyPr/>
        <a:lstStyle/>
        <a:p>
          <a:endParaRPr lang="en-US"/>
        </a:p>
      </dgm:t>
    </dgm:pt>
    <dgm:pt modelId="{EE28A09E-9D7F-4FCD-A02C-25A3C6E08481}" type="sibTrans" cxnId="{9406AABE-6617-40F0-BAE5-BE8909351F9F}">
      <dgm:prSet/>
      <dgm:spPr/>
      <dgm:t>
        <a:bodyPr/>
        <a:lstStyle/>
        <a:p>
          <a:endParaRPr lang="en-US"/>
        </a:p>
      </dgm:t>
    </dgm:pt>
    <dgm:pt modelId="{485AE307-6C60-4CBE-88A5-C65CCFE698D8}">
      <dgm:prSet phldrT="[Text]"/>
      <dgm:spPr/>
      <dgm:t>
        <a:bodyPr/>
        <a:lstStyle/>
        <a:p>
          <a:r>
            <a:rPr lang="en-US" dirty="0">
              <a:latin typeface="Segoe UI" panose="020B0502040204020203" pitchFamily="34" charset="0"/>
              <a:cs typeface="Segoe UI" panose="020B0502040204020203" pitchFamily="34" charset="0"/>
            </a:rPr>
            <a:t>Submitted Reimbursement Rate for DMC ODS</a:t>
          </a:r>
        </a:p>
      </dgm:t>
    </dgm:pt>
    <dgm:pt modelId="{D478D325-3FC8-42CA-86E8-92C37D6EE0AC}" type="parTrans" cxnId="{1526C6AA-F33F-4830-B660-F6434EB1AB0F}">
      <dgm:prSet/>
      <dgm:spPr/>
      <dgm:t>
        <a:bodyPr/>
        <a:lstStyle/>
        <a:p>
          <a:endParaRPr lang="en-US"/>
        </a:p>
      </dgm:t>
    </dgm:pt>
    <dgm:pt modelId="{52CCBD5F-35EA-4855-B716-08A53CC48E58}" type="sibTrans" cxnId="{1526C6AA-F33F-4830-B660-F6434EB1AB0F}">
      <dgm:prSet/>
      <dgm:spPr/>
      <dgm:t>
        <a:bodyPr/>
        <a:lstStyle/>
        <a:p>
          <a:endParaRPr lang="en-US"/>
        </a:p>
      </dgm:t>
    </dgm:pt>
    <dgm:pt modelId="{446A81AF-04E5-4C33-B217-2397D6D855B0}">
      <dgm:prSet phldrT="[Text]"/>
      <dgm:spPr/>
      <dgm:t>
        <a:bodyPr/>
        <a:lstStyle/>
        <a:p>
          <a:r>
            <a:rPr lang="en-US" dirty="0">
              <a:latin typeface="Segoe UI" panose="020B0502040204020203" pitchFamily="34" charset="0"/>
              <a:cs typeface="Segoe UI" panose="020B0502040204020203" pitchFamily="34" charset="0"/>
            </a:rPr>
            <a:t>Met with Finance, Compliance Officer, Billings Unit, QA/QI/QM</a:t>
          </a:r>
        </a:p>
      </dgm:t>
    </dgm:pt>
    <dgm:pt modelId="{6FC9D024-80E3-4D9D-99B8-056DB20DA954}" type="parTrans" cxnId="{DA73923F-C6CF-4FB5-8FEB-20C5973446AF}">
      <dgm:prSet/>
      <dgm:spPr/>
      <dgm:t>
        <a:bodyPr/>
        <a:lstStyle/>
        <a:p>
          <a:endParaRPr lang="en-US"/>
        </a:p>
      </dgm:t>
    </dgm:pt>
    <dgm:pt modelId="{9D834363-4CA9-4E14-934A-5D4120A5D46E}" type="sibTrans" cxnId="{DA73923F-C6CF-4FB5-8FEB-20C5973446AF}">
      <dgm:prSet/>
      <dgm:spPr/>
      <dgm:t>
        <a:bodyPr/>
        <a:lstStyle/>
        <a:p>
          <a:endParaRPr lang="en-US"/>
        </a:p>
      </dgm:t>
    </dgm:pt>
    <dgm:pt modelId="{6B7CCF0B-CC73-4D8D-8F94-926E39FE5DE5}">
      <dgm:prSet phldrT="[Text]"/>
      <dgm:spPr/>
      <dgm:t>
        <a:bodyPr/>
        <a:lstStyle/>
        <a:p>
          <a:r>
            <a:rPr lang="en-US" dirty="0">
              <a:latin typeface="Segoe UI" panose="020B0502040204020203" pitchFamily="34" charset="0"/>
              <a:cs typeface="Segoe UI" panose="020B0502040204020203" pitchFamily="34" charset="0"/>
            </a:rPr>
            <a:t>Grandparenting Scholarship List</a:t>
          </a:r>
        </a:p>
      </dgm:t>
    </dgm:pt>
    <dgm:pt modelId="{1CCA48AD-030F-4C8E-83D3-44713DD7456C}" type="parTrans" cxnId="{19A610FC-A421-4D8E-B966-5539AA555025}">
      <dgm:prSet/>
      <dgm:spPr/>
      <dgm:t>
        <a:bodyPr/>
        <a:lstStyle/>
        <a:p>
          <a:endParaRPr lang="en-US"/>
        </a:p>
      </dgm:t>
    </dgm:pt>
    <dgm:pt modelId="{EF931E0F-630D-4C3F-B227-45332BC5FBB6}" type="sibTrans" cxnId="{19A610FC-A421-4D8E-B966-5539AA555025}">
      <dgm:prSet/>
      <dgm:spPr/>
      <dgm:t>
        <a:bodyPr/>
        <a:lstStyle/>
        <a:p>
          <a:endParaRPr lang="en-US"/>
        </a:p>
      </dgm:t>
    </dgm:pt>
    <dgm:pt modelId="{1F4E1CD7-4FB6-4701-94D4-7F88E60BF4A0}">
      <dgm:prSet phldrT="[Text]"/>
      <dgm:spPr/>
      <dgm:t>
        <a:bodyPr/>
        <a:lstStyle/>
        <a:p>
          <a:endParaRPr lang="en-US" dirty="0"/>
        </a:p>
      </dgm:t>
    </dgm:pt>
    <dgm:pt modelId="{7B35D2BB-B9D8-489F-9D5E-3CA8B5AC787D}" type="parTrans" cxnId="{BD30D820-3A22-488E-B661-378F62B57E78}">
      <dgm:prSet/>
      <dgm:spPr/>
      <dgm:t>
        <a:bodyPr/>
        <a:lstStyle/>
        <a:p>
          <a:endParaRPr lang="en-US"/>
        </a:p>
      </dgm:t>
    </dgm:pt>
    <dgm:pt modelId="{7AFC2699-21DC-40D4-B29D-9AF7E1C87464}" type="sibTrans" cxnId="{BD30D820-3A22-488E-B661-378F62B57E78}">
      <dgm:prSet/>
      <dgm:spPr/>
      <dgm:t>
        <a:bodyPr/>
        <a:lstStyle/>
        <a:p>
          <a:endParaRPr lang="en-US"/>
        </a:p>
      </dgm:t>
    </dgm:pt>
    <dgm:pt modelId="{13C7CDA9-DB23-4A1A-B3F1-96DC8E3A81BE}" type="pres">
      <dgm:prSet presAssocID="{37DB23FE-74D6-4D1E-84D5-C0126424A1E8}" presName="diagram" presStyleCnt="0">
        <dgm:presLayoutVars>
          <dgm:chMax val="1"/>
          <dgm:dir/>
          <dgm:animLvl val="ctr"/>
          <dgm:resizeHandles val="exact"/>
        </dgm:presLayoutVars>
      </dgm:prSet>
      <dgm:spPr/>
      <dgm:t>
        <a:bodyPr/>
        <a:lstStyle/>
        <a:p>
          <a:endParaRPr lang="en-US"/>
        </a:p>
      </dgm:t>
    </dgm:pt>
    <dgm:pt modelId="{B16B11B8-7EF5-4A6E-BA6B-3D0FA5A95ACD}" type="pres">
      <dgm:prSet presAssocID="{37DB23FE-74D6-4D1E-84D5-C0126424A1E8}" presName="matrix" presStyleCnt="0"/>
      <dgm:spPr/>
    </dgm:pt>
    <dgm:pt modelId="{010D6695-CD05-41B7-8292-E85FC67CE008}" type="pres">
      <dgm:prSet presAssocID="{37DB23FE-74D6-4D1E-84D5-C0126424A1E8}" presName="tile1" presStyleLbl="node1" presStyleIdx="0" presStyleCnt="4"/>
      <dgm:spPr/>
      <dgm:t>
        <a:bodyPr/>
        <a:lstStyle/>
        <a:p>
          <a:endParaRPr lang="en-US"/>
        </a:p>
      </dgm:t>
    </dgm:pt>
    <dgm:pt modelId="{718F6C8C-D573-4768-A761-F795AA4D34EA}" type="pres">
      <dgm:prSet presAssocID="{37DB23FE-74D6-4D1E-84D5-C0126424A1E8}" presName="tile1text" presStyleLbl="node1" presStyleIdx="0" presStyleCnt="4">
        <dgm:presLayoutVars>
          <dgm:chMax val="0"/>
          <dgm:chPref val="0"/>
          <dgm:bulletEnabled val="1"/>
        </dgm:presLayoutVars>
      </dgm:prSet>
      <dgm:spPr/>
      <dgm:t>
        <a:bodyPr/>
        <a:lstStyle/>
        <a:p>
          <a:endParaRPr lang="en-US"/>
        </a:p>
      </dgm:t>
    </dgm:pt>
    <dgm:pt modelId="{D6B3A343-06FD-466D-AC2F-DB56A77A1521}" type="pres">
      <dgm:prSet presAssocID="{37DB23FE-74D6-4D1E-84D5-C0126424A1E8}" presName="tile2" presStyleLbl="node1" presStyleIdx="1" presStyleCnt="4"/>
      <dgm:spPr/>
      <dgm:t>
        <a:bodyPr/>
        <a:lstStyle/>
        <a:p>
          <a:endParaRPr lang="en-US"/>
        </a:p>
      </dgm:t>
    </dgm:pt>
    <dgm:pt modelId="{4C79B47C-264C-4137-91AA-899DD582928C}" type="pres">
      <dgm:prSet presAssocID="{37DB23FE-74D6-4D1E-84D5-C0126424A1E8}" presName="tile2text" presStyleLbl="node1" presStyleIdx="1" presStyleCnt="4">
        <dgm:presLayoutVars>
          <dgm:chMax val="0"/>
          <dgm:chPref val="0"/>
          <dgm:bulletEnabled val="1"/>
        </dgm:presLayoutVars>
      </dgm:prSet>
      <dgm:spPr/>
      <dgm:t>
        <a:bodyPr/>
        <a:lstStyle/>
        <a:p>
          <a:endParaRPr lang="en-US"/>
        </a:p>
      </dgm:t>
    </dgm:pt>
    <dgm:pt modelId="{05D067F1-345D-4D7A-ADB2-E211CE71DE5D}" type="pres">
      <dgm:prSet presAssocID="{37DB23FE-74D6-4D1E-84D5-C0126424A1E8}" presName="tile3" presStyleLbl="node1" presStyleIdx="2" presStyleCnt="4"/>
      <dgm:spPr/>
      <dgm:t>
        <a:bodyPr/>
        <a:lstStyle/>
        <a:p>
          <a:endParaRPr lang="en-US"/>
        </a:p>
      </dgm:t>
    </dgm:pt>
    <dgm:pt modelId="{7BEEC898-5931-41FA-9454-FC7FA5740FF9}" type="pres">
      <dgm:prSet presAssocID="{37DB23FE-74D6-4D1E-84D5-C0126424A1E8}" presName="tile3text" presStyleLbl="node1" presStyleIdx="2" presStyleCnt="4">
        <dgm:presLayoutVars>
          <dgm:chMax val="0"/>
          <dgm:chPref val="0"/>
          <dgm:bulletEnabled val="1"/>
        </dgm:presLayoutVars>
      </dgm:prSet>
      <dgm:spPr/>
      <dgm:t>
        <a:bodyPr/>
        <a:lstStyle/>
        <a:p>
          <a:endParaRPr lang="en-US"/>
        </a:p>
      </dgm:t>
    </dgm:pt>
    <dgm:pt modelId="{38F21F6E-6505-4BFD-BA03-BFB3F7B27315}" type="pres">
      <dgm:prSet presAssocID="{37DB23FE-74D6-4D1E-84D5-C0126424A1E8}" presName="tile4" presStyleLbl="node1" presStyleIdx="3" presStyleCnt="4"/>
      <dgm:spPr/>
      <dgm:t>
        <a:bodyPr/>
        <a:lstStyle/>
        <a:p>
          <a:endParaRPr lang="en-US"/>
        </a:p>
      </dgm:t>
    </dgm:pt>
    <dgm:pt modelId="{6049247A-453A-4EA7-8370-2B6D318BD78A}" type="pres">
      <dgm:prSet presAssocID="{37DB23FE-74D6-4D1E-84D5-C0126424A1E8}" presName="tile4text" presStyleLbl="node1" presStyleIdx="3" presStyleCnt="4">
        <dgm:presLayoutVars>
          <dgm:chMax val="0"/>
          <dgm:chPref val="0"/>
          <dgm:bulletEnabled val="1"/>
        </dgm:presLayoutVars>
      </dgm:prSet>
      <dgm:spPr/>
      <dgm:t>
        <a:bodyPr/>
        <a:lstStyle/>
        <a:p>
          <a:endParaRPr lang="en-US"/>
        </a:p>
      </dgm:t>
    </dgm:pt>
    <dgm:pt modelId="{889587E3-76D3-47F8-B22D-9A81B911C5D2}" type="pres">
      <dgm:prSet presAssocID="{37DB23FE-74D6-4D1E-84D5-C0126424A1E8}" presName="centerTile" presStyleLbl="fgShp" presStyleIdx="0" presStyleCnt="1">
        <dgm:presLayoutVars>
          <dgm:chMax val="0"/>
          <dgm:chPref val="0"/>
        </dgm:presLayoutVars>
      </dgm:prSet>
      <dgm:spPr/>
      <dgm:t>
        <a:bodyPr/>
        <a:lstStyle/>
        <a:p>
          <a:endParaRPr lang="en-US"/>
        </a:p>
      </dgm:t>
    </dgm:pt>
  </dgm:ptLst>
  <dgm:cxnLst>
    <dgm:cxn modelId="{BD30D820-3A22-488E-B661-378F62B57E78}" srcId="{37DB23FE-74D6-4D1E-84D5-C0126424A1E8}" destId="{1F4E1CD7-4FB6-4701-94D4-7F88E60BF4A0}" srcOrd="1" destOrd="0" parTransId="{7B35D2BB-B9D8-489F-9D5E-3CA8B5AC787D}" sibTransId="{7AFC2699-21DC-40D4-B29D-9AF7E1C87464}"/>
    <dgm:cxn modelId="{8DFC6873-54B4-4D9B-ABA0-0E1344E128E2}" type="presOf" srcId="{485AE307-6C60-4CBE-88A5-C65CCFE698D8}" destId="{4C79B47C-264C-4137-91AA-899DD582928C}" srcOrd="1" destOrd="0" presId="urn:microsoft.com/office/officeart/2005/8/layout/matrix1"/>
    <dgm:cxn modelId="{6C75DF71-8080-4E3D-BF07-D62B6C303891}" type="presOf" srcId="{9731A508-8EA9-46EF-A9F0-CE4E35BA4F52}" destId="{718F6C8C-D573-4768-A761-F795AA4D34EA}" srcOrd="1" destOrd="0" presId="urn:microsoft.com/office/officeart/2005/8/layout/matrix1"/>
    <dgm:cxn modelId="{CF2F0742-06CD-4083-AC71-DC43C949CB06}" type="presOf" srcId="{9731A508-8EA9-46EF-A9F0-CE4E35BA4F52}" destId="{010D6695-CD05-41B7-8292-E85FC67CE008}" srcOrd="0" destOrd="0" presId="urn:microsoft.com/office/officeart/2005/8/layout/matrix1"/>
    <dgm:cxn modelId="{F28FEFD4-88C4-4E50-B6B3-2DBEF8D62E81}" type="presOf" srcId="{485AE307-6C60-4CBE-88A5-C65CCFE698D8}" destId="{D6B3A343-06FD-466D-AC2F-DB56A77A1521}" srcOrd="0" destOrd="0" presId="urn:microsoft.com/office/officeart/2005/8/layout/matrix1"/>
    <dgm:cxn modelId="{8FAE6308-4C45-4ADA-9C8B-709BA5BCD9BC}" type="presOf" srcId="{6B7CCF0B-CC73-4D8D-8F94-926E39FE5DE5}" destId="{38F21F6E-6505-4BFD-BA03-BFB3F7B27315}" srcOrd="0" destOrd="0" presId="urn:microsoft.com/office/officeart/2005/8/layout/matrix1"/>
    <dgm:cxn modelId="{F0E66358-D337-45B1-8DD7-6A294A6F7F64}" srcId="{37DB23FE-74D6-4D1E-84D5-C0126424A1E8}" destId="{D59C69CE-4BA3-40B3-82D1-5EC2BC013F24}" srcOrd="0" destOrd="0" parTransId="{115711FC-6DF6-4218-809F-F22CD69007BE}" sibTransId="{D48EDD29-A249-4A32-A15E-5304C4EDC7AA}"/>
    <dgm:cxn modelId="{EE40D3E7-7F52-4FDA-9D4B-51BB52615FC4}" type="presOf" srcId="{6B7CCF0B-CC73-4D8D-8F94-926E39FE5DE5}" destId="{6049247A-453A-4EA7-8370-2B6D318BD78A}" srcOrd="1" destOrd="0" presId="urn:microsoft.com/office/officeart/2005/8/layout/matrix1"/>
    <dgm:cxn modelId="{1526C6AA-F33F-4830-B660-F6434EB1AB0F}" srcId="{D59C69CE-4BA3-40B3-82D1-5EC2BC013F24}" destId="{485AE307-6C60-4CBE-88A5-C65CCFE698D8}" srcOrd="1" destOrd="0" parTransId="{D478D325-3FC8-42CA-86E8-92C37D6EE0AC}" sibTransId="{52CCBD5F-35EA-4855-B716-08A53CC48E58}"/>
    <dgm:cxn modelId="{AE9FE3C3-2EB3-4CFF-AD43-C86210687295}" type="presOf" srcId="{446A81AF-04E5-4C33-B217-2397D6D855B0}" destId="{7BEEC898-5931-41FA-9454-FC7FA5740FF9}" srcOrd="1" destOrd="0" presId="urn:microsoft.com/office/officeart/2005/8/layout/matrix1"/>
    <dgm:cxn modelId="{9406AABE-6617-40F0-BAE5-BE8909351F9F}" srcId="{D59C69CE-4BA3-40B3-82D1-5EC2BC013F24}" destId="{9731A508-8EA9-46EF-A9F0-CE4E35BA4F52}" srcOrd="0" destOrd="0" parTransId="{712C31F8-AFC0-4408-985D-650730E3B791}" sibTransId="{EE28A09E-9D7F-4FCD-A02C-25A3C6E08481}"/>
    <dgm:cxn modelId="{718355E6-3A2F-4809-BA35-24BEC3B0C8B0}" type="presOf" srcId="{446A81AF-04E5-4C33-B217-2397D6D855B0}" destId="{05D067F1-345D-4D7A-ADB2-E211CE71DE5D}" srcOrd="0" destOrd="0" presId="urn:microsoft.com/office/officeart/2005/8/layout/matrix1"/>
    <dgm:cxn modelId="{DA73923F-C6CF-4FB5-8FEB-20C5973446AF}" srcId="{D59C69CE-4BA3-40B3-82D1-5EC2BC013F24}" destId="{446A81AF-04E5-4C33-B217-2397D6D855B0}" srcOrd="2" destOrd="0" parTransId="{6FC9D024-80E3-4D9D-99B8-056DB20DA954}" sibTransId="{9D834363-4CA9-4E14-934A-5D4120A5D46E}"/>
    <dgm:cxn modelId="{259BA47F-C676-4775-88A4-6C97B6A3651E}" type="presOf" srcId="{37DB23FE-74D6-4D1E-84D5-C0126424A1E8}" destId="{13C7CDA9-DB23-4A1A-B3F1-96DC8E3A81BE}" srcOrd="0" destOrd="0" presId="urn:microsoft.com/office/officeart/2005/8/layout/matrix1"/>
    <dgm:cxn modelId="{F316CF48-40AE-4080-AC61-E9938BC85F79}" type="presOf" srcId="{D59C69CE-4BA3-40B3-82D1-5EC2BC013F24}" destId="{889587E3-76D3-47F8-B22D-9A81B911C5D2}" srcOrd="0" destOrd="0" presId="urn:microsoft.com/office/officeart/2005/8/layout/matrix1"/>
    <dgm:cxn modelId="{19A610FC-A421-4D8E-B966-5539AA555025}" srcId="{D59C69CE-4BA3-40B3-82D1-5EC2BC013F24}" destId="{6B7CCF0B-CC73-4D8D-8F94-926E39FE5DE5}" srcOrd="3" destOrd="0" parTransId="{1CCA48AD-030F-4C8E-83D3-44713DD7456C}" sibTransId="{EF931E0F-630D-4C3F-B227-45332BC5FBB6}"/>
    <dgm:cxn modelId="{B00AB46A-182A-4C3F-9BCB-BB078D660CA6}" type="presParOf" srcId="{13C7CDA9-DB23-4A1A-B3F1-96DC8E3A81BE}" destId="{B16B11B8-7EF5-4A6E-BA6B-3D0FA5A95ACD}" srcOrd="0" destOrd="0" presId="urn:microsoft.com/office/officeart/2005/8/layout/matrix1"/>
    <dgm:cxn modelId="{E8585B49-2E9E-457D-8F5E-F5101E5B9BA3}" type="presParOf" srcId="{B16B11B8-7EF5-4A6E-BA6B-3D0FA5A95ACD}" destId="{010D6695-CD05-41B7-8292-E85FC67CE008}" srcOrd="0" destOrd="0" presId="urn:microsoft.com/office/officeart/2005/8/layout/matrix1"/>
    <dgm:cxn modelId="{E0A97938-43FB-419C-8E9B-31286D32890E}" type="presParOf" srcId="{B16B11B8-7EF5-4A6E-BA6B-3D0FA5A95ACD}" destId="{718F6C8C-D573-4768-A761-F795AA4D34EA}" srcOrd="1" destOrd="0" presId="urn:microsoft.com/office/officeart/2005/8/layout/matrix1"/>
    <dgm:cxn modelId="{EF4DB0D7-4D2A-4C62-8887-FD9B22116343}" type="presParOf" srcId="{B16B11B8-7EF5-4A6E-BA6B-3D0FA5A95ACD}" destId="{D6B3A343-06FD-466D-AC2F-DB56A77A1521}" srcOrd="2" destOrd="0" presId="urn:microsoft.com/office/officeart/2005/8/layout/matrix1"/>
    <dgm:cxn modelId="{7891954E-D1BE-41EE-811D-7C20F757C56A}" type="presParOf" srcId="{B16B11B8-7EF5-4A6E-BA6B-3D0FA5A95ACD}" destId="{4C79B47C-264C-4137-91AA-899DD582928C}" srcOrd="3" destOrd="0" presId="urn:microsoft.com/office/officeart/2005/8/layout/matrix1"/>
    <dgm:cxn modelId="{F95C9CA9-7167-48C2-B3DF-1D4A3454B462}" type="presParOf" srcId="{B16B11B8-7EF5-4A6E-BA6B-3D0FA5A95ACD}" destId="{05D067F1-345D-4D7A-ADB2-E211CE71DE5D}" srcOrd="4" destOrd="0" presId="urn:microsoft.com/office/officeart/2005/8/layout/matrix1"/>
    <dgm:cxn modelId="{974C548E-E448-4AE3-96E5-F6E8EC2B4C1A}" type="presParOf" srcId="{B16B11B8-7EF5-4A6E-BA6B-3D0FA5A95ACD}" destId="{7BEEC898-5931-41FA-9454-FC7FA5740FF9}" srcOrd="5" destOrd="0" presId="urn:microsoft.com/office/officeart/2005/8/layout/matrix1"/>
    <dgm:cxn modelId="{625EB797-322D-44DE-AD82-12C67F9CCE5A}" type="presParOf" srcId="{B16B11B8-7EF5-4A6E-BA6B-3D0FA5A95ACD}" destId="{38F21F6E-6505-4BFD-BA03-BFB3F7B27315}" srcOrd="6" destOrd="0" presId="urn:microsoft.com/office/officeart/2005/8/layout/matrix1"/>
    <dgm:cxn modelId="{50B51629-2F2B-4CB8-8385-C6E0828CD86C}" type="presParOf" srcId="{B16B11B8-7EF5-4A6E-BA6B-3D0FA5A95ACD}" destId="{6049247A-453A-4EA7-8370-2B6D318BD78A}" srcOrd="7" destOrd="0" presId="urn:microsoft.com/office/officeart/2005/8/layout/matrix1"/>
    <dgm:cxn modelId="{8AD7C735-675F-467A-8699-23A5641D4278}" type="presParOf" srcId="{13C7CDA9-DB23-4A1A-B3F1-96DC8E3A81BE}" destId="{889587E3-76D3-47F8-B22D-9A81B911C5D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D6695-CD05-41B7-8292-E85FC67CE008}">
      <dsp:nvSpPr>
        <dsp:cNvPr id="0" name=""/>
        <dsp:cNvSpPr/>
      </dsp:nvSpPr>
      <dsp:spPr>
        <a:xfrm rot="16200000">
          <a:off x="1284287" y="-1284287"/>
          <a:ext cx="1889125" cy="44577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a:latin typeface="Segoe UI" panose="020B0502040204020203" pitchFamily="34" charset="0"/>
              <a:cs typeface="Segoe UI" panose="020B0502040204020203" pitchFamily="34" charset="0"/>
            </a:rPr>
            <a:t>Opted-in With </a:t>
          </a:r>
          <a:r>
            <a:rPr lang="en-US" sz="2300" kern="1200" dirty="0" err="1">
              <a:latin typeface="Segoe UI" panose="020B0502040204020203" pitchFamily="34" charset="0"/>
              <a:cs typeface="Segoe UI" panose="020B0502040204020203" pitchFamily="34" charset="0"/>
            </a:rPr>
            <a:t>CalMHSA</a:t>
          </a:r>
          <a:endParaRPr lang="en-US" sz="2300" kern="1200" dirty="0">
            <a:latin typeface="Segoe UI" panose="020B0502040204020203" pitchFamily="34" charset="0"/>
            <a:cs typeface="Segoe UI" panose="020B0502040204020203" pitchFamily="34" charset="0"/>
          </a:endParaRPr>
        </a:p>
      </dsp:txBody>
      <dsp:txXfrm rot="5400000">
        <a:off x="0" y="0"/>
        <a:ext cx="4457700" cy="1416843"/>
      </dsp:txXfrm>
    </dsp:sp>
    <dsp:sp modelId="{D6B3A343-06FD-466D-AC2F-DB56A77A1521}">
      <dsp:nvSpPr>
        <dsp:cNvPr id="0" name=""/>
        <dsp:cNvSpPr/>
      </dsp:nvSpPr>
      <dsp:spPr>
        <a:xfrm>
          <a:off x="4457700" y="0"/>
          <a:ext cx="4457700" cy="1889125"/>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a:latin typeface="Segoe UI" panose="020B0502040204020203" pitchFamily="34" charset="0"/>
              <a:cs typeface="Segoe UI" panose="020B0502040204020203" pitchFamily="34" charset="0"/>
            </a:rPr>
            <a:t>Submitted Reimbursement Rate for DMC ODS</a:t>
          </a:r>
        </a:p>
      </dsp:txBody>
      <dsp:txXfrm>
        <a:off x="4457700" y="0"/>
        <a:ext cx="4457700" cy="1416843"/>
      </dsp:txXfrm>
    </dsp:sp>
    <dsp:sp modelId="{05D067F1-345D-4D7A-ADB2-E211CE71DE5D}">
      <dsp:nvSpPr>
        <dsp:cNvPr id="0" name=""/>
        <dsp:cNvSpPr/>
      </dsp:nvSpPr>
      <dsp:spPr>
        <a:xfrm rot="10800000">
          <a:off x="0" y="1889125"/>
          <a:ext cx="4457700" cy="1889125"/>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a:latin typeface="Segoe UI" panose="020B0502040204020203" pitchFamily="34" charset="0"/>
              <a:cs typeface="Segoe UI" panose="020B0502040204020203" pitchFamily="34" charset="0"/>
            </a:rPr>
            <a:t>Met with Finance, Compliance Officer, Billings Unit, QA/QI/QM</a:t>
          </a:r>
        </a:p>
      </dsp:txBody>
      <dsp:txXfrm rot="10800000">
        <a:off x="0" y="2361406"/>
        <a:ext cx="4457700" cy="1416843"/>
      </dsp:txXfrm>
    </dsp:sp>
    <dsp:sp modelId="{38F21F6E-6505-4BFD-BA03-BFB3F7B27315}">
      <dsp:nvSpPr>
        <dsp:cNvPr id="0" name=""/>
        <dsp:cNvSpPr/>
      </dsp:nvSpPr>
      <dsp:spPr>
        <a:xfrm rot="5400000">
          <a:off x="5741987" y="604837"/>
          <a:ext cx="1889125" cy="44577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a:latin typeface="Segoe UI" panose="020B0502040204020203" pitchFamily="34" charset="0"/>
              <a:cs typeface="Segoe UI" panose="020B0502040204020203" pitchFamily="34" charset="0"/>
            </a:rPr>
            <a:t>Grandparenting Scholarship List</a:t>
          </a:r>
        </a:p>
      </dsp:txBody>
      <dsp:txXfrm rot="-5400000">
        <a:off x="4457700" y="2361406"/>
        <a:ext cx="4457700" cy="1416843"/>
      </dsp:txXfrm>
    </dsp:sp>
    <dsp:sp modelId="{889587E3-76D3-47F8-B22D-9A81B911C5D2}">
      <dsp:nvSpPr>
        <dsp:cNvPr id="0" name=""/>
        <dsp:cNvSpPr/>
      </dsp:nvSpPr>
      <dsp:spPr>
        <a:xfrm>
          <a:off x="3120390" y="1416843"/>
          <a:ext cx="2674620" cy="944562"/>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We Are Here!</a:t>
          </a:r>
        </a:p>
      </dsp:txBody>
      <dsp:txXfrm>
        <a:off x="3166500" y="1462953"/>
        <a:ext cx="2582400" cy="85234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3B4C319-6D69-4629-A11E-3F322A084010}" type="datetimeFigureOut">
              <a:rPr lang="en-US" smtClean="0"/>
              <a:t>6/17/2022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FD3F05A-801B-440F-8252-3FD3A151B55C}" type="slidenum">
              <a:rPr lang="en-US" smtClean="0"/>
              <a:t>‹#›</a:t>
            </a:fld>
            <a:endParaRPr lang="en-US"/>
          </a:p>
        </p:txBody>
      </p:sp>
    </p:spTree>
    <p:extLst>
      <p:ext uri="{BB962C8B-B14F-4D97-AF65-F5344CB8AC3E}">
        <p14:creationId xmlns:p14="http://schemas.microsoft.com/office/powerpoint/2010/main" val="648108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7C6EC111-66C1-4EE5-A06C-ED37731955D0}" type="datetimeFigureOut">
              <a:rPr lang="en-US" smtClean="0"/>
              <a:t>6/17/2022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ECA9DC-8E96-4C18-A0D0-F5C5C0229E3D}" type="slidenum">
              <a:rPr lang="en-US" smtClean="0"/>
              <a:t>‹#›</a:t>
            </a:fld>
            <a:endParaRPr lang="en-US"/>
          </a:p>
        </p:txBody>
      </p:sp>
    </p:spTree>
    <p:extLst>
      <p:ext uri="{BB962C8B-B14F-4D97-AF65-F5344CB8AC3E}">
        <p14:creationId xmlns:p14="http://schemas.microsoft.com/office/powerpoint/2010/main" val="2452518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hcsgovstaging:88/toolkits/Pages/PHE-Outreach-Toolkit.asp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D0ECA9DC-8E96-4C18-A0D0-F5C5C0229E3D}" type="slidenum">
              <a:rPr lang="en-US" smtClean="0"/>
              <a:t>1</a:t>
            </a:fld>
            <a:endParaRPr lang="en-US"/>
          </a:p>
        </p:txBody>
      </p:sp>
    </p:spTree>
    <p:extLst>
      <p:ext uri="{BB962C8B-B14F-4D97-AF65-F5344CB8AC3E}">
        <p14:creationId xmlns:p14="http://schemas.microsoft.com/office/powerpoint/2010/main" val="3532709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Partners are the precursor to Family Peer Support Specialists.  MHAAC has a contract with Alameda County to provide county-run children’s clinics with Family Partners and the Family Partner Program.</a:t>
            </a:r>
          </a:p>
        </p:txBody>
      </p:sp>
      <p:sp>
        <p:nvSpPr>
          <p:cNvPr id="4" name="Slide Number Placeholder 3"/>
          <p:cNvSpPr>
            <a:spLocks noGrp="1"/>
          </p:cNvSpPr>
          <p:nvPr>
            <p:ph type="sldNum" sz="quarter" idx="5"/>
          </p:nvPr>
        </p:nvSpPr>
        <p:spPr/>
        <p:txBody>
          <a:bodyPr/>
          <a:lstStyle/>
          <a:p>
            <a:fld id="{D0ECA9DC-8E96-4C18-A0D0-F5C5C0229E3D}" type="slidenum">
              <a:rPr lang="en-US" smtClean="0"/>
              <a:t>21</a:t>
            </a:fld>
            <a:endParaRPr lang="en-US"/>
          </a:p>
        </p:txBody>
      </p:sp>
    </p:spTree>
    <p:extLst>
      <p:ext uri="{BB962C8B-B14F-4D97-AF65-F5344CB8AC3E}">
        <p14:creationId xmlns:p14="http://schemas.microsoft.com/office/powerpoint/2010/main" val="2974173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ACBH currently has Family Peers throughout the county both at county-run clinics and community-based clinics.  From early childhood to older adult.  We all so have the FERC which is a resource for everyone in Alameda County regardless of Medi-Cal status.  This program is run by family members and is funded by MHSA.</a:t>
            </a:r>
          </a:p>
        </p:txBody>
      </p:sp>
      <p:sp>
        <p:nvSpPr>
          <p:cNvPr id="4" name="Slide Number Placeholder 3"/>
          <p:cNvSpPr>
            <a:spLocks noGrp="1"/>
          </p:cNvSpPr>
          <p:nvPr>
            <p:ph type="sldNum" sz="quarter" idx="5"/>
          </p:nvPr>
        </p:nvSpPr>
        <p:spPr/>
        <p:txBody>
          <a:bodyPr/>
          <a:lstStyle/>
          <a:p>
            <a:fld id="{D0ECA9DC-8E96-4C18-A0D0-F5C5C0229E3D}" type="slidenum">
              <a:rPr lang="en-US" smtClean="0"/>
              <a:t>22</a:t>
            </a:fld>
            <a:endParaRPr lang="en-US"/>
          </a:p>
        </p:txBody>
      </p:sp>
    </p:spTree>
    <p:extLst>
      <p:ext uri="{BB962C8B-B14F-4D97-AF65-F5344CB8AC3E}">
        <p14:creationId xmlns:p14="http://schemas.microsoft.com/office/powerpoint/2010/main" val="819020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Prop 63 (MHSA) became law in 2004, the peers and family members in Alameda County were really clear that they wanted representation at the county level outside of peer support services.  As a result the Offices of Family Relations and Peer Relations were formed.  The names are now the Office of Family Empowerment and the Office of Peer Support Services.  So we currently have the Family Partner Program as well as The Office of Family Empowerment.  Family Partner Program focuses on direct service to families in the CYASOC.  The Office of Family Empowerment is part of ACBH’s Health Equity Division.  Our focus is on health equity in behavioral health.  </a:t>
            </a:r>
          </a:p>
        </p:txBody>
      </p:sp>
      <p:sp>
        <p:nvSpPr>
          <p:cNvPr id="4" name="Slide Number Placeholder 3"/>
          <p:cNvSpPr>
            <a:spLocks noGrp="1"/>
          </p:cNvSpPr>
          <p:nvPr>
            <p:ph type="sldNum" sz="quarter" idx="5"/>
          </p:nvPr>
        </p:nvSpPr>
        <p:spPr/>
        <p:txBody>
          <a:bodyPr/>
          <a:lstStyle/>
          <a:p>
            <a:pPr>
              <a:defRPr/>
            </a:pPr>
            <a:fld id="{C94A3DF1-961B-44E8-89C3-FB2A90602C0D}" type="slidenum">
              <a:rPr lang="en-US" smtClean="0"/>
              <a:pPr>
                <a:defRPr/>
              </a:pPr>
              <a:t>23</a:t>
            </a:fld>
            <a:endParaRPr lang="en-US"/>
          </a:p>
        </p:txBody>
      </p:sp>
    </p:spTree>
    <p:extLst>
      <p:ext uri="{BB962C8B-B14F-4D97-AF65-F5344CB8AC3E}">
        <p14:creationId xmlns:p14="http://schemas.microsoft.com/office/powerpoint/2010/main" val="143080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strategies we use to address health equity in our system.  We provide all of these supports to county programs, community-based programs and family members.  There are only 3 of us at the OFE so it’s important for us to train and support family members to be at various meetings and venues throughout the county to represent the diverse perspective of Alameda County.  We help family members to develop their leadership skills by training them to be trainers and facilitators.  We currently have family members who helped develop and lead the training of interns on the importance of family involvement.  We also have family members that facilitate several family groups throughout the county.</a:t>
            </a:r>
          </a:p>
        </p:txBody>
      </p:sp>
      <p:sp>
        <p:nvSpPr>
          <p:cNvPr id="4" name="Slide Number Placeholder 3"/>
          <p:cNvSpPr>
            <a:spLocks noGrp="1"/>
          </p:cNvSpPr>
          <p:nvPr>
            <p:ph type="sldNum" sz="quarter" idx="5"/>
          </p:nvPr>
        </p:nvSpPr>
        <p:spPr/>
        <p:txBody>
          <a:bodyPr/>
          <a:lstStyle/>
          <a:p>
            <a:pPr>
              <a:defRPr/>
            </a:pPr>
            <a:fld id="{C94A3DF1-961B-44E8-89C3-FB2A90602C0D}" type="slidenum">
              <a:rPr lang="en-US" smtClean="0"/>
              <a:pPr>
                <a:defRPr/>
              </a:pPr>
              <a:t>24</a:t>
            </a:fld>
            <a:endParaRPr lang="en-US" dirty="0"/>
          </a:p>
        </p:txBody>
      </p:sp>
    </p:spTree>
    <p:extLst>
      <p:ext uri="{BB962C8B-B14F-4D97-AF65-F5344CB8AC3E}">
        <p14:creationId xmlns:p14="http://schemas.microsoft.com/office/powerpoint/2010/main" val="1674857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definition of Family Member.</a:t>
            </a:r>
          </a:p>
        </p:txBody>
      </p:sp>
      <p:sp>
        <p:nvSpPr>
          <p:cNvPr id="4" name="Slide Number Placeholder 3"/>
          <p:cNvSpPr>
            <a:spLocks noGrp="1"/>
          </p:cNvSpPr>
          <p:nvPr>
            <p:ph type="sldNum" sz="quarter" idx="10"/>
          </p:nvPr>
        </p:nvSpPr>
        <p:spPr/>
        <p:txBody>
          <a:bodyPr/>
          <a:lstStyle/>
          <a:p>
            <a:pPr>
              <a:defRPr/>
            </a:pPr>
            <a:fld id="{C94A3DF1-961B-44E8-89C3-FB2A90602C0D}" type="slidenum">
              <a:rPr lang="en-US" smtClean="0"/>
              <a:pPr>
                <a:defRPr/>
              </a:pPr>
              <a:t>25</a:t>
            </a:fld>
            <a:endParaRPr lang="en-US"/>
          </a:p>
        </p:txBody>
      </p:sp>
    </p:spTree>
    <p:extLst>
      <p:ext uri="{BB962C8B-B14F-4D97-AF65-F5344CB8AC3E}">
        <p14:creationId xmlns:p14="http://schemas.microsoft.com/office/powerpoint/2010/main" val="2890590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Office of Peer Support Services and OFE are currently focusing on getting as many Peers and Family Peers in our county </a:t>
            </a:r>
            <a:r>
              <a:rPr lang="en-US" dirty="0" err="1"/>
              <a:t>grandparented</a:t>
            </a:r>
            <a:r>
              <a:rPr lang="en-US" dirty="0"/>
              <a:t> in.  We meet monthly with both groups to give them updates on the implementation process and provide plenty of time for Q&amp;A.  Although the 2 offices are working together, we are both really clear about the differences between Peers and Family Peers.  There are still a lot of questions about how the differences will be honored, such as documentation standards for Family Peers who work exclusively with Family Members and not the beneficiaries.</a:t>
            </a:r>
          </a:p>
        </p:txBody>
      </p:sp>
      <p:sp>
        <p:nvSpPr>
          <p:cNvPr id="4" name="Slide Number Placeholder 3"/>
          <p:cNvSpPr>
            <a:spLocks noGrp="1"/>
          </p:cNvSpPr>
          <p:nvPr>
            <p:ph type="sldNum" sz="quarter" idx="5"/>
          </p:nvPr>
        </p:nvSpPr>
        <p:spPr/>
        <p:txBody>
          <a:bodyPr/>
          <a:lstStyle/>
          <a:p>
            <a:fld id="{126A983B-CC2D-43A5-8C86-7DB22A8A2E93}" type="slidenum">
              <a:rPr lang="en-US" smtClean="0"/>
              <a:t>26</a:t>
            </a:fld>
            <a:endParaRPr lang="en-US"/>
          </a:p>
        </p:txBody>
      </p:sp>
    </p:spTree>
    <p:extLst>
      <p:ext uri="{BB962C8B-B14F-4D97-AF65-F5344CB8AC3E}">
        <p14:creationId xmlns:p14="http://schemas.microsoft.com/office/powerpoint/2010/main" val="1295393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b="1" dirty="0"/>
              <a:t>DHCS highly encourages the employment of peers  and family peers as peer supervisors and we are advocating for that to happen in Alameda County.</a:t>
            </a:r>
          </a:p>
          <a:p>
            <a:endParaRPr lang="en-US" dirty="0"/>
          </a:p>
        </p:txBody>
      </p:sp>
      <p:sp>
        <p:nvSpPr>
          <p:cNvPr id="4" name="Slide Number Placeholder 3"/>
          <p:cNvSpPr>
            <a:spLocks noGrp="1"/>
          </p:cNvSpPr>
          <p:nvPr>
            <p:ph type="sldNum" sz="quarter" idx="5"/>
          </p:nvPr>
        </p:nvSpPr>
        <p:spPr/>
        <p:txBody>
          <a:bodyPr/>
          <a:lstStyle/>
          <a:p>
            <a:fld id="{126A983B-CC2D-43A5-8C86-7DB22A8A2E93}" type="slidenum">
              <a:rPr lang="en-US" smtClean="0"/>
              <a:t>27</a:t>
            </a:fld>
            <a:endParaRPr lang="en-US"/>
          </a:p>
        </p:txBody>
      </p:sp>
    </p:spTree>
    <p:extLst>
      <p:ext uri="{BB962C8B-B14F-4D97-AF65-F5344CB8AC3E}">
        <p14:creationId xmlns:p14="http://schemas.microsoft.com/office/powerpoint/2010/main" val="4193236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new study by Ohio State University in conjunction with the National Institute on Aging has shown that adult children caring for their parents, as well as parents caring for chronically ill children, may have their life span shortened by four to eight years.  It’s important that Family Peers are able to focus exclusively on family members in the hopes of strengthening the entire family unit.  Many family members have shared that having a Family Peer saved theirs as well as their loved one’s lives.  I know that is true for me as well.  For many families navigating the system, very few providers think to ask how they are doing.  It’s usually the Family Peer who asks that question and asks what can be done to make this journey easier for them. </a:t>
            </a:r>
          </a:p>
        </p:txBody>
      </p:sp>
      <p:sp>
        <p:nvSpPr>
          <p:cNvPr id="4" name="Slide Number Placeholder 3"/>
          <p:cNvSpPr>
            <a:spLocks noGrp="1"/>
          </p:cNvSpPr>
          <p:nvPr>
            <p:ph type="sldNum" sz="quarter" idx="5"/>
          </p:nvPr>
        </p:nvSpPr>
        <p:spPr/>
        <p:txBody>
          <a:bodyPr/>
          <a:lstStyle/>
          <a:p>
            <a:fld id="{126A983B-CC2D-43A5-8C86-7DB22A8A2E93}" type="slidenum">
              <a:rPr lang="en-US" smtClean="0"/>
              <a:t>28</a:t>
            </a:fld>
            <a:endParaRPr lang="en-US"/>
          </a:p>
        </p:txBody>
      </p:sp>
    </p:spTree>
    <p:extLst>
      <p:ext uri="{BB962C8B-B14F-4D97-AF65-F5344CB8AC3E}">
        <p14:creationId xmlns:p14="http://schemas.microsoft.com/office/powerpoint/2010/main" val="2319320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50" kern="1200">
                <a:solidFill>
                  <a:schemeClr val="tx1"/>
                </a:solidFill>
                <a:effectLst/>
                <a:latin typeface="+mn-lt"/>
                <a:ea typeface="+mn-ea"/>
                <a:cs typeface="+mn-cs"/>
              </a:rPr>
              <a:t>The end of the COVID-19 PHE and the Medi-Cal continuous coverage requirements necessitates a coordinated, phased communication campaign to reach beneficiaries with messages across multiple channels using trusted partners called </a:t>
            </a:r>
            <a:r>
              <a:rPr lang="en-US" sz="1050" b="1" i="1" u="sng" kern="1200">
                <a:solidFill>
                  <a:schemeClr val="tx1"/>
                </a:solidFill>
                <a:effectLst/>
                <a:latin typeface="+mn-lt"/>
                <a:ea typeface="+mn-ea"/>
                <a:cs typeface="+mn-cs"/>
                <a:hlinkClick r:id="rId3"/>
              </a:rPr>
              <a:t>DHCS Coverage Ambassadors.</a:t>
            </a:r>
            <a:r>
              <a:rPr lang="en-US" sz="1050" kern="1200">
                <a:solidFill>
                  <a:schemeClr val="tx1"/>
                </a:solidFill>
                <a:effectLst/>
                <a:latin typeface="+mn-lt"/>
                <a:ea typeface="+mn-ea"/>
                <a:cs typeface="+mn-cs"/>
              </a:rPr>
              <a:t> As California plans to resume normal Medi-Cal eligibility operations, beneficiaries will need to know what to expect and what they need to do to keep their health coverage. Most beneficiaries will either remain eligible for Medi-Cal or qualify for tax subsidies that allow them to buy affordable Covered California coverage. </a:t>
            </a:r>
            <a:br>
              <a:rPr lang="en-US" sz="1050" kern="1200">
                <a:solidFill>
                  <a:schemeClr val="tx1"/>
                </a:solidFill>
                <a:effectLst/>
                <a:latin typeface="+mn-lt"/>
                <a:ea typeface="+mn-ea"/>
                <a:cs typeface="+mn-cs"/>
              </a:rPr>
            </a:br>
            <a:endParaRPr lang="en-US" sz="105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DHCS will engage community partners to serve as </a:t>
            </a:r>
            <a:r>
              <a:rPr lang="en-US" sz="1200" i="1" u="sng" kern="1200">
                <a:solidFill>
                  <a:schemeClr val="tx1"/>
                </a:solidFill>
                <a:effectLst/>
                <a:latin typeface="+mn-lt"/>
                <a:ea typeface="+mn-ea"/>
                <a:cs typeface="+mn-cs"/>
                <a:hlinkClick r:id="rId3"/>
              </a:rPr>
              <a:t>DHCS Coverage Ambassadors</a:t>
            </a:r>
            <a:r>
              <a:rPr lang="en-US" sz="1200" kern="1200">
                <a:solidFill>
                  <a:schemeClr val="tx1"/>
                </a:solidFill>
                <a:effectLst/>
                <a:latin typeface="+mn-lt"/>
                <a:ea typeface="+mn-ea"/>
                <a:cs typeface="+mn-cs"/>
              </a:rPr>
              <a:t> to deliver important messages to Medi-Cal beneficiaries about maintaining Medi-Cal coverage after the COVID-19 PHE ends. The </a:t>
            </a:r>
            <a:r>
              <a:rPr lang="en-US" sz="1200" i="1" u="sng" kern="1200">
                <a:solidFill>
                  <a:schemeClr val="tx1"/>
                </a:solidFill>
                <a:effectLst/>
                <a:latin typeface="+mn-lt"/>
                <a:ea typeface="+mn-ea"/>
                <a:cs typeface="+mn-cs"/>
                <a:hlinkClick r:id="rId3"/>
              </a:rPr>
              <a:t>DHCS Coverage Ambassadors!</a:t>
            </a:r>
            <a:r>
              <a:rPr lang="en-US" sz="1200" kern="1200">
                <a:solidFill>
                  <a:schemeClr val="tx1"/>
                </a:solidFill>
                <a:effectLst/>
                <a:latin typeface="+mn-lt"/>
                <a:ea typeface="+mn-ea"/>
                <a:cs typeface="+mn-cs"/>
              </a:rPr>
              <a:t> will be trusted messengers made up of diverse organizations that can reach beneficiaries in culturally and linguistically appropriate ways. Additionally, </a:t>
            </a:r>
            <a:r>
              <a:rPr lang="en-US" sz="1200" i="1" u="sng" kern="1200">
                <a:solidFill>
                  <a:schemeClr val="tx1"/>
                </a:solidFill>
                <a:effectLst/>
                <a:latin typeface="+mn-lt"/>
                <a:ea typeface="+mn-ea"/>
                <a:cs typeface="+mn-cs"/>
                <a:hlinkClick r:id="rId3"/>
              </a:rPr>
              <a:t>DHCS Coverage Ambassadors</a:t>
            </a:r>
            <a:r>
              <a:rPr lang="en-US" sz="1200" kern="1200">
                <a:solidFill>
                  <a:schemeClr val="tx1"/>
                </a:solidFill>
                <a:effectLst/>
                <a:latin typeface="+mn-lt"/>
                <a:ea typeface="+mn-ea"/>
                <a:cs typeface="+mn-cs"/>
              </a:rPr>
              <a:t> will connect Medi-Cal beneficiaries at the local level with targeted and impactful communication. </a:t>
            </a:r>
            <a:endParaRPr lang="en-US" sz="105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Ambassadors may include, but are not limited to:</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Local County Offices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Health Navigators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Managed Care Plans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Community Organizations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Advocates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Stakeholders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Providers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Clinics/Healthcare Facilities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Legislative Offices/Other State Agencies</a:t>
            </a:r>
          </a:p>
          <a:p>
            <a:pPr marL="171450" indent="-171450">
              <a:buFont typeface="Arial" panose="020B0604020202020204" pitchFamily="34" charset="0"/>
              <a:buChar char="•"/>
            </a:pPr>
            <a:endParaRPr lang="en-US" sz="1050" kern="1200">
              <a:solidFill>
                <a:schemeClr val="tx1"/>
              </a:solidFill>
              <a:effectLst/>
              <a:latin typeface="+mn-lt"/>
              <a:ea typeface="+mn-ea"/>
              <a:cs typeface="+mn-cs"/>
            </a:endParaRPr>
          </a:p>
          <a:p>
            <a:r>
              <a:rPr lang="en-US" sz="1200" b="1"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D0ECA9DC-8E96-4C18-A0D0-F5C5C0229E3D}" type="slidenum">
              <a:rPr lang="en-US" smtClean="0"/>
              <a:t>2</a:t>
            </a:fld>
            <a:endParaRPr lang="en-US"/>
          </a:p>
        </p:txBody>
      </p:sp>
    </p:spTree>
    <p:extLst>
      <p:ext uri="{BB962C8B-B14F-4D97-AF65-F5344CB8AC3E}">
        <p14:creationId xmlns:p14="http://schemas.microsoft.com/office/powerpoint/2010/main" val="1273271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a:solidFill>
                  <a:schemeClr val="tx1"/>
                </a:solidFill>
                <a:effectLst/>
                <a:latin typeface="+mn-lt"/>
                <a:ea typeface="+mn-ea"/>
                <a:cs typeface="+mn-cs"/>
              </a:rPr>
              <a:t>Two-Phased Approach.</a:t>
            </a:r>
            <a:r>
              <a:rPr lang="en-US" sz="1200" b="1" kern="1200">
                <a:solidFill>
                  <a:schemeClr val="tx1"/>
                </a:solidFill>
                <a:effectLst/>
                <a:latin typeface="+mn-lt"/>
                <a:ea typeface="+mn-ea"/>
                <a:cs typeface="+mn-cs"/>
              </a:rPr>
              <a:t> </a:t>
            </a:r>
            <a:r>
              <a:rPr lang="en-US" sz="1200" kern="1200">
                <a:solidFill>
                  <a:schemeClr val="tx1"/>
                </a:solidFill>
                <a:effectLst/>
                <a:latin typeface="+mn-lt"/>
                <a:ea typeface="+mn-ea"/>
                <a:cs typeface="+mn-cs"/>
              </a:rPr>
              <a:t>A PHE Unwind Communication and Outreach Campaign is currently rolling out in two phases to prioritize and sequence strategies, tactics, and messages across the state to prepare for the resumption of normal eligibility operations.</a:t>
            </a: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Phase 1.0</a:t>
            </a:r>
            <a:r>
              <a:rPr lang="en-US" sz="1200" kern="1200">
                <a:solidFill>
                  <a:schemeClr val="tx1"/>
                </a:solidFill>
                <a:effectLst/>
                <a:latin typeface="+mn-lt"/>
                <a:ea typeface="+mn-ea"/>
                <a:cs typeface="+mn-cs"/>
              </a:rPr>
              <a:t> – This phase is designed to encourage beneficiaries to provide updated contact information such as: name, address, phone number, and email in order to be able to contact beneficiaries with important information about keeping their Medi-Cal. This phase is underway.</a:t>
            </a:r>
            <a:r>
              <a:rPr lang="en-US" sz="1200" b="1" kern="1200">
                <a:solidFill>
                  <a:schemeClr val="tx1"/>
                </a:solidFill>
                <a:effectLst/>
                <a:latin typeface="+mn-lt"/>
                <a:ea typeface="+mn-ea"/>
                <a:cs typeface="+mn-cs"/>
              </a:rPr>
              <a:t> </a:t>
            </a:r>
            <a:br>
              <a:rPr lang="en-US" sz="1200" b="1" kern="1200">
                <a:solidFill>
                  <a:schemeClr val="tx1"/>
                </a:solidFill>
                <a:effectLst/>
                <a:latin typeface="+mn-lt"/>
                <a:ea typeface="+mn-ea"/>
                <a:cs typeface="+mn-cs"/>
              </a:rPr>
            </a:br>
            <a:endParaRPr lang="en-US" sz="12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Phase 2.0</a:t>
            </a:r>
            <a:r>
              <a:rPr lang="en-US" sz="1200" kern="1200">
                <a:solidFill>
                  <a:schemeClr val="tx1"/>
                </a:solidFill>
                <a:effectLst/>
                <a:latin typeface="+mn-lt"/>
                <a:ea typeface="+mn-ea"/>
                <a:cs typeface="+mn-cs"/>
              </a:rPr>
              <a:t> – This phase is designed to encourage beneficiaries to continue to update contact information, report any change in circumstances, as well as check for upcoming renewal packets. Phase 2.0 will begin 60 days prior to the end of the PHE. A Phase 2.0 Outreach Toolkit will be released in the future.</a:t>
            </a:r>
          </a:p>
          <a:p>
            <a:endParaRPr lang="en-US"/>
          </a:p>
        </p:txBody>
      </p:sp>
      <p:sp>
        <p:nvSpPr>
          <p:cNvPr id="4" name="Slide Number Placeholder 3"/>
          <p:cNvSpPr>
            <a:spLocks noGrp="1"/>
          </p:cNvSpPr>
          <p:nvPr>
            <p:ph type="sldNum" sz="quarter" idx="10"/>
          </p:nvPr>
        </p:nvSpPr>
        <p:spPr/>
        <p:txBody>
          <a:bodyPr/>
          <a:lstStyle/>
          <a:p>
            <a:fld id="{D0ECA9DC-8E96-4C18-A0D0-F5C5C0229E3D}" type="slidenum">
              <a:rPr lang="en-US" smtClean="0"/>
              <a:t>3</a:t>
            </a:fld>
            <a:endParaRPr lang="en-US"/>
          </a:p>
        </p:txBody>
      </p:sp>
    </p:spTree>
    <p:extLst>
      <p:ext uri="{BB962C8B-B14F-4D97-AF65-F5344CB8AC3E}">
        <p14:creationId xmlns:p14="http://schemas.microsoft.com/office/powerpoint/2010/main" val="3066587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ECA9DC-8E96-4C18-A0D0-F5C5C0229E3D}" type="slidenum">
              <a:rPr lang="en-US" smtClean="0"/>
              <a:t>4</a:t>
            </a:fld>
            <a:endParaRPr lang="en-US"/>
          </a:p>
        </p:txBody>
      </p:sp>
    </p:spTree>
    <p:extLst>
      <p:ext uri="{BB962C8B-B14F-4D97-AF65-F5344CB8AC3E}">
        <p14:creationId xmlns:p14="http://schemas.microsoft.com/office/powerpoint/2010/main" val="392597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ECA9DC-8E96-4C18-A0D0-F5C5C0229E3D}" type="slidenum">
              <a:rPr lang="en-US" smtClean="0"/>
              <a:t>5</a:t>
            </a:fld>
            <a:endParaRPr lang="en-US"/>
          </a:p>
        </p:txBody>
      </p:sp>
    </p:spTree>
    <p:extLst>
      <p:ext uri="{BB962C8B-B14F-4D97-AF65-F5344CB8AC3E}">
        <p14:creationId xmlns:p14="http://schemas.microsoft.com/office/powerpoint/2010/main" val="3190350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Certification standard have been set by DHCS and DHCS has identified 4 areas of specialization</a:t>
            </a:r>
          </a:p>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12</a:t>
            </a:fld>
            <a:endParaRPr lang="en-US"/>
          </a:p>
        </p:txBody>
      </p:sp>
    </p:spTree>
    <p:extLst>
      <p:ext uri="{BB962C8B-B14F-4D97-AF65-F5344CB8AC3E}">
        <p14:creationId xmlns:p14="http://schemas.microsoft.com/office/powerpoint/2010/main" val="2913955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Children’s System of Care ---Be a parent or primary caregiver with lived experience who has raised or is currently raising a child with emotional, behavioral, mental health or substance use disorder needs</a:t>
            </a:r>
          </a:p>
          <a:p>
            <a:endParaRPr lang="en-US" dirty="0"/>
          </a:p>
          <a:p>
            <a:r>
              <a:rPr lang="en-US" dirty="0"/>
              <a:t>Adult System of Care---Have lived experience as a primary natural support for an adult with emotional, behavioral, mental health or substance use disorder needs</a:t>
            </a:r>
          </a:p>
        </p:txBody>
      </p:sp>
      <p:sp>
        <p:nvSpPr>
          <p:cNvPr id="4" name="Slide Number Placeholder 3"/>
          <p:cNvSpPr>
            <a:spLocks noGrp="1"/>
          </p:cNvSpPr>
          <p:nvPr>
            <p:ph type="sldNum" sz="quarter" idx="5"/>
          </p:nvPr>
        </p:nvSpPr>
        <p:spPr/>
        <p:txBody>
          <a:bodyPr/>
          <a:lstStyle/>
          <a:p>
            <a:fld id="{D0ECA9DC-8E96-4C18-A0D0-F5C5C0229E3D}" type="slidenum">
              <a:rPr lang="en-US" smtClean="0"/>
              <a:t>13</a:t>
            </a:fld>
            <a:endParaRPr lang="en-US"/>
          </a:p>
        </p:txBody>
      </p:sp>
    </p:spTree>
    <p:extLst>
      <p:ext uri="{BB962C8B-B14F-4D97-AF65-F5344CB8AC3E}">
        <p14:creationId xmlns:p14="http://schemas.microsoft.com/office/powerpoint/2010/main" val="3846545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getting into the history of Family Peers in Alameda County, I would like to share a little about the family movement.  This graphic depicts what it feels like for family members navigating our system. It is obtuse, confusing, oppressive and dismissive of Family Members.  Yet many studies show that outcomes for beneficiaries are better when families are involved in their treatment.</a:t>
            </a:r>
          </a:p>
        </p:txBody>
      </p:sp>
      <p:sp>
        <p:nvSpPr>
          <p:cNvPr id="4" name="Slide Number Placeholder 3"/>
          <p:cNvSpPr>
            <a:spLocks noGrp="1"/>
          </p:cNvSpPr>
          <p:nvPr>
            <p:ph type="sldNum" sz="quarter" idx="5"/>
          </p:nvPr>
        </p:nvSpPr>
        <p:spPr/>
        <p:txBody>
          <a:bodyPr/>
          <a:lstStyle/>
          <a:p>
            <a:pPr>
              <a:defRPr/>
            </a:pPr>
            <a:fld id="{C94A3DF1-961B-44E8-89C3-FB2A90602C0D}" type="slidenum">
              <a:rPr lang="en-US" smtClean="0"/>
              <a:pPr>
                <a:defRPr/>
              </a:pPr>
              <a:t>19</a:t>
            </a:fld>
            <a:endParaRPr lang="en-US" dirty="0"/>
          </a:p>
        </p:txBody>
      </p:sp>
    </p:spTree>
    <p:extLst>
      <p:ext uri="{BB962C8B-B14F-4D97-AF65-F5344CB8AC3E}">
        <p14:creationId xmlns:p14="http://schemas.microsoft.com/office/powerpoint/2010/main" val="581780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Partners are the precursor to Family Peer Support Specialists.  MHAAC has a contract with Alameda County to provide county-run children’s clinics with Family Partners and the Family Partner Program.</a:t>
            </a:r>
          </a:p>
        </p:txBody>
      </p:sp>
      <p:sp>
        <p:nvSpPr>
          <p:cNvPr id="4" name="Slide Number Placeholder 3"/>
          <p:cNvSpPr>
            <a:spLocks noGrp="1"/>
          </p:cNvSpPr>
          <p:nvPr>
            <p:ph type="sldNum" sz="quarter" idx="5"/>
          </p:nvPr>
        </p:nvSpPr>
        <p:spPr/>
        <p:txBody>
          <a:bodyPr/>
          <a:lstStyle/>
          <a:p>
            <a:fld id="{D0ECA9DC-8E96-4C18-A0D0-F5C5C0229E3D}" type="slidenum">
              <a:rPr lang="en-US" smtClean="0"/>
              <a:t>20</a:t>
            </a:fld>
            <a:endParaRPr lang="en-US"/>
          </a:p>
        </p:txBody>
      </p:sp>
    </p:spTree>
    <p:extLst>
      <p:ext uri="{BB962C8B-B14F-4D97-AF65-F5344CB8AC3E}">
        <p14:creationId xmlns:p14="http://schemas.microsoft.com/office/powerpoint/2010/main" val="1290894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808"/>
            <a:ext cx="12191013" cy="6858555"/>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5400" b="1" baseline="0">
                <a:solidFill>
                  <a:schemeClr val="bg1"/>
                </a:solidFill>
                <a:latin typeface="Segoe UI" panose="020B0502040204020203" pitchFamily="34" charset="0"/>
                <a:cs typeface="Segoe UI" panose="020B0502040204020203" pitchFamily="34" charset="0"/>
              </a:defRPr>
            </a:lvl1pPr>
          </a:lstStyle>
          <a:p>
            <a:r>
              <a:rPr lang="en-US"/>
              <a:t>LONG, INTERESTING TITLE</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3200" baseline="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AND A SUBTITLE, IF NEEDED</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a:t>4/15/2019</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124" y="6146260"/>
            <a:ext cx="1981285" cy="420180"/>
          </a:xfrm>
          <a:prstGeom prst="rect">
            <a:avLst/>
          </a:prstGeom>
        </p:spPr>
      </p:pic>
    </p:spTree>
    <p:extLst>
      <p:ext uri="{BB962C8B-B14F-4D97-AF65-F5344CB8AC3E}">
        <p14:creationId xmlns:p14="http://schemas.microsoft.com/office/powerpoint/2010/main" val="3845653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258C0A-392C-4A8B-9007-135A2DC939C1}"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768262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258C0A-392C-4A8B-9007-135A2DC939C1}"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85266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49501"/>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849086" y="2114550"/>
            <a:ext cx="10515600" cy="4351338"/>
          </a:xfrm>
        </p:spPr>
        <p:txBody>
          <a:bodyPr/>
          <a:lstStyle>
            <a:lvl1pPr marL="320040" indent="-320040">
              <a:lnSpc>
                <a:spcPct val="120000"/>
              </a:lnSpc>
              <a:buClr>
                <a:srgbClr val="782B8B"/>
              </a:buClr>
              <a:buSzPct val="125000"/>
              <a:buFont typeface="Segoe UI" panose="020B0502040204020203" pitchFamily="34" charset="0"/>
              <a:buChar char="»"/>
              <a:defRPr>
                <a:latin typeface="Segoe UI" panose="020B0502040204020203" pitchFamily="34" charset="0"/>
                <a:cs typeface="Segoe UI" panose="020B0502040204020203" pitchFamily="34" charset="0"/>
              </a:defRPr>
            </a:lvl1pPr>
            <a:lvl2pPr marL="6858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2pPr>
            <a:lvl3pPr marL="11430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3pPr>
            <a:lvl4pPr marL="16002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4pPr>
            <a:lvl5pPr marL="20574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258C0A-392C-4A8B-9007-135A2DC939C1}"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3987711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77686"/>
            <a:ext cx="10515600" cy="1698171"/>
          </a:xfrm>
        </p:spPr>
        <p:txBody>
          <a:bodyPr anchor="b"/>
          <a:lstStyle>
            <a:lvl1pPr>
              <a:defRPr sz="6000" b="1">
                <a:solidFill>
                  <a:srgbClr val="14315A"/>
                </a:solidFill>
                <a:latin typeface="Segoe UI" panose="020B0502040204020203" pitchFamily="34" charset="0"/>
                <a:cs typeface="Segoe UI" panose="020B0502040204020203" pitchFamily="34" charset="0"/>
              </a:defRPr>
            </a:lvl1pPr>
          </a:lstStyle>
          <a:p>
            <a:r>
              <a:rPr lang="en-US"/>
              <a:t>CLICK TO EDIT TITLE</a:t>
            </a:r>
          </a:p>
        </p:txBody>
      </p:sp>
      <p:sp>
        <p:nvSpPr>
          <p:cNvPr id="4" name="Date Placeholder 3"/>
          <p:cNvSpPr>
            <a:spLocks noGrp="1"/>
          </p:cNvSpPr>
          <p:nvPr>
            <p:ph type="dt" sz="half" idx="10"/>
          </p:nvPr>
        </p:nvSpPr>
        <p:spPr/>
        <p:txBody>
          <a:bodyPr/>
          <a:lstStyle/>
          <a:p>
            <a:fld id="{69258C0A-392C-4A8B-9007-135A2DC939C1}"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4654"/>
            <a:ext cx="12192000" cy="2068801"/>
          </a:xfrm>
          <a:prstGeom prst="rect">
            <a:avLst/>
          </a:prstGeom>
        </p:spPr>
      </p:pic>
    </p:spTree>
    <p:extLst>
      <p:ext uri="{BB962C8B-B14F-4D97-AF65-F5344CB8AC3E}">
        <p14:creationId xmlns:p14="http://schemas.microsoft.com/office/powerpoint/2010/main" val="142712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258C0A-392C-4A8B-9007-135A2DC939C1}"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30214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258C0A-392C-4A8B-9007-135A2DC939C1}" type="datetimeFigureOut">
              <a:rPr lang="en-US" smtClean="0"/>
              <a:t>6/17/2022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25868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69258C0A-392C-4A8B-9007-135A2DC939C1}" type="datetimeFigureOut">
              <a:rPr lang="en-US" smtClean="0"/>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014485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58C0A-392C-4A8B-9007-135A2DC939C1}" type="datetimeFigureOut">
              <a:rPr lang="en-US" smtClean="0"/>
              <a:t>6/17/2022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652909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258C0A-392C-4A8B-9007-135A2DC939C1}"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36854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258C0A-392C-4A8B-9007-135A2DC939C1}"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45356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69258C0A-392C-4A8B-9007-135A2DC939C1}" type="datetimeFigureOut">
              <a:rPr lang="en-US" smtClean="0"/>
              <a:pPr/>
              <a:t>6/17/2022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EB8090AE-F645-47C1-81A8-D4E28BF03D47}" type="slidenum">
              <a:rPr lang="en-US" smtClean="0"/>
              <a:pPr/>
              <a:t>‹#›</a:t>
            </a:fld>
            <a:endParaRPr lang="en-US"/>
          </a:p>
        </p:txBody>
      </p:sp>
    </p:spTree>
    <p:extLst>
      <p:ext uri="{BB962C8B-B14F-4D97-AF65-F5344CB8AC3E}">
        <p14:creationId xmlns:p14="http://schemas.microsoft.com/office/powerpoint/2010/main" val="4074263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14315A"/>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PeerCertification@calmhsa.org" TargetMode="External"/><Relationship Id="rId2" Type="http://schemas.openxmlformats.org/officeDocument/2006/relationships/hyperlink" Target="http://www.capeercertification.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dhcsgovstaging:88/toolkits/Pages/PHE-Outreach-Toolkit.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apps.dhcs.ca.gov/listsubscribe/default.aspx?list=ambassador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dhcsgovstaging:88/Documents/CSD_YV/BHIN/BHIN-22-018.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aregiver.org/resource/caregiver-statistics-health-technology-and-caregiving-resourc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lbda.org/long-term-caregiving-may-shorten-life-up-to-eight-year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nationalreentryresourcecenter.org/facts" TargetMode="External"/><Relationship Id="rId2" Type="http://schemas.openxmlformats.org/officeDocument/2006/relationships/hyperlink" Target="http://www.unhcr.org/refworld/docid/3fe482a57.html"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81225"/>
            <a:ext cx="9144000" cy="1630763"/>
          </a:xfrm>
        </p:spPr>
        <p:txBody>
          <a:bodyPr>
            <a:noAutofit/>
          </a:bodyPr>
          <a:lstStyle/>
          <a:p>
            <a:r>
              <a:rPr lang="en-US" sz="4000" dirty="0">
                <a:latin typeface="Segoe UI"/>
                <a:cs typeface="Segoe UI"/>
              </a:rPr>
              <a:t>Medi-Cal Peer Support Specialists:</a:t>
            </a:r>
            <a:br>
              <a:rPr lang="en-US" sz="4000" dirty="0">
                <a:latin typeface="Segoe UI"/>
                <a:cs typeface="Segoe UI"/>
              </a:rPr>
            </a:br>
            <a:r>
              <a:rPr lang="en-US" sz="4000" dirty="0">
                <a:latin typeface="Segoe UI"/>
                <a:cs typeface="Segoe UI"/>
              </a:rPr>
              <a:t>Areas of Specialization</a:t>
            </a:r>
            <a:endParaRPr lang="en-US" sz="4000" dirty="0"/>
          </a:p>
        </p:txBody>
      </p:sp>
      <p:sp>
        <p:nvSpPr>
          <p:cNvPr id="7" name="Subtitle 6">
            <a:extLst>
              <a:ext uri="{FF2B5EF4-FFF2-40B4-BE49-F238E27FC236}">
                <a16:creationId xmlns:a16="http://schemas.microsoft.com/office/drawing/2014/main" id="{DBD2808B-C8DD-4EEC-B1BC-719DD245B637}"/>
              </a:ext>
            </a:extLst>
          </p:cNvPr>
          <p:cNvSpPr>
            <a:spLocks noGrp="1"/>
          </p:cNvSpPr>
          <p:nvPr>
            <p:ph type="subTitle" idx="1"/>
          </p:nvPr>
        </p:nvSpPr>
        <p:spPr/>
        <p:txBody>
          <a:bodyPr/>
          <a:lstStyle/>
          <a:p>
            <a:r>
              <a:rPr lang="en-US" dirty="0"/>
              <a:t>Tuesday, June 14, 2022</a:t>
            </a:r>
          </a:p>
          <a:p>
            <a:r>
              <a:rPr lang="en-US" dirty="0"/>
              <a:t>3:00 p.m. – 4:00 p.m.</a:t>
            </a:r>
          </a:p>
        </p:txBody>
      </p:sp>
    </p:spTree>
    <p:extLst>
      <p:ext uri="{BB962C8B-B14F-4D97-AF65-F5344CB8AC3E}">
        <p14:creationId xmlns:p14="http://schemas.microsoft.com/office/powerpoint/2010/main" val="2765544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624DE1-F63F-C138-16CA-E93899E76F6B}"/>
              </a:ext>
            </a:extLst>
          </p:cNvPr>
          <p:cNvSpPr txBox="1"/>
          <p:nvPr/>
        </p:nvSpPr>
        <p:spPr>
          <a:xfrm>
            <a:off x="5094514" y="5133983"/>
            <a:ext cx="6096000" cy="923330"/>
          </a:xfrm>
          <a:prstGeom prst="rect">
            <a:avLst/>
          </a:prstGeom>
          <a:noFill/>
        </p:spPr>
        <p:txBody>
          <a:bodyPr wrap="square">
            <a:spAutoFit/>
          </a:bodyPr>
          <a:lstStyle/>
          <a:p>
            <a:r>
              <a:rPr lang="en-US" b="1" dirty="0">
                <a:latin typeface="Segoe UI" panose="020B0502040204020203" pitchFamily="34" charset="0"/>
                <a:cs typeface="Segoe UI" panose="020B0502040204020203" pitchFamily="34" charset="0"/>
              </a:rPr>
              <a:t>Lucero Robles, LCSW</a:t>
            </a:r>
          </a:p>
          <a:p>
            <a:r>
              <a:rPr lang="en-US" dirty="0">
                <a:latin typeface="Segoe UI" panose="020B0502040204020203" pitchFamily="34" charset="0"/>
                <a:cs typeface="Segoe UI" panose="020B0502040204020203" pitchFamily="34" charset="0"/>
              </a:rPr>
              <a:t>Quality Assurance Director, California Mental Health Services Authority (</a:t>
            </a:r>
            <a:r>
              <a:rPr lang="en-US" dirty="0" err="1">
                <a:latin typeface="Segoe UI" panose="020B0502040204020203" pitchFamily="34" charset="0"/>
                <a:cs typeface="Segoe UI" panose="020B0502040204020203" pitchFamily="34" charset="0"/>
              </a:rPr>
              <a:t>CalMHSA</a:t>
            </a:r>
            <a:r>
              <a:rPr lang="en-US" dirty="0">
                <a:latin typeface="Segoe UI" panose="020B0502040204020203" pitchFamily="34" charset="0"/>
                <a:cs typeface="Segoe UI" panose="020B0502040204020203" pitchFamily="34" charset="0"/>
              </a:rPr>
              <a:t>)</a:t>
            </a:r>
          </a:p>
        </p:txBody>
      </p:sp>
      <p:sp>
        <p:nvSpPr>
          <p:cNvPr id="2" name="Title 1">
            <a:extLst>
              <a:ext uri="{FF2B5EF4-FFF2-40B4-BE49-F238E27FC236}">
                <a16:creationId xmlns:a16="http://schemas.microsoft.com/office/drawing/2014/main" id="{7B772962-27AA-C207-E3BE-CC478954F9A0}"/>
              </a:ext>
            </a:extLst>
          </p:cNvPr>
          <p:cNvSpPr>
            <a:spLocks noGrp="1"/>
          </p:cNvSpPr>
          <p:nvPr>
            <p:ph type="title"/>
          </p:nvPr>
        </p:nvSpPr>
        <p:spPr/>
        <p:txBody>
          <a:bodyPr>
            <a:normAutofit fontScale="90000"/>
          </a:bodyPr>
          <a:lstStyle/>
          <a:p>
            <a:r>
              <a:rPr lang="en-US" dirty="0"/>
              <a:t>Certification Entity - </a:t>
            </a:r>
            <a:r>
              <a:rPr lang="en-US" dirty="0" err="1"/>
              <a:t>CalMHSA</a:t>
            </a:r>
            <a:endParaRPr lang="en-US" dirty="0"/>
          </a:p>
        </p:txBody>
      </p:sp>
    </p:spTree>
    <p:extLst>
      <p:ext uri="{BB962C8B-B14F-4D97-AF65-F5344CB8AC3E}">
        <p14:creationId xmlns:p14="http://schemas.microsoft.com/office/powerpoint/2010/main" val="388556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59EE2-3AC6-C3BA-34DE-8E0C213149FA}"/>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87B6BC83-9D11-0BF3-6BE6-05ACEC831108}"/>
              </a:ext>
            </a:extLst>
          </p:cNvPr>
          <p:cNvSpPr>
            <a:spLocks noGrp="1"/>
          </p:cNvSpPr>
          <p:nvPr>
            <p:ph idx="1"/>
          </p:nvPr>
        </p:nvSpPr>
        <p:spPr/>
        <p:txBody>
          <a:bodyPr>
            <a:normAutofit/>
          </a:bodyPr>
          <a:lstStyle/>
          <a:p>
            <a:r>
              <a:rPr lang="en-US" dirty="0"/>
              <a:t>BHIN 21-041 specified specializations and timeline for implementation. </a:t>
            </a:r>
          </a:p>
          <a:p>
            <a:r>
              <a:rPr lang="en-US" dirty="0"/>
              <a:t>A Peer Certification program must implement the four (4) specializations. </a:t>
            </a:r>
          </a:p>
          <a:p>
            <a:pPr lvl="1"/>
            <a:r>
              <a:rPr lang="en-US" dirty="0"/>
              <a:t>Parent, Caregiver, Family Member Peer implemented at time of Peer program implementation must be implemented upon Peer Program implementation (July 1, 2022). </a:t>
            </a:r>
          </a:p>
          <a:p>
            <a:pPr lvl="1"/>
            <a:r>
              <a:rPr lang="en-US" dirty="0"/>
              <a:t>The additional three (3) areas of specialization must be implemented by January 2023.  </a:t>
            </a:r>
          </a:p>
        </p:txBody>
      </p:sp>
    </p:spTree>
    <p:extLst>
      <p:ext uri="{BB962C8B-B14F-4D97-AF65-F5344CB8AC3E}">
        <p14:creationId xmlns:p14="http://schemas.microsoft.com/office/powerpoint/2010/main" val="3037806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2093-D6E4-F43C-AF16-366D48D82511}"/>
              </a:ext>
            </a:extLst>
          </p:cNvPr>
          <p:cNvSpPr>
            <a:spLocks noGrp="1"/>
          </p:cNvSpPr>
          <p:nvPr>
            <p:ph type="title"/>
          </p:nvPr>
        </p:nvSpPr>
        <p:spPr/>
        <p:txBody>
          <a:bodyPr/>
          <a:lstStyle/>
          <a:p>
            <a:r>
              <a:rPr lang="en-US" dirty="0"/>
              <a:t>Certification and Specializations</a:t>
            </a:r>
          </a:p>
        </p:txBody>
      </p:sp>
      <p:sp>
        <p:nvSpPr>
          <p:cNvPr id="3" name="Content Placeholder 2">
            <a:extLst>
              <a:ext uri="{FF2B5EF4-FFF2-40B4-BE49-F238E27FC236}">
                <a16:creationId xmlns:a16="http://schemas.microsoft.com/office/drawing/2014/main" id="{5F265DD1-F117-15BE-1823-3BA0505931E9}"/>
              </a:ext>
            </a:extLst>
          </p:cNvPr>
          <p:cNvSpPr>
            <a:spLocks noGrp="1"/>
          </p:cNvSpPr>
          <p:nvPr>
            <p:ph sz="half" idx="1"/>
          </p:nvPr>
        </p:nvSpPr>
        <p:spPr/>
        <p:txBody>
          <a:bodyPr>
            <a:normAutofit fontScale="77500" lnSpcReduction="20000"/>
          </a:bodyPr>
          <a:lstStyle/>
          <a:p>
            <a:pPr marL="0" indent="0">
              <a:buNone/>
            </a:pPr>
            <a:r>
              <a:rPr lang="en-US" u="sng" dirty="0"/>
              <a:t>CERTIFICATION</a:t>
            </a:r>
          </a:p>
          <a:p>
            <a:pPr>
              <a:buClr>
                <a:srgbClr val="7030A0"/>
              </a:buClr>
              <a:buFont typeface="Segoe UI" panose="020B0502040204020203" pitchFamily="34" charset="0"/>
              <a:buChar char="»"/>
            </a:pPr>
            <a:r>
              <a:rPr lang="en-US" dirty="0"/>
              <a:t>One general certification for Medi-Cal Peer support Specialists</a:t>
            </a:r>
          </a:p>
          <a:p>
            <a:pPr>
              <a:buClr>
                <a:srgbClr val="7030A0"/>
              </a:buClr>
              <a:buFont typeface="Segoe UI" panose="020B0502040204020203" pitchFamily="34" charset="0"/>
              <a:buChar char="»"/>
            </a:pPr>
            <a:r>
              <a:rPr lang="en-US" dirty="0"/>
              <a:t>Encompasses working with individuals in mental health and/or substance use disorders programs</a:t>
            </a:r>
          </a:p>
          <a:p>
            <a:pPr>
              <a:buClr>
                <a:srgbClr val="7030A0"/>
              </a:buClr>
              <a:buFont typeface="Segoe UI" panose="020B0502040204020203" pitchFamily="34" charset="0"/>
              <a:buChar char="»"/>
            </a:pPr>
            <a:r>
              <a:rPr lang="en-US" dirty="0"/>
              <a:t>Self identify as a person having personal lived experience or lived experience as a parent, caregiver, family member in mental health and/or substance use disorders. </a:t>
            </a:r>
          </a:p>
          <a:p>
            <a:endParaRPr lang="en-US" dirty="0"/>
          </a:p>
        </p:txBody>
      </p:sp>
      <p:sp>
        <p:nvSpPr>
          <p:cNvPr id="4" name="Content Placeholder 3">
            <a:extLst>
              <a:ext uri="{FF2B5EF4-FFF2-40B4-BE49-F238E27FC236}">
                <a16:creationId xmlns:a16="http://schemas.microsoft.com/office/drawing/2014/main" id="{6678B2C8-AB06-348C-B15D-9A7F0287403D}"/>
              </a:ext>
            </a:extLst>
          </p:cNvPr>
          <p:cNvSpPr>
            <a:spLocks noGrp="1"/>
          </p:cNvSpPr>
          <p:nvPr>
            <p:ph sz="half" idx="2"/>
          </p:nvPr>
        </p:nvSpPr>
        <p:spPr/>
        <p:txBody>
          <a:bodyPr>
            <a:normAutofit fontScale="77500" lnSpcReduction="20000"/>
          </a:bodyPr>
          <a:lstStyle/>
          <a:p>
            <a:pPr marL="0" indent="0">
              <a:buNone/>
            </a:pPr>
            <a:r>
              <a:rPr lang="en-US" u="sng" dirty="0"/>
              <a:t>SPECIALIZATIONS</a:t>
            </a:r>
          </a:p>
          <a:p>
            <a:pPr marL="514350" indent="-514350">
              <a:buAutoNum type="arabicPeriod"/>
            </a:pPr>
            <a:r>
              <a:rPr lang="en-US" dirty="0"/>
              <a:t>Parent, Caregiver, Family Member </a:t>
            </a:r>
          </a:p>
          <a:p>
            <a:pPr marL="514350" indent="-514350">
              <a:buAutoNum type="arabicPeriod"/>
            </a:pPr>
            <a:r>
              <a:rPr lang="en-US" dirty="0"/>
              <a:t>Working with persons who are unhoused</a:t>
            </a:r>
          </a:p>
          <a:p>
            <a:pPr marL="514350" indent="-514350">
              <a:buAutoNum type="arabicPeriod"/>
            </a:pPr>
            <a:r>
              <a:rPr lang="en-US" dirty="0"/>
              <a:t>Working with persons who are involved in the criminal justice system</a:t>
            </a:r>
          </a:p>
          <a:p>
            <a:pPr marL="514350" indent="-514350">
              <a:buAutoNum type="arabicPeriod"/>
            </a:pPr>
            <a:r>
              <a:rPr lang="en-US" dirty="0"/>
              <a:t>Working with person who are in crisis</a:t>
            </a:r>
          </a:p>
          <a:p>
            <a:pPr marL="0" indent="0">
              <a:buNone/>
            </a:pPr>
            <a:endParaRPr lang="en-US" dirty="0"/>
          </a:p>
          <a:p>
            <a:pPr marL="0" indent="0">
              <a:buNone/>
            </a:pPr>
            <a:r>
              <a:rPr lang="en-US" dirty="0"/>
              <a:t>Specialization are additional trainings in area of expertise. These are not additional certifications. Training provided by approved training entities.   </a:t>
            </a:r>
          </a:p>
        </p:txBody>
      </p:sp>
    </p:spTree>
    <p:extLst>
      <p:ext uri="{BB962C8B-B14F-4D97-AF65-F5344CB8AC3E}">
        <p14:creationId xmlns:p14="http://schemas.microsoft.com/office/powerpoint/2010/main" val="3382091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D8CD-9394-7901-54B9-09AD9C6BA456}"/>
              </a:ext>
            </a:extLst>
          </p:cNvPr>
          <p:cNvSpPr>
            <a:spLocks noGrp="1"/>
          </p:cNvSpPr>
          <p:nvPr>
            <p:ph type="title"/>
          </p:nvPr>
        </p:nvSpPr>
        <p:spPr/>
        <p:txBody>
          <a:bodyPr/>
          <a:lstStyle/>
          <a:p>
            <a:r>
              <a:rPr lang="en-US" dirty="0"/>
              <a:t>Specializations</a:t>
            </a:r>
          </a:p>
        </p:txBody>
      </p:sp>
      <p:sp>
        <p:nvSpPr>
          <p:cNvPr id="3" name="Content Placeholder 2">
            <a:extLst>
              <a:ext uri="{FF2B5EF4-FFF2-40B4-BE49-F238E27FC236}">
                <a16:creationId xmlns:a16="http://schemas.microsoft.com/office/drawing/2014/main" id="{054D2052-AFAA-6786-8D32-5523E91B4C07}"/>
              </a:ext>
            </a:extLst>
          </p:cNvPr>
          <p:cNvSpPr>
            <a:spLocks noGrp="1"/>
          </p:cNvSpPr>
          <p:nvPr>
            <p:ph idx="1"/>
          </p:nvPr>
        </p:nvSpPr>
        <p:spPr/>
        <p:txBody>
          <a:bodyPr/>
          <a:lstStyle/>
          <a:p>
            <a:r>
              <a:rPr lang="en-US" dirty="0"/>
              <a:t>CalMHSA will identify curriculum and requirements </a:t>
            </a:r>
          </a:p>
          <a:p>
            <a:r>
              <a:rPr lang="en-US" dirty="0"/>
              <a:t>Parent, Caregiver, Family Member Peer competencies have been identified via 3</a:t>
            </a:r>
            <a:r>
              <a:rPr lang="en-US" baseline="30000" dirty="0"/>
              <a:t>rd</a:t>
            </a:r>
            <a:r>
              <a:rPr lang="en-US" dirty="0"/>
              <a:t> party facilitator with subject matter experts participating in focus group </a:t>
            </a:r>
          </a:p>
          <a:p>
            <a:r>
              <a:rPr lang="en-US" dirty="0"/>
              <a:t>The other three specializations will follow the same format </a:t>
            </a:r>
          </a:p>
        </p:txBody>
      </p:sp>
    </p:spTree>
    <p:extLst>
      <p:ext uri="{BB962C8B-B14F-4D97-AF65-F5344CB8AC3E}">
        <p14:creationId xmlns:p14="http://schemas.microsoft.com/office/powerpoint/2010/main" val="2665287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5597-4642-0D0A-14AB-E5CF651B03B3}"/>
              </a:ext>
            </a:extLst>
          </p:cNvPr>
          <p:cNvSpPr>
            <a:spLocks noGrp="1"/>
          </p:cNvSpPr>
          <p:nvPr>
            <p:ph type="title"/>
          </p:nvPr>
        </p:nvSpPr>
        <p:spPr/>
        <p:txBody>
          <a:bodyPr/>
          <a:lstStyle/>
          <a:p>
            <a:r>
              <a:rPr lang="en-US" dirty="0"/>
              <a:t>Peer Voice</a:t>
            </a:r>
          </a:p>
        </p:txBody>
      </p:sp>
      <p:sp>
        <p:nvSpPr>
          <p:cNvPr id="3" name="Content Placeholder 2">
            <a:extLst>
              <a:ext uri="{FF2B5EF4-FFF2-40B4-BE49-F238E27FC236}">
                <a16:creationId xmlns:a16="http://schemas.microsoft.com/office/drawing/2014/main" id="{FB04140A-2EEF-81B8-9587-B226E0F92A67}"/>
              </a:ext>
            </a:extLst>
          </p:cNvPr>
          <p:cNvSpPr>
            <a:spLocks noGrp="1"/>
          </p:cNvSpPr>
          <p:nvPr>
            <p:ph idx="1"/>
          </p:nvPr>
        </p:nvSpPr>
        <p:spPr/>
        <p:txBody>
          <a:bodyPr>
            <a:normAutofit/>
          </a:bodyPr>
          <a:lstStyle/>
          <a:p>
            <a:r>
              <a:rPr lang="en-US" sz="2800" kern="0" dirty="0"/>
              <a:t>Specialization topics were included in the 13 “community listening sessions” in October 2021 by CalMHSA</a:t>
            </a:r>
          </a:p>
          <a:p>
            <a:r>
              <a:rPr lang="en-US" sz="2800" kern="0" dirty="0"/>
              <a:t>CalMHSA staff conduct landscape analysis to identify best practices and cross reference with report back from focus groups to ensure alignment</a:t>
            </a:r>
          </a:p>
          <a:p>
            <a:r>
              <a:rPr lang="en-US" sz="2800" kern="0" dirty="0"/>
              <a:t>Report obtained from </a:t>
            </a:r>
            <a:r>
              <a:rPr lang="en-US" kern="0" dirty="0"/>
              <a:t>focus group sessions is shared with the </a:t>
            </a:r>
            <a:r>
              <a:rPr lang="en-US" sz="2800" kern="0" dirty="0"/>
              <a:t>Peer Certification program Stakeholder Advisory Council </a:t>
            </a:r>
          </a:p>
        </p:txBody>
      </p:sp>
    </p:spTree>
    <p:extLst>
      <p:ext uri="{BB962C8B-B14F-4D97-AF65-F5344CB8AC3E}">
        <p14:creationId xmlns:p14="http://schemas.microsoft.com/office/powerpoint/2010/main" val="981356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59B-3A9C-FD88-485E-207806031FE0}"/>
              </a:ext>
            </a:extLst>
          </p:cNvPr>
          <p:cNvSpPr>
            <a:spLocks noGrp="1"/>
          </p:cNvSpPr>
          <p:nvPr>
            <p:ph type="title"/>
          </p:nvPr>
        </p:nvSpPr>
        <p:spPr/>
        <p:txBody>
          <a:bodyPr/>
          <a:lstStyle/>
          <a:p>
            <a:r>
              <a:rPr lang="en-US" dirty="0"/>
              <a:t>Certifying Entity</a:t>
            </a:r>
          </a:p>
        </p:txBody>
      </p:sp>
      <p:sp>
        <p:nvSpPr>
          <p:cNvPr id="3" name="Content Placeholder 2">
            <a:extLst>
              <a:ext uri="{FF2B5EF4-FFF2-40B4-BE49-F238E27FC236}">
                <a16:creationId xmlns:a16="http://schemas.microsoft.com/office/drawing/2014/main" id="{4F8006ED-6E00-0B54-AC74-8CB2DFABADF3}"/>
              </a:ext>
            </a:extLst>
          </p:cNvPr>
          <p:cNvSpPr>
            <a:spLocks noGrp="1"/>
          </p:cNvSpPr>
          <p:nvPr>
            <p:ph idx="1"/>
          </p:nvPr>
        </p:nvSpPr>
        <p:spPr>
          <a:xfrm>
            <a:off x="838200" y="1781089"/>
            <a:ext cx="10515600" cy="4527410"/>
          </a:xfrm>
        </p:spPr>
        <p:txBody>
          <a:bodyPr>
            <a:normAutofit fontScale="85000" lnSpcReduction="20000"/>
          </a:bodyPr>
          <a:lstStyle/>
          <a:p>
            <a:r>
              <a:rPr lang="en-US" dirty="0"/>
              <a:t>CalMHSA approves all training entities to ensure training requirements are met</a:t>
            </a:r>
          </a:p>
          <a:p>
            <a:r>
              <a:rPr lang="en-US" dirty="0"/>
              <a:t>Released a Request for Proposal for agencies interested in training in area of Parent, Caregiver, Family Member Peer specialization (now closed)</a:t>
            </a:r>
          </a:p>
          <a:p>
            <a:r>
              <a:rPr lang="en-US" dirty="0"/>
              <a:t>Will release a Request for Proposal for the additional three specializations one curricula and requirements are identified (anticipated by Fall 2022)</a:t>
            </a:r>
          </a:p>
          <a:p>
            <a:r>
              <a:rPr lang="en-US" dirty="0"/>
              <a:t>Information on approved training entities will be available on the CalMHSA Certification website </a:t>
            </a:r>
          </a:p>
          <a:p>
            <a:r>
              <a:rPr lang="en-US" dirty="0"/>
              <a:t>Perform quality assurance activities</a:t>
            </a:r>
          </a:p>
          <a:p>
            <a:r>
              <a:rPr lang="en-US" dirty="0"/>
              <a:t>Collect and maintain records of persons taking training </a:t>
            </a:r>
          </a:p>
        </p:txBody>
      </p:sp>
    </p:spTree>
    <p:extLst>
      <p:ext uri="{BB962C8B-B14F-4D97-AF65-F5344CB8AC3E}">
        <p14:creationId xmlns:p14="http://schemas.microsoft.com/office/powerpoint/2010/main" val="3899756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9E85A-299D-7D1F-BD6F-F24874ACBB60}"/>
              </a:ext>
            </a:extLst>
          </p:cNvPr>
          <p:cNvSpPr>
            <a:spLocks noGrp="1"/>
          </p:cNvSpPr>
          <p:nvPr>
            <p:ph type="title"/>
          </p:nvPr>
        </p:nvSpPr>
        <p:spPr/>
        <p:txBody>
          <a:bodyPr/>
          <a:lstStyle/>
          <a:p>
            <a:r>
              <a:rPr lang="en-US" dirty="0"/>
              <a:t>Contact CalMHSA</a:t>
            </a:r>
          </a:p>
        </p:txBody>
      </p:sp>
      <p:sp>
        <p:nvSpPr>
          <p:cNvPr id="3" name="Content Placeholder 2">
            <a:extLst>
              <a:ext uri="{FF2B5EF4-FFF2-40B4-BE49-F238E27FC236}">
                <a16:creationId xmlns:a16="http://schemas.microsoft.com/office/drawing/2014/main" id="{1E188992-0FC0-D369-2D90-9F8DD6C71656}"/>
              </a:ext>
            </a:extLst>
          </p:cNvPr>
          <p:cNvSpPr>
            <a:spLocks noGrp="1"/>
          </p:cNvSpPr>
          <p:nvPr>
            <p:ph idx="1"/>
          </p:nvPr>
        </p:nvSpPr>
        <p:spPr/>
        <p:txBody>
          <a:bodyPr/>
          <a:lstStyle/>
          <a:p>
            <a:r>
              <a:rPr lang="en-US" sz="2800" kern="0" dirty="0"/>
              <a:t>Implemented an all-inclusive Certification website </a:t>
            </a:r>
            <a:r>
              <a:rPr lang="en-US" sz="2800" kern="0" dirty="0">
                <a:hlinkClick r:id="rId2" tooltip="California Peer Certification"/>
              </a:rPr>
              <a:t>www.CAPeerCertification.org</a:t>
            </a:r>
            <a:r>
              <a:rPr lang="en-US" sz="2800" kern="0" dirty="0"/>
              <a:t> </a:t>
            </a:r>
          </a:p>
          <a:p>
            <a:pPr marL="0" indent="0">
              <a:buNone/>
            </a:pPr>
            <a:endParaRPr lang="en-US" dirty="0"/>
          </a:p>
          <a:p>
            <a:r>
              <a:rPr lang="en-US" dirty="0"/>
              <a:t>Email: </a:t>
            </a:r>
            <a:r>
              <a:rPr lang="en-US" dirty="0">
                <a:hlinkClick r:id="rId3"/>
              </a:rPr>
              <a:t>PeerCertification@calmhsa.org</a:t>
            </a:r>
            <a:endParaRPr lang="en-US" dirty="0"/>
          </a:p>
          <a:p>
            <a:pPr marL="0" indent="0">
              <a:buNone/>
            </a:pPr>
            <a:endParaRPr lang="en-US" dirty="0"/>
          </a:p>
          <a:p>
            <a:r>
              <a:rPr lang="en-US" dirty="0"/>
              <a:t>Thank you</a:t>
            </a:r>
          </a:p>
          <a:p>
            <a:endParaRPr lang="en-US" sz="2800" kern="0" dirty="0">
              <a:latin typeface="Raleway" pitchFamily="2" charset="0"/>
            </a:endParaRPr>
          </a:p>
          <a:p>
            <a:endParaRPr lang="en-US" dirty="0"/>
          </a:p>
        </p:txBody>
      </p:sp>
    </p:spTree>
    <p:extLst>
      <p:ext uri="{BB962C8B-B14F-4D97-AF65-F5344CB8AC3E}">
        <p14:creationId xmlns:p14="http://schemas.microsoft.com/office/powerpoint/2010/main" val="2273586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A042F-9024-8B35-A8D8-CD09135A2913}"/>
              </a:ext>
            </a:extLst>
          </p:cNvPr>
          <p:cNvSpPr>
            <a:spLocks noGrp="1"/>
          </p:cNvSpPr>
          <p:nvPr>
            <p:ph type="title"/>
          </p:nvPr>
        </p:nvSpPr>
        <p:spPr/>
        <p:txBody>
          <a:bodyPr>
            <a:noAutofit/>
          </a:bodyPr>
          <a:lstStyle/>
          <a:p>
            <a:r>
              <a:rPr lang="en-US" sz="4400" dirty="0"/>
              <a:t>Lessons from Alameda County: </a:t>
            </a:r>
            <a:br>
              <a:rPr lang="en-US" sz="4400" dirty="0"/>
            </a:br>
            <a:r>
              <a:rPr lang="en-US" sz="4400" dirty="0"/>
              <a:t>Parent, Caregiver, and Family Member &amp; Forensic Peers</a:t>
            </a:r>
          </a:p>
        </p:txBody>
      </p:sp>
    </p:spTree>
    <p:extLst>
      <p:ext uri="{BB962C8B-B14F-4D97-AF65-F5344CB8AC3E}">
        <p14:creationId xmlns:p14="http://schemas.microsoft.com/office/powerpoint/2010/main" val="871357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C8CE24-09F5-9BF9-E2A2-26DE33C1B21C}"/>
              </a:ext>
            </a:extLst>
          </p:cNvPr>
          <p:cNvSpPr txBox="1"/>
          <p:nvPr/>
        </p:nvSpPr>
        <p:spPr>
          <a:xfrm>
            <a:off x="5362575" y="5027164"/>
            <a:ext cx="5991225" cy="646331"/>
          </a:xfrm>
          <a:prstGeom prst="rect">
            <a:avLst/>
          </a:prstGeom>
          <a:noFill/>
        </p:spPr>
        <p:txBody>
          <a:bodyPr wrap="square">
            <a:spAutoFit/>
          </a:bodyPr>
          <a:lstStyle/>
          <a:p>
            <a:r>
              <a:rPr lang="en-US" sz="1800" b="1" dirty="0">
                <a:latin typeface="Segoe UI"/>
                <a:cs typeface="Segoe UI"/>
              </a:rPr>
              <a:t>Tanya </a:t>
            </a:r>
            <a:r>
              <a:rPr lang="en-US" sz="1800" b="1" dirty="0" err="1">
                <a:latin typeface="Segoe UI"/>
                <a:cs typeface="Segoe UI"/>
              </a:rPr>
              <a:t>McCullom</a:t>
            </a:r>
            <a:r>
              <a:rPr lang="en-US" sz="1800" b="1" dirty="0">
                <a:latin typeface="Segoe UI"/>
                <a:cs typeface="Segoe UI"/>
              </a:rPr>
              <a:t>, </a:t>
            </a:r>
            <a:r>
              <a:rPr lang="en-US" sz="1800" i="1" dirty="0">
                <a:latin typeface="Segoe UI"/>
                <a:cs typeface="Segoe UI"/>
              </a:rPr>
              <a:t>Program Specialist, </a:t>
            </a:r>
            <a:r>
              <a:rPr lang="en-US" sz="1800" dirty="0">
                <a:latin typeface="Segoe UI"/>
                <a:cs typeface="Segoe UI"/>
              </a:rPr>
              <a:t>Alameda County Behavioral Health</a:t>
            </a:r>
            <a:endParaRPr lang="en-US" sz="1800" b="1" dirty="0">
              <a:latin typeface="Segoe UI"/>
              <a:cs typeface="Segoe UI"/>
            </a:endParaRPr>
          </a:p>
        </p:txBody>
      </p:sp>
      <p:sp>
        <p:nvSpPr>
          <p:cNvPr id="2" name="Title 1">
            <a:extLst>
              <a:ext uri="{FF2B5EF4-FFF2-40B4-BE49-F238E27FC236}">
                <a16:creationId xmlns:a16="http://schemas.microsoft.com/office/drawing/2014/main" id="{FB01831E-EDBB-9105-A24F-1DCC80DF7A9E}"/>
              </a:ext>
            </a:extLst>
          </p:cNvPr>
          <p:cNvSpPr>
            <a:spLocks noGrp="1"/>
          </p:cNvSpPr>
          <p:nvPr>
            <p:ph type="title"/>
          </p:nvPr>
        </p:nvSpPr>
        <p:spPr/>
        <p:txBody>
          <a:bodyPr>
            <a:normAutofit fontScale="90000"/>
          </a:bodyPr>
          <a:lstStyle/>
          <a:p>
            <a:r>
              <a:rPr lang="en-US" dirty="0"/>
              <a:t>Parent, Caregiver, and Family Member Peers</a:t>
            </a:r>
          </a:p>
        </p:txBody>
      </p:sp>
    </p:spTree>
    <p:extLst>
      <p:ext uri="{BB962C8B-B14F-4D97-AF65-F5344CB8AC3E}">
        <p14:creationId xmlns:p14="http://schemas.microsoft.com/office/powerpoint/2010/main" val="1741405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AC9DA041-8CBE-4CA8-BB7B-2AD6B46B0228}"/>
              </a:ext>
            </a:extLst>
          </p:cNvPr>
          <p:cNvSpPr>
            <a:spLocks noGrp="1"/>
          </p:cNvSpPr>
          <p:nvPr>
            <p:ph sz="half" idx="2"/>
          </p:nvPr>
        </p:nvSpPr>
        <p:spPr>
          <a:xfrm>
            <a:off x="7696200" y="4092172"/>
            <a:ext cx="2730500" cy="2080028"/>
          </a:xfrm>
          <a:solidFill>
            <a:schemeClr val="bg1"/>
          </a:solidFill>
          <a:ln>
            <a:solidFill>
              <a:srgbClr val="002060"/>
            </a:solidFill>
          </a:ln>
        </p:spPr>
        <p:txBody>
          <a:bodyPr anchor="ctr"/>
          <a:lstStyle/>
          <a:p>
            <a:pPr marL="0" indent="0">
              <a:lnSpc>
                <a:spcPct val="80000"/>
              </a:lnSpc>
              <a:buNone/>
            </a:pPr>
            <a:r>
              <a:rPr lang="en-US" sz="2000" dirty="0"/>
              <a:t>Evidence shows that loved one’s outcomes are better when families are involved in their treatment.</a:t>
            </a:r>
          </a:p>
        </p:txBody>
      </p:sp>
      <p:sp>
        <p:nvSpPr>
          <p:cNvPr id="8" name="Rectangle 6">
            <a:extLst>
              <a:ext uri="{FF2B5EF4-FFF2-40B4-BE49-F238E27FC236}">
                <a16:creationId xmlns:a16="http://schemas.microsoft.com/office/drawing/2014/main" id="{FA5D36FA-61EE-4801-B96E-F60A47BF5670}"/>
              </a:ext>
            </a:extLst>
          </p:cNvPr>
          <p:cNvSpPr txBox="1">
            <a:spLocks/>
          </p:cNvSpPr>
          <p:nvPr/>
        </p:nvSpPr>
        <p:spPr bwMode="auto">
          <a:xfrm>
            <a:off x="7772400" y="1813757"/>
            <a:ext cx="2730500" cy="1930404"/>
          </a:xfrm>
          <a:prstGeom prst="rect">
            <a:avLst/>
          </a:prstGeom>
          <a:solidFill>
            <a:schemeClr val="bg1"/>
          </a:solidFill>
          <a:ln w="9525">
            <a:solidFill>
              <a:srgbClr val="00206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80000"/>
              </a:lnSpc>
              <a:buNone/>
            </a:pPr>
            <a:r>
              <a:rPr lang="en-US" sz="2000" dirty="0">
                <a:latin typeface="Segoe UI" panose="020B0502040204020203" pitchFamily="34" charset="0"/>
                <a:cs typeface="Segoe UI" panose="020B0502040204020203" pitchFamily="34" charset="0"/>
              </a:rPr>
              <a:t>There was little recognition of the strength family support can bring to the table, nor help for families under duress. </a:t>
            </a:r>
          </a:p>
        </p:txBody>
      </p:sp>
      <p:pic>
        <p:nvPicPr>
          <p:cNvPr id="5" name="Picture 4" descr="Person in maze" title="Maze">
            <a:extLst>
              <a:ext uri="{FF2B5EF4-FFF2-40B4-BE49-F238E27FC236}">
                <a16:creationId xmlns:a16="http://schemas.microsoft.com/office/drawing/2014/main" id="{13CFF73F-5F01-4887-9079-9376AEB2A9D1}"/>
              </a:ext>
            </a:extLst>
          </p:cNvPr>
          <p:cNvPicPr>
            <a:picLocks noChangeAspect="1"/>
          </p:cNvPicPr>
          <p:nvPr/>
        </p:nvPicPr>
        <p:blipFill rotWithShape="1">
          <a:blip r:embed="rId3">
            <a:extLst>
              <a:ext uri="{28A0092B-C50C-407E-A947-70E740481C1C}">
                <a14:useLocalDpi xmlns:a14="http://schemas.microsoft.com/office/drawing/2010/main" val="0"/>
              </a:ext>
            </a:extLst>
          </a:blip>
          <a:srcRect l="25551" r="24964"/>
          <a:stretch/>
        </p:blipFill>
        <p:spPr>
          <a:xfrm>
            <a:off x="4648200" y="1828800"/>
            <a:ext cx="2971800" cy="4368170"/>
          </a:xfrm>
          <a:prstGeom prst="rect">
            <a:avLst/>
          </a:prstGeom>
          <a:ln>
            <a:solidFill>
              <a:srgbClr val="002060"/>
            </a:solidFill>
          </a:ln>
        </p:spPr>
      </p:pic>
      <p:sp>
        <p:nvSpPr>
          <p:cNvPr id="7" name="Rectangle 5">
            <a:extLst>
              <a:ext uri="{FF2B5EF4-FFF2-40B4-BE49-F238E27FC236}">
                <a16:creationId xmlns:a16="http://schemas.microsoft.com/office/drawing/2014/main" id="{CA313297-FCC5-4190-A47E-153EAEBE0992}"/>
              </a:ext>
            </a:extLst>
          </p:cNvPr>
          <p:cNvSpPr>
            <a:spLocks noGrp="1"/>
          </p:cNvSpPr>
          <p:nvPr>
            <p:ph sz="half" idx="1"/>
          </p:nvPr>
        </p:nvSpPr>
        <p:spPr>
          <a:xfrm>
            <a:off x="1600200" y="4116942"/>
            <a:ext cx="2971800" cy="2080028"/>
          </a:xfrm>
          <a:solidFill>
            <a:schemeClr val="bg1"/>
          </a:solidFill>
          <a:ln>
            <a:solidFill>
              <a:srgbClr val="002060"/>
            </a:solidFill>
          </a:ln>
        </p:spPr>
        <p:txBody>
          <a:bodyPr anchor="ctr"/>
          <a:lstStyle/>
          <a:p>
            <a:pPr marL="0" indent="0">
              <a:lnSpc>
                <a:spcPct val="80000"/>
              </a:lnSpc>
              <a:buNone/>
            </a:pPr>
            <a:r>
              <a:rPr lang="en-US" sz="2000" dirty="0"/>
              <a:t>There was a systematic and  oppressive  culture of excluding and blaming family members about their loved ones mental illness.</a:t>
            </a:r>
          </a:p>
        </p:txBody>
      </p:sp>
      <p:sp>
        <p:nvSpPr>
          <p:cNvPr id="6" name="Rectangle 5">
            <a:extLst>
              <a:ext uri="{FF2B5EF4-FFF2-40B4-BE49-F238E27FC236}">
                <a16:creationId xmlns:a16="http://schemas.microsoft.com/office/drawing/2014/main" id="{C077F689-1BA8-413D-8183-CA79D8B46E7F}"/>
              </a:ext>
            </a:extLst>
          </p:cNvPr>
          <p:cNvSpPr txBox="1">
            <a:spLocks/>
          </p:cNvSpPr>
          <p:nvPr/>
        </p:nvSpPr>
        <p:spPr bwMode="auto">
          <a:xfrm>
            <a:off x="1591735" y="1802769"/>
            <a:ext cx="2946400" cy="1930404"/>
          </a:xfrm>
          <a:prstGeom prst="rect">
            <a:avLst/>
          </a:prstGeom>
          <a:solidFill>
            <a:schemeClr val="bg1"/>
          </a:solidFill>
          <a:ln w="9525">
            <a:solidFill>
              <a:srgbClr val="00206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80000"/>
              </a:lnSpc>
              <a:buNone/>
            </a:pPr>
            <a:r>
              <a:rPr lang="en-US" sz="2000" dirty="0">
                <a:latin typeface="Segoe UI" panose="020B0502040204020203" pitchFamily="34" charset="0"/>
                <a:cs typeface="Segoe UI" panose="020B0502040204020203" pitchFamily="34" charset="0"/>
              </a:rPr>
              <a:t>Most family members did not know their rights, their loved ones rights, or what was appropriate treatment.</a:t>
            </a:r>
            <a:endParaRPr lang="en-US" sz="2400" dirty="0">
              <a:latin typeface="Segoe UI" panose="020B0502040204020203" pitchFamily="34" charset="0"/>
              <a:cs typeface="Segoe UI" panose="020B0502040204020203" pitchFamily="34" charset="0"/>
            </a:endParaRPr>
          </a:p>
        </p:txBody>
      </p:sp>
      <p:sp>
        <p:nvSpPr>
          <p:cNvPr id="10" name="Title 1">
            <a:extLst>
              <a:ext uri="{FF2B5EF4-FFF2-40B4-BE49-F238E27FC236}">
                <a16:creationId xmlns:a16="http://schemas.microsoft.com/office/drawing/2014/main" id="{9C72A666-4DBF-4A2E-ABC0-9BDAEFE401B7}"/>
              </a:ext>
            </a:extLst>
          </p:cNvPr>
          <p:cNvSpPr>
            <a:spLocks noGrp="1"/>
          </p:cNvSpPr>
          <p:nvPr>
            <p:ph type="title"/>
          </p:nvPr>
        </p:nvSpPr>
        <p:spPr>
          <a:xfrm>
            <a:off x="1524001" y="408351"/>
            <a:ext cx="9144000" cy="1202534"/>
          </a:xfrm>
          <a:noFill/>
          <a:ln>
            <a:noFill/>
          </a:ln>
        </p:spPr>
        <p:txBody>
          <a:bodyPr/>
          <a:lstStyle/>
          <a:p>
            <a:r>
              <a:rPr lang="en-US" sz="4000" dirty="0"/>
              <a:t>Context for the Family Movement</a:t>
            </a:r>
          </a:p>
        </p:txBody>
      </p:sp>
    </p:spTree>
    <p:extLst>
      <p:ext uri="{BB962C8B-B14F-4D97-AF65-F5344CB8AC3E}">
        <p14:creationId xmlns:p14="http://schemas.microsoft.com/office/powerpoint/2010/main" val="2831212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075" y="282801"/>
            <a:ext cx="10515600" cy="1325563"/>
          </a:xfrm>
        </p:spPr>
        <p:txBody>
          <a:bodyPr>
            <a:normAutofit/>
          </a:bodyPr>
          <a:lstStyle/>
          <a:p>
            <a:r>
              <a:rPr lang="en-US" sz="4000"/>
              <a:t>Public Health Emergency (PHE) Unwinding</a:t>
            </a:r>
          </a:p>
        </p:txBody>
      </p:sp>
      <p:sp>
        <p:nvSpPr>
          <p:cNvPr id="3" name="Content Placeholder 2"/>
          <p:cNvSpPr>
            <a:spLocks noGrp="1"/>
          </p:cNvSpPr>
          <p:nvPr>
            <p:ph idx="1"/>
          </p:nvPr>
        </p:nvSpPr>
        <p:spPr>
          <a:xfrm>
            <a:off x="914400" y="1390649"/>
            <a:ext cx="10515600" cy="4613275"/>
          </a:xfrm>
        </p:spPr>
        <p:txBody>
          <a:bodyPr>
            <a:normAutofit lnSpcReduction="10000"/>
          </a:bodyPr>
          <a:lstStyle/>
          <a:p>
            <a:r>
              <a:rPr lang="en-US" b="1" dirty="0"/>
              <a:t>The COVID-19 PHE will end soon and millions of </a:t>
            </a:r>
            <a:br>
              <a:rPr lang="en-US" b="1" dirty="0"/>
            </a:br>
            <a:r>
              <a:rPr lang="en-US" b="1" dirty="0"/>
              <a:t>Medi-Cal beneficiaries may lose their coverage. </a:t>
            </a:r>
          </a:p>
          <a:p>
            <a:r>
              <a:rPr lang="en-US" b="1" dirty="0"/>
              <a:t>Top Goal of DHCS: </a:t>
            </a:r>
            <a:r>
              <a:rPr lang="en-US" dirty="0"/>
              <a:t>Minimize beneficiary burden and promote continuity of coverage for our beneficiaries.</a:t>
            </a:r>
            <a:endParaRPr lang="en-US" b="1" dirty="0"/>
          </a:p>
          <a:p>
            <a:r>
              <a:rPr lang="en-US" b="1" dirty="0"/>
              <a:t>How you can help:</a:t>
            </a:r>
          </a:p>
          <a:p>
            <a:pPr lvl="1"/>
            <a:r>
              <a:rPr lang="en-US" dirty="0"/>
              <a:t>Become</a:t>
            </a:r>
            <a:r>
              <a:rPr lang="en-US" dirty="0">
                <a:solidFill>
                  <a:srgbClr val="FF0000"/>
                </a:solidFill>
              </a:rPr>
              <a:t> </a:t>
            </a:r>
            <a:r>
              <a:rPr lang="en-US" dirty="0"/>
              <a:t>a </a:t>
            </a:r>
            <a:r>
              <a:rPr lang="en-US" b="1" dirty="0"/>
              <a:t>DHCS Coverage Ambassador</a:t>
            </a:r>
          </a:p>
          <a:p>
            <a:pPr lvl="1"/>
            <a:r>
              <a:rPr lang="en-US" dirty="0"/>
              <a:t>Download the Outreach Toolkit on the </a:t>
            </a:r>
            <a:r>
              <a:rPr lang="en-US" dirty="0">
                <a:hlinkClick r:id="rId3"/>
              </a:rPr>
              <a:t>DHCS Coverage Ambassador webpage</a:t>
            </a:r>
            <a:endParaRPr lang="en-US" dirty="0"/>
          </a:p>
          <a:p>
            <a:pPr lvl="1"/>
            <a:r>
              <a:rPr lang="en-US" dirty="0">
                <a:hlinkClick r:id="rId4"/>
              </a:rPr>
              <a:t>Join the DHCS Coverage Ambassador mailing list </a:t>
            </a:r>
            <a:r>
              <a:rPr lang="en-US" dirty="0"/>
              <a:t>to receive updated toolkits as they become available</a:t>
            </a:r>
          </a:p>
        </p:txBody>
      </p:sp>
      <p:sp>
        <p:nvSpPr>
          <p:cNvPr id="4" name="Slide Number Placeholder 3"/>
          <p:cNvSpPr>
            <a:spLocks noGrp="1"/>
          </p:cNvSpPr>
          <p:nvPr>
            <p:ph type="sldNum" sz="quarter" idx="12"/>
          </p:nvPr>
        </p:nvSpPr>
        <p:spPr/>
        <p:txBody>
          <a:bodyPr/>
          <a:lstStyle/>
          <a:p>
            <a:fld id="{EB8090AE-F645-47C1-81A8-D4E28BF03D47}" type="slidenum">
              <a:rPr lang="en-US" smtClean="0"/>
              <a:t>2</a:t>
            </a:fld>
            <a:endParaRPr lang="en-US"/>
          </a:p>
        </p:txBody>
      </p:sp>
    </p:spTree>
    <p:extLst>
      <p:ext uri="{BB962C8B-B14F-4D97-AF65-F5344CB8AC3E}">
        <p14:creationId xmlns:p14="http://schemas.microsoft.com/office/powerpoint/2010/main" val="1459135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DE4E-B845-4FDD-8295-EE828E1B96B7}"/>
              </a:ext>
            </a:extLst>
          </p:cNvPr>
          <p:cNvSpPr>
            <a:spLocks noGrp="1"/>
          </p:cNvSpPr>
          <p:nvPr>
            <p:ph type="title"/>
          </p:nvPr>
        </p:nvSpPr>
        <p:spPr/>
        <p:txBody>
          <a:bodyPr/>
          <a:lstStyle/>
          <a:p>
            <a:r>
              <a:rPr lang="en-US" dirty="0"/>
              <a:t>History of Family Partners in ACBH</a:t>
            </a:r>
          </a:p>
        </p:txBody>
      </p:sp>
      <p:sp>
        <p:nvSpPr>
          <p:cNvPr id="3" name="Content Placeholder 2">
            <a:extLst>
              <a:ext uri="{FF2B5EF4-FFF2-40B4-BE49-F238E27FC236}">
                <a16:creationId xmlns:a16="http://schemas.microsoft.com/office/drawing/2014/main" id="{06EF4FA2-BBD2-461F-B1B2-7B85D4CA9A98}"/>
              </a:ext>
            </a:extLst>
          </p:cNvPr>
          <p:cNvSpPr>
            <a:spLocks noGrp="1"/>
          </p:cNvSpPr>
          <p:nvPr>
            <p:ph idx="1"/>
          </p:nvPr>
        </p:nvSpPr>
        <p:spPr/>
        <p:txBody>
          <a:bodyPr>
            <a:normAutofit/>
          </a:bodyPr>
          <a:lstStyle/>
          <a:p>
            <a:pPr marR="0" lvl="0">
              <a:spcBef>
                <a:spcPts val="0"/>
              </a:spcBef>
              <a:spcAft>
                <a:spcPts val="0"/>
              </a:spcAft>
            </a:pPr>
            <a:r>
              <a:rPr lang="en-US" sz="2400" dirty="0">
                <a:ea typeface="Times New Roman" panose="02020603050405020304" pitchFamily="18" charset="0"/>
              </a:rPr>
              <a:t>Program began within the Interagency Child and Family Team (ICFT) in 1999.  This program was a collaboration between Alameda County Behavioral Health Care (ACBHCS) and United Advocates for Children and Families (UACF).</a:t>
            </a:r>
          </a:p>
          <a:p>
            <a:pPr>
              <a:spcBef>
                <a:spcPts val="0"/>
              </a:spcBef>
            </a:pPr>
            <a:r>
              <a:rPr lang="en-US" sz="2400" dirty="0"/>
              <a:t>Children’s System of Care funding cuts in 2004, required re-tooling of the model and integrating four Family Partners into existing Children’s Services Units and Clinics.</a:t>
            </a:r>
          </a:p>
          <a:p>
            <a:pPr marL="708660" lvl="1" indent="-342900">
              <a:spcBef>
                <a:spcPts val="0"/>
              </a:spcBef>
            </a:pPr>
            <a:r>
              <a:rPr lang="en-US" dirty="0"/>
              <a:t>This is where billing Medi-Cal began</a:t>
            </a:r>
          </a:p>
          <a:p>
            <a:pPr marL="342900" indent="-342900">
              <a:spcBef>
                <a:spcPts val="0"/>
              </a:spcBef>
              <a:buFont typeface="Wingdings" panose="05000000000000000000" pitchFamily="2" charset="2"/>
              <a:buChar char=""/>
            </a:pPr>
            <a:endParaRPr lang="en-US" sz="2400" dirty="0"/>
          </a:p>
          <a:p>
            <a:pPr marL="342900" marR="0" lvl="0" indent="-342900">
              <a:spcBef>
                <a:spcPts val="0"/>
              </a:spcBef>
              <a:spcAft>
                <a:spcPts val="0"/>
              </a:spcAft>
              <a:buFont typeface="Wingdings" panose="05000000000000000000" pitchFamily="2" charset="2"/>
              <a:buChar char=""/>
            </a:pPr>
            <a:endParaRPr lang="en-US" sz="2400" dirty="0">
              <a:ea typeface="Times New Roman" panose="02020603050405020304" pitchFamily="18" charset="0"/>
            </a:endParaRPr>
          </a:p>
          <a:p>
            <a:endParaRPr lang="en-US" dirty="0"/>
          </a:p>
        </p:txBody>
      </p:sp>
    </p:spTree>
    <p:extLst>
      <p:ext uri="{BB962C8B-B14F-4D97-AF65-F5344CB8AC3E}">
        <p14:creationId xmlns:p14="http://schemas.microsoft.com/office/powerpoint/2010/main" val="963433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DE4E-B845-4FDD-8295-EE828E1B96B7}"/>
              </a:ext>
            </a:extLst>
          </p:cNvPr>
          <p:cNvSpPr>
            <a:spLocks noGrp="1"/>
          </p:cNvSpPr>
          <p:nvPr>
            <p:ph type="title"/>
          </p:nvPr>
        </p:nvSpPr>
        <p:spPr/>
        <p:txBody>
          <a:bodyPr/>
          <a:lstStyle/>
          <a:p>
            <a:r>
              <a:rPr lang="en-US" dirty="0"/>
              <a:t>History of Family Partners in ACBH </a:t>
            </a:r>
            <a:r>
              <a:rPr lang="en-US" sz="2000" dirty="0"/>
              <a:t>(continued)</a:t>
            </a:r>
            <a:endParaRPr lang="en-US" dirty="0"/>
          </a:p>
        </p:txBody>
      </p:sp>
      <p:sp>
        <p:nvSpPr>
          <p:cNvPr id="3" name="Content Placeholder 2">
            <a:extLst>
              <a:ext uri="{FF2B5EF4-FFF2-40B4-BE49-F238E27FC236}">
                <a16:creationId xmlns:a16="http://schemas.microsoft.com/office/drawing/2014/main" id="{06EF4FA2-BBD2-461F-B1B2-7B85D4CA9A98}"/>
              </a:ext>
            </a:extLst>
          </p:cNvPr>
          <p:cNvSpPr>
            <a:spLocks noGrp="1"/>
          </p:cNvSpPr>
          <p:nvPr>
            <p:ph idx="1"/>
          </p:nvPr>
        </p:nvSpPr>
        <p:spPr/>
        <p:txBody>
          <a:bodyPr>
            <a:normAutofit/>
          </a:bodyPr>
          <a:lstStyle/>
          <a:p>
            <a:pPr>
              <a:spcBef>
                <a:spcPts val="0"/>
              </a:spcBef>
            </a:pPr>
            <a:r>
              <a:rPr lang="en-US" sz="2000" dirty="0"/>
              <a:t>ACBH is currently partnering with Mental Health Association of Alameda County (MHAAC) to provide the Family Partner Program within county-run clinics.</a:t>
            </a:r>
          </a:p>
          <a:p>
            <a:pPr marL="708660" lvl="1" indent="-342900">
              <a:spcBef>
                <a:spcPts val="0"/>
              </a:spcBef>
            </a:pPr>
            <a:r>
              <a:rPr lang="en-US" sz="2000" dirty="0"/>
              <a:t>100% of ACBH CYASOC Family Partners are contracted out by Community-Based Organizations (CBO’s)</a:t>
            </a:r>
          </a:p>
          <a:p>
            <a:pPr>
              <a:spcBef>
                <a:spcPts val="0"/>
              </a:spcBef>
            </a:pPr>
            <a:r>
              <a:rPr lang="en-US" sz="2000" dirty="0"/>
              <a:t>The Family Partner Program Director at MHAAC/ACBH is an equal member of the Children’s and Young Adult System of Care (CYASOC) Management Team.</a:t>
            </a:r>
          </a:p>
          <a:p>
            <a:pPr marL="708660" lvl="1" indent="-342900">
              <a:spcBef>
                <a:spcPts val="0"/>
              </a:spcBef>
            </a:pPr>
            <a:r>
              <a:rPr lang="en-US" sz="2000" dirty="0"/>
              <a:t>Current model includes</a:t>
            </a:r>
          </a:p>
          <a:p>
            <a:pPr marL="1165860" lvl="2" indent="-342900">
              <a:spcBef>
                <a:spcPts val="0"/>
              </a:spcBef>
            </a:pPr>
            <a:r>
              <a:rPr lang="en-US" dirty="0"/>
              <a:t>Family Partner Program Director</a:t>
            </a:r>
          </a:p>
          <a:p>
            <a:pPr marL="1165860" lvl="2" indent="-342900">
              <a:spcBef>
                <a:spcPts val="0"/>
              </a:spcBef>
            </a:pPr>
            <a:r>
              <a:rPr lang="en-US" dirty="0"/>
              <a:t>Lead Family Partner</a:t>
            </a:r>
          </a:p>
          <a:p>
            <a:pPr marL="1165860" lvl="2" indent="-342900">
              <a:spcBef>
                <a:spcPts val="0"/>
              </a:spcBef>
            </a:pPr>
            <a:r>
              <a:rPr lang="en-US" dirty="0"/>
              <a:t>Family Partners</a:t>
            </a:r>
          </a:p>
          <a:p>
            <a:pPr marL="1165860" lvl="2" indent="-342900">
              <a:spcBef>
                <a:spcPts val="0"/>
              </a:spcBef>
            </a:pPr>
            <a:r>
              <a:rPr lang="en-US" dirty="0"/>
              <a:t>Family Partner Admin Assistant</a:t>
            </a:r>
          </a:p>
          <a:p>
            <a:pPr>
              <a:spcBef>
                <a:spcPts val="0"/>
              </a:spcBef>
            </a:pPr>
            <a:r>
              <a:rPr lang="en-US" sz="2000" dirty="0"/>
              <a:t>The Program Director also provides ongoing technical assistance to contracted community-based providers to develop Family Partnership Programs across the County.</a:t>
            </a:r>
          </a:p>
          <a:p>
            <a:pPr marL="342900" indent="-342900">
              <a:spcBef>
                <a:spcPts val="0"/>
              </a:spcBef>
              <a:buFont typeface="Wingdings" panose="05000000000000000000" pitchFamily="2" charset="2"/>
              <a:buChar char=""/>
            </a:pPr>
            <a:endParaRPr lang="en-US" sz="1800" dirty="0"/>
          </a:p>
          <a:p>
            <a:pPr marL="342900" indent="-342900">
              <a:spcBef>
                <a:spcPts val="0"/>
              </a:spcBef>
              <a:buFont typeface="Wingdings" panose="05000000000000000000" pitchFamily="2" charset="2"/>
              <a:buChar char=""/>
            </a:pPr>
            <a:endParaRPr lang="en-US" sz="1800" dirty="0"/>
          </a:p>
          <a:p>
            <a:pPr marL="342900" marR="0" lvl="0" indent="-342900">
              <a:spcBef>
                <a:spcPts val="0"/>
              </a:spcBef>
              <a:spcAft>
                <a:spcPts val="0"/>
              </a:spcAft>
              <a:buFont typeface="Wingdings" panose="05000000000000000000" pitchFamily="2" charset="2"/>
              <a:buChar char=""/>
            </a:pP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76463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12E59-1475-4563-92B4-BCCC10941A67}"/>
              </a:ext>
            </a:extLst>
          </p:cNvPr>
          <p:cNvSpPr>
            <a:spLocks noGrp="1"/>
          </p:cNvSpPr>
          <p:nvPr>
            <p:ph type="title"/>
          </p:nvPr>
        </p:nvSpPr>
        <p:spPr/>
        <p:txBody>
          <a:bodyPr/>
          <a:lstStyle/>
          <a:p>
            <a:r>
              <a:rPr lang="en-US" dirty="0"/>
              <a:t>Current Family Peer Landscape at ACBH</a:t>
            </a:r>
          </a:p>
        </p:txBody>
      </p:sp>
      <p:sp>
        <p:nvSpPr>
          <p:cNvPr id="3" name="Content Placeholder 2">
            <a:extLst>
              <a:ext uri="{FF2B5EF4-FFF2-40B4-BE49-F238E27FC236}">
                <a16:creationId xmlns:a16="http://schemas.microsoft.com/office/drawing/2014/main" id="{05D8B09F-5D07-4328-93EA-A5796B62F807}"/>
              </a:ext>
            </a:extLst>
          </p:cNvPr>
          <p:cNvSpPr>
            <a:spLocks noGrp="1"/>
          </p:cNvSpPr>
          <p:nvPr>
            <p:ph idx="1"/>
          </p:nvPr>
        </p:nvSpPr>
        <p:spPr/>
        <p:txBody>
          <a:bodyPr>
            <a:normAutofit fontScale="77500" lnSpcReduction="20000"/>
          </a:bodyPr>
          <a:lstStyle/>
          <a:p>
            <a:r>
              <a:rPr lang="en-US" dirty="0"/>
              <a:t>Family Partner Program</a:t>
            </a:r>
          </a:p>
          <a:p>
            <a:pPr lvl="1"/>
            <a:r>
              <a:rPr lang="en-US" dirty="0"/>
              <a:t>Early Childhood to Young Adult</a:t>
            </a:r>
          </a:p>
          <a:p>
            <a:r>
              <a:rPr lang="en-US" dirty="0"/>
              <a:t>Office of Family Empowerment</a:t>
            </a:r>
          </a:p>
          <a:p>
            <a:pPr lvl="1"/>
            <a:r>
              <a:rPr lang="en-US" dirty="0"/>
              <a:t>Birth to Older Adult</a:t>
            </a:r>
          </a:p>
          <a:p>
            <a:r>
              <a:rPr lang="en-US" dirty="0"/>
              <a:t>Family Education and Resource Center (FERC)</a:t>
            </a:r>
          </a:p>
          <a:p>
            <a:pPr lvl="1"/>
            <a:r>
              <a:rPr lang="en-US" dirty="0"/>
              <a:t>Across the lifespan and systems</a:t>
            </a:r>
          </a:p>
          <a:p>
            <a:r>
              <a:rPr lang="en-US" dirty="0"/>
              <a:t>In-Home Outreach Teams (IHOT)</a:t>
            </a:r>
          </a:p>
          <a:p>
            <a:pPr lvl="1"/>
            <a:r>
              <a:rPr lang="en-US" dirty="0"/>
              <a:t>Young Adult</a:t>
            </a:r>
          </a:p>
          <a:p>
            <a:r>
              <a:rPr lang="en-US" dirty="0"/>
              <a:t>Assisted Outpatient Treatment (AOT)</a:t>
            </a:r>
          </a:p>
          <a:p>
            <a:pPr lvl="1"/>
            <a:r>
              <a:rPr lang="en-US" dirty="0"/>
              <a:t>Integrated Mental Health and Substance Use</a:t>
            </a:r>
          </a:p>
          <a:p>
            <a:r>
              <a:rPr lang="en-US" dirty="0"/>
              <a:t>Full Service Partnership (FSP)</a:t>
            </a:r>
          </a:p>
          <a:p>
            <a:pPr lvl="1"/>
            <a:r>
              <a:rPr lang="en-US" dirty="0"/>
              <a:t>Across the lifespan and systems</a:t>
            </a:r>
          </a:p>
        </p:txBody>
      </p:sp>
    </p:spTree>
    <p:extLst>
      <p:ext uri="{BB962C8B-B14F-4D97-AF65-F5344CB8AC3E}">
        <p14:creationId xmlns:p14="http://schemas.microsoft.com/office/powerpoint/2010/main" val="3235302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37CCB7-3D58-47E3-A9D7-8C51147EACD6}"/>
              </a:ext>
            </a:extLst>
          </p:cNvPr>
          <p:cNvSpPr/>
          <p:nvPr/>
        </p:nvSpPr>
        <p:spPr>
          <a:xfrm>
            <a:off x="5958348" y="1690688"/>
            <a:ext cx="4540045" cy="4708981"/>
          </a:xfrm>
          <a:prstGeom prst="rect">
            <a:avLst/>
          </a:prstGeom>
        </p:spPr>
        <p:txBody>
          <a:bodyPr wrap="square">
            <a:spAutoFit/>
          </a:bodyPr>
          <a:lstStyle/>
          <a:p>
            <a:pPr algn="ctr"/>
            <a:r>
              <a:rPr lang="en-US" sz="3000" b="1" dirty="0">
                <a:latin typeface="Segoe UI" panose="020B0502040204020203" pitchFamily="34" charset="0"/>
                <a:cs typeface="Segoe UI" panose="020B0502040204020203" pitchFamily="34" charset="0"/>
              </a:rPr>
              <a:t>Vision Statement</a:t>
            </a:r>
          </a:p>
          <a:p>
            <a:pPr algn="ctr"/>
            <a:r>
              <a:rPr lang="en-US" sz="3000" dirty="0">
                <a:latin typeface="Segoe UI" panose="020B0502040204020203" pitchFamily="34" charset="0"/>
                <a:cs typeface="Segoe UI" panose="020B0502040204020203" pitchFamily="34" charset="0"/>
              </a:rPr>
              <a:t>All Family Members in relationship with ACBH</a:t>
            </a:r>
          </a:p>
          <a:p>
            <a:pPr algn="ctr"/>
            <a:r>
              <a:rPr lang="en-US" sz="3000" dirty="0">
                <a:latin typeface="Segoe UI" panose="020B0502040204020203" pitchFamily="34" charset="0"/>
                <a:cs typeface="Segoe UI" panose="020B0502040204020203" pitchFamily="34" charset="0"/>
              </a:rPr>
              <a:t>can tap into their inherent worthiness, dignity, &amp; humanity because race &amp; class do not determine social, emotional, mental health, &amp; legal outcomes.</a:t>
            </a:r>
          </a:p>
        </p:txBody>
      </p:sp>
      <p:pic>
        <p:nvPicPr>
          <p:cNvPr id="4" name="Picture 3" descr="Hope, Family, Wellness, Spirit, Grief, Understanding, Resiliency, Education, Community, Listening, Strengths, Inspiration, Resiliency, Understanding, etc." title="Hope"/>
          <p:cNvPicPr>
            <a:picLocks noChangeAspect="1"/>
          </p:cNvPicPr>
          <p:nvPr/>
        </p:nvPicPr>
        <p:blipFill>
          <a:blip r:embed="rId3"/>
          <a:stretch>
            <a:fillRect/>
          </a:stretch>
        </p:blipFill>
        <p:spPr>
          <a:xfrm>
            <a:off x="1371600" y="2057400"/>
            <a:ext cx="4733648" cy="3550236"/>
          </a:xfrm>
          <a:prstGeom prst="rect">
            <a:avLst/>
          </a:prstGeom>
        </p:spPr>
      </p:pic>
      <p:sp>
        <p:nvSpPr>
          <p:cNvPr id="2" name="Title 1"/>
          <p:cNvSpPr>
            <a:spLocks noGrp="1"/>
          </p:cNvSpPr>
          <p:nvPr>
            <p:ph type="title"/>
          </p:nvPr>
        </p:nvSpPr>
        <p:spPr/>
        <p:txBody>
          <a:bodyPr/>
          <a:lstStyle/>
          <a:p>
            <a:pPr algn="ctr"/>
            <a:r>
              <a:rPr lang="en-US" dirty="0" smtClean="0"/>
              <a:t>Office of Family Empowerment</a:t>
            </a:r>
            <a:endParaRPr lang="en-US" dirty="0"/>
          </a:p>
        </p:txBody>
      </p:sp>
    </p:spTree>
    <p:extLst>
      <p:ext uri="{BB962C8B-B14F-4D97-AF65-F5344CB8AC3E}">
        <p14:creationId xmlns:p14="http://schemas.microsoft.com/office/powerpoint/2010/main" val="1935112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title="Downward facing pentagon">
            <a:extLst>
              <a:ext uri="{FF2B5EF4-FFF2-40B4-BE49-F238E27FC236}">
                <a16:creationId xmlns:a16="http://schemas.microsoft.com/office/drawing/2014/main" id="{64134CAF-E950-4E2F-AF88-5B6D1D7EF264}"/>
              </a:ext>
            </a:extLst>
          </p:cNvPr>
          <p:cNvSpPr/>
          <p:nvPr/>
        </p:nvSpPr>
        <p:spPr>
          <a:xfrm rot="5400000">
            <a:off x="3325117" y="-1787655"/>
            <a:ext cx="5433607" cy="9409472"/>
          </a:xfrm>
          <a:prstGeom prst="homePlate">
            <a:avLst/>
          </a:prstGeom>
          <a:solidFill>
            <a:schemeClr val="tx1">
              <a:lumMod val="65000"/>
              <a:lumOff val="35000"/>
            </a:schemeClr>
          </a:solidFill>
          <a:ln>
            <a:solidFill>
              <a:schemeClr val="bg1"/>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ope, Family, Wellness, Spirit, Grief, Understanding, Resiliency, Education, Community, Listening, Strengths, Inspiration, Resiliency, Understanding, etc." title="Hope"/>
          <p:cNvPicPr>
            <a:picLocks noChangeAspect="1"/>
          </p:cNvPicPr>
          <p:nvPr/>
        </p:nvPicPr>
        <p:blipFill>
          <a:blip r:embed="rId3"/>
          <a:stretch>
            <a:fillRect/>
          </a:stretch>
        </p:blipFill>
        <p:spPr>
          <a:xfrm>
            <a:off x="4503468" y="4507014"/>
            <a:ext cx="3107427" cy="2330571"/>
          </a:xfrm>
          <a:prstGeom prst="rect">
            <a:avLst/>
          </a:prstGeom>
          <a:scene3d>
            <a:camera prst="orthographicFront"/>
            <a:lightRig rig="threePt" dir="t"/>
          </a:scene3d>
          <a:sp3d>
            <a:bevelT/>
          </a:sp3d>
        </p:spPr>
      </p:pic>
      <p:sp>
        <p:nvSpPr>
          <p:cNvPr id="2" name="Rectangle 1"/>
          <p:cNvSpPr/>
          <p:nvPr/>
        </p:nvSpPr>
        <p:spPr>
          <a:xfrm>
            <a:off x="1524000" y="1052696"/>
            <a:ext cx="9144000" cy="3785652"/>
          </a:xfrm>
          <a:prstGeom prst="rect">
            <a:avLst/>
          </a:prstGeom>
          <a:scene3d>
            <a:camera prst="orthographicFront"/>
            <a:lightRig rig="threePt" dir="t"/>
          </a:scene3d>
          <a:sp3d>
            <a:bevelT/>
          </a:sp3d>
        </p:spPr>
        <p:txBody>
          <a:bodyPr wrap="square">
            <a:spAutoFit/>
          </a:bodyPr>
          <a:lstStyle/>
          <a:p>
            <a:pPr marL="120650" algn="ctr"/>
            <a:endParaRPr lang="en-US" sz="3000" b="1" dirty="0">
              <a:solidFill>
                <a:schemeClr val="bg1"/>
              </a:solidFill>
              <a:latin typeface="Segoe UI" panose="020B0502040204020203" pitchFamily="34" charset="0"/>
              <a:cs typeface="Segoe UI" panose="020B0502040204020203" pitchFamily="34" charset="0"/>
            </a:endParaRPr>
          </a:p>
          <a:p>
            <a:pPr marL="2967038" lvl="4" indent="-457200">
              <a:buClr>
                <a:schemeClr val="bg1">
                  <a:lumMod val="50000"/>
                  <a:lumOff val="50000"/>
                </a:schemeClr>
              </a:buClr>
              <a:buFont typeface="Wingdings" panose="05000000000000000000" pitchFamily="2" charset="2"/>
              <a:buChar char="§"/>
            </a:pPr>
            <a:r>
              <a:rPr lang="en-US" sz="2600" b="1" dirty="0">
                <a:solidFill>
                  <a:schemeClr val="tx2">
                    <a:lumMod val="40000"/>
                    <a:lumOff val="60000"/>
                  </a:schemeClr>
                </a:solidFill>
                <a:latin typeface="Segoe UI" panose="020B0502040204020203" pitchFamily="34" charset="0"/>
                <a:cs typeface="Segoe UI" panose="020B0502040204020203" pitchFamily="34" charset="0"/>
              </a:rPr>
              <a:t>Technical Assistance</a:t>
            </a:r>
          </a:p>
          <a:p>
            <a:pPr marL="2967038" lvl="4" indent="-457200">
              <a:buClr>
                <a:schemeClr val="bg1">
                  <a:lumMod val="50000"/>
                  <a:lumOff val="50000"/>
                </a:schemeClr>
              </a:buClr>
              <a:buFont typeface="Wingdings" panose="05000000000000000000" pitchFamily="2" charset="2"/>
              <a:buChar char="§"/>
            </a:pPr>
            <a:r>
              <a:rPr lang="en-US" sz="2600" b="1" dirty="0">
                <a:solidFill>
                  <a:schemeClr val="tx2">
                    <a:lumMod val="40000"/>
                    <a:lumOff val="60000"/>
                  </a:schemeClr>
                </a:solidFill>
                <a:latin typeface="Segoe UI" panose="020B0502040204020203" pitchFamily="34" charset="0"/>
                <a:cs typeface="Segoe UI" panose="020B0502040204020203" pitchFamily="34" charset="0"/>
              </a:rPr>
              <a:t>Training</a:t>
            </a:r>
          </a:p>
          <a:p>
            <a:pPr marL="2967038" lvl="4" indent="-457200">
              <a:buClr>
                <a:schemeClr val="bg1">
                  <a:lumMod val="50000"/>
                  <a:lumOff val="50000"/>
                </a:schemeClr>
              </a:buClr>
              <a:buFont typeface="Wingdings" panose="05000000000000000000" pitchFamily="2" charset="2"/>
              <a:buChar char="§"/>
            </a:pPr>
            <a:r>
              <a:rPr lang="en-US" sz="2600" b="1" dirty="0">
                <a:solidFill>
                  <a:schemeClr val="tx2">
                    <a:lumMod val="40000"/>
                    <a:lumOff val="60000"/>
                  </a:schemeClr>
                </a:solidFill>
                <a:latin typeface="Segoe UI" panose="020B0502040204020203" pitchFamily="34" charset="0"/>
                <a:cs typeface="Segoe UI" panose="020B0502040204020203" pitchFamily="34" charset="0"/>
              </a:rPr>
              <a:t>Coaching</a:t>
            </a:r>
          </a:p>
          <a:p>
            <a:pPr marL="2967038" lvl="4" indent="-457200">
              <a:buClr>
                <a:schemeClr val="bg1">
                  <a:lumMod val="50000"/>
                  <a:lumOff val="50000"/>
                </a:schemeClr>
              </a:buClr>
              <a:buFont typeface="Wingdings" panose="05000000000000000000" pitchFamily="2" charset="2"/>
              <a:buChar char="§"/>
            </a:pPr>
            <a:r>
              <a:rPr lang="en-US" sz="2600" b="1" dirty="0">
                <a:solidFill>
                  <a:schemeClr val="tx2">
                    <a:lumMod val="40000"/>
                    <a:lumOff val="60000"/>
                  </a:schemeClr>
                </a:solidFill>
                <a:latin typeface="Segoe UI" panose="020B0502040204020203" pitchFamily="34" charset="0"/>
                <a:cs typeface="Segoe UI" panose="020B0502040204020203" pitchFamily="34" charset="0"/>
              </a:rPr>
              <a:t>Diverse Family Perspectives</a:t>
            </a:r>
          </a:p>
          <a:p>
            <a:pPr marL="293688" algn="ctr"/>
            <a:r>
              <a:rPr lang="en-US" sz="2600" b="1" dirty="0">
                <a:solidFill>
                  <a:schemeClr val="bg1"/>
                </a:solidFill>
                <a:latin typeface="Segoe UI" panose="020B0502040204020203" pitchFamily="34" charset="0"/>
                <a:cs typeface="Segoe UI" panose="020B0502040204020203" pitchFamily="34" charset="0"/>
              </a:rPr>
              <a:t> </a:t>
            </a:r>
          </a:p>
          <a:p>
            <a:pPr marL="293688" algn="ctr"/>
            <a:r>
              <a:rPr lang="en-US" sz="2600" b="1" dirty="0">
                <a:solidFill>
                  <a:schemeClr val="bg1"/>
                </a:solidFill>
                <a:latin typeface="Segoe UI" panose="020B0502040204020203" pitchFamily="34" charset="0"/>
                <a:cs typeface="Segoe UI" panose="020B0502040204020203" pitchFamily="34" charset="0"/>
              </a:rPr>
              <a:t>to ACBH &amp; Community Based</a:t>
            </a:r>
          </a:p>
          <a:p>
            <a:pPr marL="293688" algn="ctr"/>
            <a:r>
              <a:rPr lang="en-US" sz="2600" b="1" dirty="0">
                <a:solidFill>
                  <a:schemeClr val="bg1"/>
                </a:solidFill>
                <a:latin typeface="Segoe UI" panose="020B0502040204020203" pitchFamily="34" charset="0"/>
                <a:cs typeface="Segoe UI" panose="020B0502040204020203" pitchFamily="34" charset="0"/>
              </a:rPr>
              <a:t>Partner Organizations</a:t>
            </a:r>
          </a:p>
          <a:p>
            <a:pPr algn="just"/>
            <a:endParaRPr lang="en-US" sz="2800" dirty="0">
              <a:latin typeface="Segoe UI" panose="020B0502040204020203" pitchFamily="34" charset="0"/>
              <a:cs typeface="Segoe UI" panose="020B0502040204020203" pitchFamily="34" charset="0"/>
            </a:endParaRPr>
          </a:p>
        </p:txBody>
      </p:sp>
      <p:sp>
        <p:nvSpPr>
          <p:cNvPr id="3" name="Title 2"/>
          <p:cNvSpPr>
            <a:spLocks noGrp="1"/>
          </p:cNvSpPr>
          <p:nvPr>
            <p:ph type="title"/>
          </p:nvPr>
        </p:nvSpPr>
        <p:spPr>
          <a:xfrm>
            <a:off x="838200" y="365125"/>
            <a:ext cx="10439400" cy="1325563"/>
          </a:xfrm>
        </p:spPr>
        <p:txBody>
          <a:bodyPr/>
          <a:lstStyle/>
          <a:p>
            <a:pPr algn="ctr"/>
            <a:r>
              <a:rPr lang="en-US" dirty="0" smtClean="0">
                <a:solidFill>
                  <a:schemeClr val="bg1"/>
                </a:solidFill>
              </a:rPr>
              <a:t>The Office of Family Empowerment Provides:</a:t>
            </a:r>
            <a:endParaRPr lang="en-US" dirty="0">
              <a:solidFill>
                <a:schemeClr val="bg1"/>
              </a:solidFill>
            </a:endParaRPr>
          </a:p>
        </p:txBody>
      </p:sp>
    </p:spTree>
    <p:extLst>
      <p:ext uri="{BB962C8B-B14F-4D97-AF65-F5344CB8AC3E}">
        <p14:creationId xmlns:p14="http://schemas.microsoft.com/office/powerpoint/2010/main" val="1640764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Hands holding heart"/>
          <p:cNvPicPr>
            <a:picLocks noChangeAspect="1"/>
          </p:cNvPicPr>
          <p:nvPr/>
        </p:nvPicPr>
        <p:blipFill rotWithShape="1">
          <a:blip r:embed="rId3" cstate="print">
            <a:extLst>
              <a:ext uri="{28A0092B-C50C-407E-A947-70E740481C1C}">
                <a14:useLocalDpi xmlns:a14="http://schemas.microsoft.com/office/drawing/2010/main" val="0"/>
              </a:ext>
            </a:extLst>
          </a:blip>
          <a:srcRect r="12368"/>
          <a:stretch/>
        </p:blipFill>
        <p:spPr>
          <a:xfrm>
            <a:off x="7010400" y="3124200"/>
            <a:ext cx="2159508" cy="2076564"/>
          </a:xfrm>
          <a:prstGeom prst="rect">
            <a:avLst/>
          </a:prstGeom>
          <a:ln w="41275">
            <a:solidFill>
              <a:schemeClr val="accent2"/>
            </a:solidFill>
          </a:ln>
        </p:spPr>
      </p:pic>
      <p:sp>
        <p:nvSpPr>
          <p:cNvPr id="18434" name="Content Placeholder 2"/>
          <p:cNvSpPr>
            <a:spLocks noGrp="1"/>
          </p:cNvSpPr>
          <p:nvPr>
            <p:ph idx="4294967295"/>
          </p:nvPr>
        </p:nvSpPr>
        <p:spPr>
          <a:xfrm>
            <a:off x="1651819" y="1327355"/>
            <a:ext cx="8298426" cy="5530644"/>
          </a:xfrm>
        </p:spPr>
        <p:txBody>
          <a:bodyPr>
            <a:normAutofit lnSpcReduction="10000"/>
          </a:bodyPr>
          <a:lstStyle/>
          <a:p>
            <a:pPr marL="0" indent="0">
              <a:buNone/>
            </a:pPr>
            <a:r>
              <a:rPr lang="en-US" sz="1800" dirty="0"/>
              <a:t>An individual who provides:</a:t>
            </a:r>
          </a:p>
          <a:p>
            <a:pPr lvl="4">
              <a:buClr>
                <a:srgbClr val="782B8B"/>
              </a:buClr>
              <a:buSzPct val="150000"/>
              <a:buFont typeface="Segoe UI" panose="020B0502040204020203" pitchFamily="34" charset="0"/>
              <a:buChar char="»"/>
            </a:pPr>
            <a:r>
              <a:rPr lang="en-US" dirty="0"/>
              <a:t>Emotional,</a:t>
            </a:r>
          </a:p>
          <a:p>
            <a:pPr lvl="4">
              <a:buClr>
                <a:srgbClr val="782B8B"/>
              </a:buClr>
              <a:buSzPct val="150000"/>
              <a:buFont typeface="Segoe UI" panose="020B0502040204020203" pitchFamily="34" charset="0"/>
              <a:buChar char="»"/>
            </a:pPr>
            <a:r>
              <a:rPr lang="en-US" dirty="0"/>
              <a:t>Practical, or</a:t>
            </a:r>
          </a:p>
          <a:p>
            <a:pPr lvl="4">
              <a:buClr>
                <a:srgbClr val="782B8B"/>
              </a:buClr>
              <a:buSzPct val="150000"/>
              <a:buFont typeface="Segoe UI" panose="020B0502040204020203" pitchFamily="34" charset="0"/>
              <a:buChar char="»"/>
            </a:pPr>
            <a:r>
              <a:rPr lang="en-US" dirty="0"/>
              <a:t>Spiritual  </a:t>
            </a:r>
          </a:p>
          <a:p>
            <a:pPr marL="0" indent="0">
              <a:buNone/>
            </a:pPr>
            <a:r>
              <a:rPr lang="en-US" sz="1800" dirty="0"/>
              <a:t>support on behalf of a loved one with social/emotional or mental health concerns, including substance use disorder. </a:t>
            </a:r>
          </a:p>
          <a:p>
            <a:pPr marL="0" indent="0">
              <a:buNone/>
            </a:pPr>
            <a:endParaRPr lang="en-US" sz="1800" dirty="0"/>
          </a:p>
          <a:p>
            <a:pPr marL="0" indent="0">
              <a:buNone/>
            </a:pPr>
            <a:r>
              <a:rPr lang="en-US" sz="1800" dirty="0"/>
              <a:t>Family members may be:</a:t>
            </a:r>
          </a:p>
          <a:p>
            <a:pPr lvl="4">
              <a:buClr>
                <a:srgbClr val="782B8B"/>
              </a:buClr>
              <a:buSzPct val="150000"/>
              <a:buFont typeface="Segoe UI" panose="020B0502040204020203" pitchFamily="34" charset="0"/>
              <a:buChar char="»"/>
            </a:pPr>
            <a:r>
              <a:rPr lang="en-US" dirty="0"/>
              <a:t>Biological parents,</a:t>
            </a:r>
          </a:p>
          <a:p>
            <a:pPr lvl="4">
              <a:buClr>
                <a:srgbClr val="782B8B"/>
              </a:buClr>
              <a:buSzPct val="150000"/>
              <a:buFont typeface="Segoe UI" panose="020B0502040204020203" pitchFamily="34" charset="0"/>
              <a:buChar char="»"/>
            </a:pPr>
            <a:r>
              <a:rPr lang="en-US" dirty="0"/>
              <a:t>Adult children,</a:t>
            </a:r>
          </a:p>
          <a:p>
            <a:pPr lvl="4">
              <a:buClr>
                <a:srgbClr val="782B8B"/>
              </a:buClr>
              <a:buSzPct val="150000"/>
              <a:buFont typeface="Segoe UI" panose="020B0502040204020203" pitchFamily="34" charset="0"/>
              <a:buChar char="»"/>
            </a:pPr>
            <a:r>
              <a:rPr lang="en-US" dirty="0"/>
              <a:t>Adoptive parents,</a:t>
            </a:r>
          </a:p>
          <a:p>
            <a:pPr lvl="4">
              <a:buClr>
                <a:srgbClr val="782B8B"/>
              </a:buClr>
              <a:buSzPct val="150000"/>
              <a:buFont typeface="Segoe UI" panose="020B0502040204020203" pitchFamily="34" charset="0"/>
              <a:buChar char="»"/>
            </a:pPr>
            <a:r>
              <a:rPr lang="en-US" dirty="0"/>
              <a:t>Foster parents,</a:t>
            </a:r>
          </a:p>
          <a:p>
            <a:pPr lvl="4">
              <a:buClr>
                <a:srgbClr val="782B8B"/>
              </a:buClr>
              <a:buSzPct val="150000"/>
              <a:buFont typeface="Segoe UI" panose="020B0502040204020203" pitchFamily="34" charset="0"/>
              <a:buChar char="»"/>
            </a:pPr>
            <a:r>
              <a:rPr lang="en-US" dirty="0"/>
              <a:t>Siblings,</a:t>
            </a:r>
          </a:p>
          <a:p>
            <a:pPr lvl="4">
              <a:buClr>
                <a:srgbClr val="782B8B"/>
              </a:buClr>
              <a:buSzPct val="150000"/>
              <a:buFont typeface="Segoe UI" panose="020B0502040204020203" pitchFamily="34" charset="0"/>
              <a:buChar char="»"/>
            </a:pPr>
            <a:r>
              <a:rPr lang="en-US" dirty="0"/>
              <a:t>Spouses,</a:t>
            </a:r>
          </a:p>
          <a:p>
            <a:pPr lvl="4">
              <a:buClr>
                <a:srgbClr val="782B8B"/>
              </a:buClr>
              <a:buSzPct val="150000"/>
              <a:buFont typeface="Segoe UI" panose="020B0502040204020203" pitchFamily="34" charset="0"/>
              <a:buChar char="»"/>
            </a:pPr>
            <a:r>
              <a:rPr lang="en-US" dirty="0"/>
              <a:t>Domestic partners,</a:t>
            </a:r>
          </a:p>
          <a:p>
            <a:pPr lvl="4">
              <a:buClr>
                <a:srgbClr val="782B8B"/>
              </a:buClr>
              <a:buSzPct val="150000"/>
              <a:buFont typeface="Segoe UI" panose="020B0502040204020203" pitchFamily="34" charset="0"/>
              <a:buChar char="»"/>
            </a:pPr>
            <a:r>
              <a:rPr lang="en-US" dirty="0"/>
              <a:t>Aunts, Uncles, cousins, </a:t>
            </a:r>
          </a:p>
          <a:p>
            <a:pPr lvl="4">
              <a:buClr>
                <a:srgbClr val="782B8B"/>
              </a:buClr>
              <a:buSzPct val="150000"/>
              <a:buFont typeface="Segoe UI" panose="020B0502040204020203" pitchFamily="34" charset="0"/>
              <a:buChar char="»"/>
            </a:pPr>
            <a:r>
              <a:rPr lang="en-US" dirty="0"/>
              <a:t>Friends, </a:t>
            </a:r>
          </a:p>
          <a:p>
            <a:pPr lvl="4">
              <a:buClr>
                <a:srgbClr val="782B8B"/>
              </a:buClr>
              <a:buSzPct val="150000"/>
              <a:buFont typeface="Segoe UI" panose="020B0502040204020203" pitchFamily="34" charset="0"/>
              <a:buChar char="»"/>
            </a:pPr>
            <a:r>
              <a:rPr lang="en-US" dirty="0"/>
              <a:t>Or anyone else whom the peer/client/youth defines as “their family members.”</a:t>
            </a:r>
          </a:p>
        </p:txBody>
      </p:sp>
      <p:sp>
        <p:nvSpPr>
          <p:cNvPr id="4" name="Title 3"/>
          <p:cNvSpPr>
            <a:spLocks noGrp="1"/>
          </p:cNvSpPr>
          <p:nvPr>
            <p:ph type="title"/>
          </p:nvPr>
        </p:nvSpPr>
        <p:spPr/>
        <p:txBody>
          <a:bodyPr/>
          <a:lstStyle/>
          <a:p>
            <a:r>
              <a:rPr lang="en-US" dirty="0" smtClean="0"/>
              <a:t>A Family Member is:</a:t>
            </a:r>
            <a:endParaRPr lang="en-US" dirty="0"/>
          </a:p>
        </p:txBody>
      </p:sp>
    </p:spTree>
    <p:extLst>
      <p:ext uri="{BB962C8B-B14F-4D97-AF65-F5344CB8AC3E}">
        <p14:creationId xmlns:p14="http://schemas.microsoft.com/office/powerpoint/2010/main" val="614218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CC32-9D79-4777-A42C-1585EF79A510}"/>
              </a:ext>
            </a:extLst>
          </p:cNvPr>
          <p:cNvSpPr>
            <a:spLocks noGrp="1"/>
          </p:cNvSpPr>
          <p:nvPr>
            <p:ph type="title"/>
          </p:nvPr>
        </p:nvSpPr>
        <p:spPr>
          <a:xfrm>
            <a:off x="838200" y="539976"/>
            <a:ext cx="10515600" cy="1325563"/>
          </a:xfrm>
        </p:spPr>
        <p:txBody>
          <a:bodyPr/>
          <a:lstStyle/>
          <a:p>
            <a:r>
              <a:rPr lang="en-US" dirty="0"/>
              <a:t>ACBH Peer Certification Implementation</a:t>
            </a:r>
          </a:p>
        </p:txBody>
      </p:sp>
      <p:graphicFrame>
        <p:nvGraphicFramePr>
          <p:cNvPr id="4" name="Content Placeholder 3" title="We are here">
            <a:extLst>
              <a:ext uri="{FF2B5EF4-FFF2-40B4-BE49-F238E27FC236}">
                <a16:creationId xmlns:a16="http://schemas.microsoft.com/office/drawing/2014/main" id="{60717593-3138-40F9-A3CD-32D69DFB368B}"/>
              </a:ext>
            </a:extLst>
          </p:cNvPr>
          <p:cNvGraphicFramePr>
            <a:graphicFrameLocks noGrp="1"/>
          </p:cNvGraphicFramePr>
          <p:nvPr>
            <p:ph idx="1"/>
            <p:extLst>
              <p:ext uri="{D42A27DB-BD31-4B8C-83A1-F6EECF244321}">
                <p14:modId xmlns:p14="http://schemas.microsoft.com/office/powerpoint/2010/main" val="4255335194"/>
              </p:ext>
            </p:extLst>
          </p:nvPr>
        </p:nvGraphicFramePr>
        <p:xfrm>
          <a:off x="1638300" y="2247900"/>
          <a:ext cx="8915400"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3182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6DA98-52D3-4371-8850-44C2F3D3BEA9}"/>
              </a:ext>
            </a:extLst>
          </p:cNvPr>
          <p:cNvSpPr>
            <a:spLocks noGrp="1"/>
          </p:cNvSpPr>
          <p:nvPr>
            <p:ph type="title"/>
          </p:nvPr>
        </p:nvSpPr>
        <p:spPr>
          <a:xfrm>
            <a:off x="838200" y="136526"/>
            <a:ext cx="10515600" cy="705686"/>
          </a:xfrm>
        </p:spPr>
        <p:txBody>
          <a:bodyPr/>
          <a:lstStyle/>
          <a:p>
            <a:pPr algn="ctr"/>
            <a:r>
              <a:rPr lang="en-US" dirty="0"/>
              <a:t>ACBH Next Steps </a:t>
            </a:r>
          </a:p>
        </p:txBody>
      </p:sp>
      <p:sp>
        <p:nvSpPr>
          <p:cNvPr id="3" name="Content Placeholder 2">
            <a:extLst>
              <a:ext uri="{FF2B5EF4-FFF2-40B4-BE49-F238E27FC236}">
                <a16:creationId xmlns:a16="http://schemas.microsoft.com/office/drawing/2014/main" id="{49D158D1-86C5-4519-A9A7-E9F4404F499B}"/>
              </a:ext>
            </a:extLst>
          </p:cNvPr>
          <p:cNvSpPr>
            <a:spLocks noGrp="1"/>
          </p:cNvSpPr>
          <p:nvPr>
            <p:ph idx="1"/>
          </p:nvPr>
        </p:nvSpPr>
        <p:spPr>
          <a:xfrm>
            <a:off x="838200" y="1034716"/>
            <a:ext cx="10515600" cy="5142247"/>
          </a:xfrm>
        </p:spPr>
        <p:txBody>
          <a:bodyPr>
            <a:normAutofit fontScale="62500" lnSpcReduction="20000"/>
          </a:bodyPr>
          <a:lstStyle/>
          <a:p>
            <a:r>
              <a:rPr lang="en-US" dirty="0"/>
              <a:t>Assisting Peers and Family Peers in Grandparenting Process</a:t>
            </a:r>
          </a:p>
          <a:p>
            <a:r>
              <a:rPr lang="en-US" dirty="0"/>
              <a:t>Present to All SOC Provider Meetings</a:t>
            </a:r>
          </a:p>
          <a:p>
            <a:r>
              <a:rPr lang="en-US" dirty="0"/>
              <a:t>Awaiting Reimbursement Rate Approval</a:t>
            </a:r>
          </a:p>
          <a:p>
            <a:r>
              <a:rPr lang="en-US" dirty="0"/>
              <a:t>Add Billing Codes to </a:t>
            </a:r>
            <a:r>
              <a:rPr lang="en-US" dirty="0" err="1"/>
              <a:t>InSyst</a:t>
            </a:r>
            <a:r>
              <a:rPr lang="en-US" dirty="0"/>
              <a:t>, CG and EHR</a:t>
            </a:r>
          </a:p>
          <a:p>
            <a:r>
              <a:rPr lang="en-US" dirty="0"/>
              <a:t>Create RU’s</a:t>
            </a:r>
          </a:p>
          <a:p>
            <a:r>
              <a:rPr lang="en-US" dirty="0"/>
              <a:t>Develop Deliverables for CBO’s with Contract Office</a:t>
            </a:r>
          </a:p>
          <a:p>
            <a:r>
              <a:rPr lang="en-US" dirty="0"/>
              <a:t>Develop New Job Classifications within ACBH</a:t>
            </a:r>
          </a:p>
          <a:p>
            <a:pPr lvl="1"/>
            <a:r>
              <a:rPr lang="en-US" sz="2900" dirty="0"/>
              <a:t>100% of FPSS in Children’s SOC are contracted out to CBO’s </a:t>
            </a:r>
          </a:p>
          <a:p>
            <a:r>
              <a:rPr lang="en-US" dirty="0"/>
              <a:t>Support Family &amp; Peer-Run Orgs to Become Medi-Cal Site Certified</a:t>
            </a:r>
          </a:p>
          <a:p>
            <a:r>
              <a:rPr lang="en-US" dirty="0"/>
              <a:t>Partner with Agencies Offering Family &amp; Peer Support Trainings</a:t>
            </a:r>
          </a:p>
          <a:p>
            <a:r>
              <a:rPr lang="en-US" dirty="0"/>
              <a:t>Partner with ACBH Training and WET Offices on CEU’s</a:t>
            </a:r>
          </a:p>
          <a:p>
            <a:r>
              <a:rPr lang="en-US" dirty="0"/>
              <a:t>Participate in </a:t>
            </a:r>
            <a:r>
              <a:rPr lang="en-US" dirty="0" err="1"/>
              <a:t>CalAIM</a:t>
            </a:r>
            <a:r>
              <a:rPr lang="en-US" dirty="0"/>
              <a:t> Workgroup</a:t>
            </a:r>
          </a:p>
          <a:p>
            <a:r>
              <a:rPr lang="en-US" dirty="0"/>
              <a:t>Ensure Supervisors of Family &amp; Peer Support Specialists are trained per </a:t>
            </a:r>
            <a:r>
              <a:rPr lang="en-US" dirty="0">
                <a:hlinkClick r:id="rId3"/>
              </a:rPr>
              <a:t>BHIN 22-018</a:t>
            </a:r>
            <a:endParaRPr lang="en-US" dirty="0"/>
          </a:p>
        </p:txBody>
      </p:sp>
    </p:spTree>
    <p:extLst>
      <p:ext uri="{BB962C8B-B14F-4D97-AF65-F5344CB8AC3E}">
        <p14:creationId xmlns:p14="http://schemas.microsoft.com/office/powerpoint/2010/main" val="923211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FFADF-A82E-4FD6-8A97-FEC242BF645F}"/>
              </a:ext>
            </a:extLst>
          </p:cNvPr>
          <p:cNvSpPr>
            <a:spLocks noGrp="1"/>
          </p:cNvSpPr>
          <p:nvPr>
            <p:ph type="title"/>
          </p:nvPr>
        </p:nvSpPr>
        <p:spPr/>
        <p:txBody>
          <a:bodyPr/>
          <a:lstStyle/>
          <a:p>
            <a:r>
              <a:rPr lang="en-US" dirty="0"/>
              <a:t>Importance of the Family Peer Support Specialist’s Role </a:t>
            </a:r>
          </a:p>
        </p:txBody>
      </p:sp>
      <p:sp>
        <p:nvSpPr>
          <p:cNvPr id="3" name="Content Placeholder 2">
            <a:extLst>
              <a:ext uri="{FF2B5EF4-FFF2-40B4-BE49-F238E27FC236}">
                <a16:creationId xmlns:a16="http://schemas.microsoft.com/office/drawing/2014/main" id="{184DFF4E-4947-4C47-AA93-19722B186CAF}"/>
              </a:ext>
            </a:extLst>
          </p:cNvPr>
          <p:cNvSpPr>
            <a:spLocks noGrp="1"/>
          </p:cNvSpPr>
          <p:nvPr>
            <p:ph idx="1"/>
          </p:nvPr>
        </p:nvSpPr>
        <p:spPr>
          <a:xfrm>
            <a:off x="838200" y="2133600"/>
            <a:ext cx="10666412" cy="4100290"/>
          </a:xfrm>
        </p:spPr>
        <p:txBody>
          <a:bodyPr>
            <a:noAutofit/>
          </a:bodyPr>
          <a:lstStyle/>
          <a:p>
            <a:r>
              <a:rPr lang="en-US" sz="2000" b="1" dirty="0"/>
              <a:t>Focus</a:t>
            </a:r>
          </a:p>
          <a:p>
            <a:pPr lvl="1"/>
            <a:r>
              <a:rPr lang="en-US" sz="2000" dirty="0"/>
              <a:t>Exclusively on Parents/Family Members/Caregivers</a:t>
            </a:r>
          </a:p>
          <a:p>
            <a:pPr lvl="2"/>
            <a:r>
              <a:rPr lang="en-US" dirty="0"/>
              <a:t>25% report decline in health due to caring for loved ones with MH diagnosis</a:t>
            </a:r>
          </a:p>
          <a:p>
            <a:pPr lvl="2"/>
            <a:r>
              <a:rPr lang="en-US" dirty="0"/>
              <a:t>40-70% have clinically significant depression</a:t>
            </a:r>
          </a:p>
          <a:p>
            <a:pPr lvl="2"/>
            <a:r>
              <a:rPr lang="en-US" dirty="0"/>
              <a:t>38% of caregivers score 4-5 on stress index scale with 5 being the highest</a:t>
            </a:r>
          </a:p>
          <a:p>
            <a:pPr lvl="2"/>
            <a:r>
              <a:rPr lang="en-US" dirty="0"/>
              <a:t>30% of caregivers with family annual income of $30,000 or less report fair or poor health</a:t>
            </a:r>
          </a:p>
          <a:p>
            <a:pPr lvl="3"/>
            <a:r>
              <a:rPr lang="en-US" sz="2000" dirty="0"/>
              <a:t>Only 7% of caregivers with family income of $100,000 report fair or poor health</a:t>
            </a:r>
          </a:p>
          <a:p>
            <a:pPr lvl="2"/>
            <a:r>
              <a:rPr lang="en-US" dirty="0"/>
              <a:t>Lifespan of caregivers maybe reduced by 4-8 years compared to non-caregivers</a:t>
            </a:r>
          </a:p>
          <a:p>
            <a:pPr lvl="2" algn="r"/>
            <a:endParaRPr lang="en-US" dirty="0"/>
          </a:p>
          <a:p>
            <a:pPr lvl="2" algn="r"/>
            <a:endParaRPr lang="en-US" dirty="0"/>
          </a:p>
          <a:p>
            <a:pPr lvl="2" algn="r"/>
            <a:r>
              <a:rPr lang="en-US" dirty="0">
                <a:hlinkClick r:id="rId3"/>
              </a:rPr>
              <a:t>Family Caregiver Alliance</a:t>
            </a:r>
            <a:endParaRPr lang="en-US" dirty="0"/>
          </a:p>
          <a:p>
            <a:pPr lvl="2" algn="r"/>
            <a:r>
              <a:rPr lang="en-US" dirty="0">
                <a:solidFill>
                  <a:srgbClr val="FF0000"/>
                </a:solidFill>
                <a:hlinkClick r:id="rId4">
                  <a:extLst>
                    <a:ext uri="{A12FA001-AC4F-418D-AE19-62706E023703}">
                      <ahyp:hlinkClr xmlns="" xmlns:ahyp="http://schemas.microsoft.com/office/drawing/2018/hyperlinkcolor" val="tx"/>
                    </a:ext>
                  </a:extLst>
                </a:hlinkClick>
              </a:rPr>
              <a:t>Lewy Body Dementia Association</a:t>
            </a:r>
            <a:endParaRPr lang="en-US" dirty="0">
              <a:solidFill>
                <a:srgbClr val="FF0000"/>
              </a:solidFill>
            </a:endParaRPr>
          </a:p>
          <a:p>
            <a:pPr lvl="2" algn="r"/>
            <a:endParaRPr lang="en-US" dirty="0"/>
          </a:p>
          <a:p>
            <a:pPr lvl="2" algn="r"/>
            <a:endParaRPr lang="en-US" dirty="0"/>
          </a:p>
          <a:p>
            <a:pPr lvl="2" algn="r"/>
            <a:endParaRPr lang="en-US" dirty="0"/>
          </a:p>
        </p:txBody>
      </p:sp>
    </p:spTree>
    <p:extLst>
      <p:ext uri="{BB962C8B-B14F-4D97-AF65-F5344CB8AC3E}">
        <p14:creationId xmlns:p14="http://schemas.microsoft.com/office/powerpoint/2010/main" val="148191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C8CE24-09F5-9BF9-E2A2-26DE33C1B21C}"/>
              </a:ext>
            </a:extLst>
          </p:cNvPr>
          <p:cNvSpPr txBox="1"/>
          <p:nvPr/>
        </p:nvSpPr>
        <p:spPr>
          <a:xfrm>
            <a:off x="5362575" y="5027164"/>
            <a:ext cx="5991225" cy="646331"/>
          </a:xfrm>
          <a:prstGeom prst="rect">
            <a:avLst/>
          </a:prstGeom>
          <a:noFill/>
        </p:spPr>
        <p:txBody>
          <a:bodyPr wrap="square">
            <a:spAutoFit/>
          </a:bodyPr>
          <a:lstStyle/>
          <a:p>
            <a:r>
              <a:rPr lang="en-US" sz="1800" b="1" dirty="0">
                <a:latin typeface="Segoe UI"/>
                <a:cs typeface="Segoe UI"/>
              </a:rPr>
              <a:t>Mary Hogden, </a:t>
            </a:r>
            <a:r>
              <a:rPr lang="en-US" sz="1800" i="1" dirty="0">
                <a:latin typeface="Segoe UI"/>
                <a:cs typeface="Segoe UI"/>
              </a:rPr>
              <a:t>POCC Manager/Program Specialist, </a:t>
            </a:r>
            <a:r>
              <a:rPr lang="en-US" sz="1800" dirty="0">
                <a:latin typeface="Segoe UI"/>
                <a:cs typeface="Segoe UI"/>
              </a:rPr>
              <a:t>Alameda County Behavioral Health</a:t>
            </a:r>
            <a:endParaRPr lang="en-US" sz="1800" b="1" dirty="0">
              <a:latin typeface="Segoe UI"/>
              <a:cs typeface="Segoe UI"/>
            </a:endParaRPr>
          </a:p>
        </p:txBody>
      </p:sp>
      <p:sp>
        <p:nvSpPr>
          <p:cNvPr id="2" name="Title 1">
            <a:extLst>
              <a:ext uri="{FF2B5EF4-FFF2-40B4-BE49-F238E27FC236}">
                <a16:creationId xmlns:a16="http://schemas.microsoft.com/office/drawing/2014/main" id="{FB01831E-EDBB-9105-A24F-1DCC80DF7A9E}"/>
              </a:ext>
            </a:extLst>
          </p:cNvPr>
          <p:cNvSpPr>
            <a:spLocks noGrp="1"/>
          </p:cNvSpPr>
          <p:nvPr>
            <p:ph type="title"/>
          </p:nvPr>
        </p:nvSpPr>
        <p:spPr/>
        <p:txBody>
          <a:bodyPr>
            <a:normAutofit fontScale="90000"/>
          </a:bodyPr>
          <a:lstStyle/>
          <a:p>
            <a:r>
              <a:rPr lang="en-US" dirty="0"/>
              <a:t>Forensic (Justice Involved) Peers</a:t>
            </a:r>
          </a:p>
        </p:txBody>
      </p:sp>
    </p:spTree>
    <p:extLst>
      <p:ext uri="{BB962C8B-B14F-4D97-AF65-F5344CB8AC3E}">
        <p14:creationId xmlns:p14="http://schemas.microsoft.com/office/powerpoint/2010/main" val="4046818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DHCS PHE Unwind Communications Strategy</a:t>
            </a:r>
          </a:p>
        </p:txBody>
      </p:sp>
      <p:sp>
        <p:nvSpPr>
          <p:cNvPr id="3" name="Content Placeholder 2"/>
          <p:cNvSpPr>
            <a:spLocks noGrp="1"/>
          </p:cNvSpPr>
          <p:nvPr>
            <p:ph idx="1"/>
          </p:nvPr>
        </p:nvSpPr>
        <p:spPr>
          <a:xfrm>
            <a:off x="838200" y="2005012"/>
            <a:ext cx="10515600" cy="4351338"/>
          </a:xfrm>
        </p:spPr>
        <p:txBody>
          <a:bodyPr>
            <a:normAutofit/>
          </a:bodyPr>
          <a:lstStyle/>
          <a:p>
            <a:pPr>
              <a:buFont typeface="Wingdings" panose="05000000000000000000" pitchFamily="2" charset="2"/>
              <a:buChar char="§"/>
            </a:pPr>
            <a:r>
              <a:rPr lang="en-US" sz="2400" b="1" dirty="0"/>
              <a:t>Phase One: Encourage Beneficiaries to Update Contact Information</a:t>
            </a:r>
          </a:p>
          <a:p>
            <a:pPr lvl="1">
              <a:buFont typeface="Wingdings" panose="05000000000000000000" pitchFamily="2" charset="2"/>
              <a:buChar char="§"/>
            </a:pPr>
            <a:r>
              <a:rPr lang="en-US" sz="2200" b="1" dirty="0"/>
              <a:t>Launch </a:t>
            </a:r>
            <a:r>
              <a:rPr lang="en-US" sz="2200" b="1"/>
              <a:t>immediately. </a:t>
            </a:r>
            <a:endParaRPr lang="en-US" sz="2200" b="1" dirty="0"/>
          </a:p>
          <a:p>
            <a:pPr lvl="1">
              <a:buFont typeface="Wingdings" panose="05000000000000000000" pitchFamily="2" charset="2"/>
              <a:buChar char="§"/>
            </a:pPr>
            <a:r>
              <a:rPr lang="en-US" sz="2200" dirty="0"/>
              <a:t>Multi-channel communication campaign to encourage beneficiaries to update contact information with county offices.</a:t>
            </a:r>
          </a:p>
          <a:p>
            <a:pPr lvl="1"/>
            <a:r>
              <a:rPr lang="en-US" sz="2200" dirty="0"/>
              <a:t>Flyers in provider/clinic offices, social media, call scripts, website banners.</a:t>
            </a:r>
          </a:p>
          <a:p>
            <a:pPr>
              <a:buFont typeface="Wingdings" panose="05000000000000000000" pitchFamily="2" charset="2"/>
              <a:buChar char="§"/>
            </a:pPr>
            <a:r>
              <a:rPr lang="en-US" sz="2400" b="1" dirty="0"/>
              <a:t>Phase Two: Watch for Renewal Packets in the mail. Remember to update your contact information!</a:t>
            </a:r>
          </a:p>
          <a:p>
            <a:pPr lvl="1">
              <a:buFont typeface="Wingdings" panose="05000000000000000000" pitchFamily="2" charset="2"/>
              <a:buChar char="§"/>
            </a:pPr>
            <a:r>
              <a:rPr lang="en-US" sz="2200" b="1" dirty="0"/>
              <a:t>Launch 60 days prior to COVID-19 PHE termination.  </a:t>
            </a:r>
          </a:p>
          <a:p>
            <a:pPr lvl="1">
              <a:buFont typeface="Wingdings" panose="05000000000000000000" pitchFamily="2" charset="2"/>
              <a:buChar char="§"/>
            </a:pPr>
            <a:r>
              <a:rPr lang="en-US" sz="2200" dirty="0"/>
              <a:t>Remind beneficiaries to watch for renewal packets in the mail and update contact information with county office if they have not done so yet.</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EB8090AE-F645-47C1-81A8-D4E28BF03D47}" type="slidenum">
              <a:rPr lang="en-US" smtClean="0"/>
              <a:t>3</a:t>
            </a:fld>
            <a:endParaRPr lang="en-US"/>
          </a:p>
        </p:txBody>
      </p:sp>
    </p:spTree>
    <p:extLst>
      <p:ext uri="{BB962C8B-B14F-4D97-AF65-F5344CB8AC3E}">
        <p14:creationId xmlns:p14="http://schemas.microsoft.com/office/powerpoint/2010/main" val="3141761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To Enhance Understanding of the Nature of the Problem… Here Are Some Statistics</a:t>
            </a:r>
            <a:endParaRPr lang="en-US" dirty="0"/>
          </a:p>
        </p:txBody>
      </p:sp>
      <p:sp>
        <p:nvSpPr>
          <p:cNvPr id="5" name="Content Placeholder 4"/>
          <p:cNvSpPr>
            <a:spLocks noGrp="1"/>
          </p:cNvSpPr>
          <p:nvPr>
            <p:ph idx="1"/>
          </p:nvPr>
        </p:nvSpPr>
        <p:spPr/>
        <p:txBody>
          <a:bodyPr>
            <a:normAutofit fontScale="77500" lnSpcReduction="20000"/>
          </a:bodyPr>
          <a:lstStyle/>
          <a:p>
            <a:pPr marL="342900" marR="120650" lvl="0" indent="-342900" fontAlgn="base">
              <a:lnSpc>
                <a:spcPct val="102000"/>
              </a:lnSpc>
              <a:spcBef>
                <a:spcPts val="0"/>
              </a:spcBef>
              <a:spcAft>
                <a:spcPts val="1220"/>
              </a:spcAft>
              <a:buSzPct val="150000"/>
            </a:pPr>
            <a:r>
              <a:rPr lang="en-US" dirty="0">
                <a:solidFill>
                  <a:srgbClr val="000000"/>
                </a:solidFill>
                <a:uFill>
                  <a:solidFill>
                    <a:srgbClr val="000000"/>
                  </a:solidFill>
                </a:uFill>
                <a:ea typeface="Arial" panose="020B0604020202020204" pitchFamily="34" charset="0"/>
              </a:rPr>
              <a:t>Serious mental illness is two to six times higher among incarcerated populations than it is in the general population </a:t>
            </a:r>
          </a:p>
          <a:p>
            <a:pPr marL="342900" marR="120650" lvl="0" indent="-342900" fontAlgn="base">
              <a:lnSpc>
                <a:spcPct val="99000"/>
              </a:lnSpc>
              <a:spcBef>
                <a:spcPts val="0"/>
              </a:spcBef>
              <a:spcAft>
                <a:spcPts val="1275"/>
              </a:spcAft>
              <a:buSzPct val="150000"/>
            </a:pPr>
            <a:r>
              <a:rPr lang="en-US" dirty="0">
                <a:solidFill>
                  <a:srgbClr val="000000"/>
                </a:solidFill>
                <a:uFill>
                  <a:solidFill>
                    <a:srgbClr val="000000"/>
                  </a:solidFill>
                </a:uFill>
                <a:ea typeface="Arial" panose="020B0604020202020204" pitchFamily="34" charset="0"/>
              </a:rPr>
              <a:t>Serious mental illness has been documented in 14.5 percent of men and 31 percent of women in jail settings. With the vast majority charged with minor, non-violent crimes </a:t>
            </a:r>
          </a:p>
          <a:p>
            <a:pPr marL="342900" marR="120650" lvl="0" indent="-342900" fontAlgn="base">
              <a:lnSpc>
                <a:spcPct val="102000"/>
              </a:lnSpc>
              <a:spcBef>
                <a:spcPts val="0"/>
              </a:spcBef>
              <a:spcAft>
                <a:spcPts val="1225"/>
              </a:spcAft>
              <a:buSzPct val="150000"/>
            </a:pPr>
            <a:r>
              <a:rPr lang="en-US" dirty="0">
                <a:solidFill>
                  <a:srgbClr val="000000"/>
                </a:solidFill>
                <a:uFill>
                  <a:solidFill>
                    <a:srgbClr val="000000"/>
                  </a:solidFill>
                </a:uFill>
                <a:ea typeface="Arial" panose="020B0604020202020204" pitchFamily="34" charset="0"/>
              </a:rPr>
              <a:t>Over 70 percent of people in jails with serious mental illness also have a co-occurring substance-use disorder</a:t>
            </a:r>
          </a:p>
          <a:p>
            <a:pPr marL="342900" marR="120650" lvl="0" indent="-342900" fontAlgn="base">
              <a:lnSpc>
                <a:spcPct val="102000"/>
              </a:lnSpc>
              <a:spcBef>
                <a:spcPts val="0"/>
              </a:spcBef>
              <a:spcAft>
                <a:spcPts val="1225"/>
              </a:spcAft>
              <a:buSzPct val="150000"/>
            </a:pPr>
            <a:r>
              <a:rPr lang="en-US" dirty="0">
                <a:solidFill>
                  <a:srgbClr val="000000"/>
                </a:solidFill>
                <a:uFill>
                  <a:solidFill>
                    <a:srgbClr val="000000"/>
                  </a:solidFill>
                </a:uFill>
                <a:ea typeface="Arial" panose="020B0604020202020204" pitchFamily="34" charset="0"/>
              </a:rPr>
              <a:t>Veterans returning from combat are at higher risk for mental health and substance use problems and more apt to be involved in the justice system</a:t>
            </a:r>
          </a:p>
          <a:p>
            <a:pPr marL="342900" marR="120650" lvl="0" indent="-342900" fontAlgn="base">
              <a:lnSpc>
                <a:spcPct val="102000"/>
              </a:lnSpc>
              <a:spcBef>
                <a:spcPts val="0"/>
              </a:spcBef>
              <a:spcAft>
                <a:spcPts val="1225"/>
              </a:spcAft>
              <a:buSzPct val="150000"/>
            </a:pPr>
            <a:r>
              <a:rPr lang="en-US" dirty="0">
                <a:solidFill>
                  <a:srgbClr val="000000"/>
                </a:solidFill>
                <a:uFill>
                  <a:solidFill>
                    <a:srgbClr val="000000"/>
                  </a:solidFill>
                </a:uFill>
                <a:ea typeface="Arial" panose="020B0604020202020204" pitchFamily="34" charset="0"/>
              </a:rPr>
              <a:t>Between 83 percent and 89 percent of people with mental illness in jails and prisons do not receive care</a:t>
            </a:r>
          </a:p>
          <a:p>
            <a:pPr marL="342900" marR="120650" lvl="0" indent="-342900" fontAlgn="base">
              <a:lnSpc>
                <a:spcPct val="102000"/>
              </a:lnSpc>
              <a:spcBef>
                <a:spcPts val="0"/>
              </a:spcBef>
              <a:spcAft>
                <a:spcPts val="500"/>
              </a:spcAft>
              <a:buSzPct val="150000"/>
            </a:pPr>
            <a:r>
              <a:rPr lang="en-US" dirty="0">
                <a:solidFill>
                  <a:srgbClr val="000000"/>
                </a:solidFill>
                <a:uFill>
                  <a:solidFill>
                    <a:srgbClr val="000000"/>
                  </a:solidFill>
                </a:uFill>
                <a:ea typeface="Arial" panose="020B0604020202020204" pitchFamily="34" charset="0"/>
              </a:rPr>
              <a:t>Mental health treatment in correctional settings is generally inadequate</a:t>
            </a:r>
            <a:endParaRPr lang="en-US" dirty="0">
              <a:solidFill>
                <a:srgbClr val="000000"/>
              </a:solidFill>
              <a:uFill>
                <a:solidFill>
                  <a:srgbClr val="000000"/>
                </a:solidFill>
              </a:uFill>
              <a:ea typeface="Arial" panose="020B0604020202020204" pitchFamily="34" charset="0"/>
            </a:endParaRPr>
          </a:p>
        </p:txBody>
      </p:sp>
    </p:spTree>
    <p:extLst>
      <p:ext uri="{BB962C8B-B14F-4D97-AF65-F5344CB8AC3E}">
        <p14:creationId xmlns:p14="http://schemas.microsoft.com/office/powerpoint/2010/main" val="3077910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713E31-8151-6E47-8529-694EBFCB3C16}"/>
              </a:ext>
            </a:extLst>
          </p:cNvPr>
          <p:cNvSpPr txBox="1"/>
          <p:nvPr/>
        </p:nvSpPr>
        <p:spPr>
          <a:xfrm>
            <a:off x="260638" y="4702110"/>
            <a:ext cx="11753850" cy="1530547"/>
          </a:xfrm>
          <a:prstGeom prst="rect">
            <a:avLst/>
          </a:prstGeom>
          <a:noFill/>
        </p:spPr>
        <p:txBody>
          <a:bodyPr wrap="square" rtlCol="0">
            <a:spAutoFit/>
          </a:bodyPr>
          <a:lstStyle/>
          <a:p>
            <a:pPr marL="6350" marR="13335" indent="-6350">
              <a:lnSpc>
                <a:spcPct val="102000"/>
              </a:lnSpc>
              <a:spcBef>
                <a:spcPts val="0"/>
              </a:spcBef>
              <a:spcAft>
                <a:spcPts val="80"/>
              </a:spcAft>
            </a:pPr>
            <a:r>
              <a:rPr lang="en-US" dirty="0">
                <a:solidFill>
                  <a:srgbClr val="000000"/>
                </a:solidFill>
                <a:latin typeface="Segoe UI" panose="020B0502040204020203" pitchFamily="34" charset="0"/>
                <a:ea typeface="Calibri" panose="020F0502020204030204" pitchFamily="34" charset="0"/>
                <a:cs typeface="Segoe UI" panose="020B0502040204020203" pitchFamily="34" charset="0"/>
              </a:rPr>
              <a:t>Human Rights Watch, Ill-Equipped: U.S. Prisons and Offenders with Mental Illness, 22 October 2003, 1564322904, available at: </a:t>
            </a:r>
            <a:r>
              <a:rPr lang="en-US" dirty="0">
                <a:solidFill>
                  <a:srgbClr val="000000"/>
                </a:solidFill>
                <a:latin typeface="Segoe UI" panose="020B0502040204020203" pitchFamily="34" charset="0"/>
                <a:ea typeface="Calibri" panose="020F0502020204030204" pitchFamily="34" charset="0"/>
                <a:cs typeface="Segoe UI" panose="020B0502040204020203" pitchFamily="34" charset="0"/>
                <a:hlinkClick r:id="rId2" tooltip="Ref World"/>
              </a:rPr>
              <a:t>http://www.unhcr.org/refworld/docid/3fe482a57.html</a:t>
            </a:r>
            <a:r>
              <a:rPr lang="en-US" dirty="0">
                <a:solidFill>
                  <a:srgbClr val="000000"/>
                </a:solidFill>
                <a:latin typeface="Segoe UI" panose="020B0502040204020203" pitchFamily="34" charset="0"/>
                <a:ea typeface="Calibri" panose="020F0502020204030204" pitchFamily="34" charset="0"/>
                <a:cs typeface="Segoe UI" panose="020B0502040204020203" pitchFamily="34" charset="0"/>
              </a:rPr>
              <a:t>. [accessed 6 February 2013]</a:t>
            </a:r>
          </a:p>
          <a:p>
            <a:pPr marL="6350" marR="13335" indent="-6350">
              <a:lnSpc>
                <a:spcPct val="102000"/>
              </a:lnSpc>
              <a:spcBef>
                <a:spcPts val="0"/>
              </a:spcBef>
              <a:spcAft>
                <a:spcPts val="80"/>
              </a:spcAft>
            </a:pPr>
            <a:endParaRPr lang="en-US" dirty="0">
              <a:solidFill>
                <a:srgbClr val="000000"/>
              </a:solidFill>
              <a:latin typeface="Segoe UI" panose="020B0502040204020203" pitchFamily="34" charset="0"/>
              <a:ea typeface="Calibri" panose="020F0502020204030204" pitchFamily="34" charset="0"/>
              <a:cs typeface="Segoe UI" panose="020B0502040204020203" pitchFamily="34" charset="0"/>
            </a:endParaRPr>
          </a:p>
          <a:p>
            <a:pPr marL="6350" marR="13335" indent="-6350">
              <a:lnSpc>
                <a:spcPct val="102000"/>
              </a:lnSpc>
              <a:spcBef>
                <a:spcPts val="0"/>
              </a:spcBef>
              <a:spcAft>
                <a:spcPts val="80"/>
              </a:spcAft>
            </a:pPr>
            <a:r>
              <a:rPr lang="en-US" dirty="0">
                <a:solidFill>
                  <a:srgbClr val="000000"/>
                </a:solidFill>
                <a:latin typeface="Segoe UI" panose="020B0502040204020203" pitchFamily="34" charset="0"/>
                <a:ea typeface="Calibri" panose="020F0502020204030204" pitchFamily="34" charset="0"/>
                <a:cs typeface="Segoe UI" panose="020B0502040204020203" pitchFamily="34" charset="0"/>
              </a:rPr>
              <a:t>National Reentry Resource Center – Reentry Facts at https://csgjusticecenter.org/reentry </a:t>
            </a:r>
            <a:r>
              <a:rPr lang="en-US" u="sng" dirty="0">
                <a:solidFill>
                  <a:srgbClr val="0563C1"/>
                </a:solidFill>
                <a:uFill>
                  <a:solidFill>
                    <a:srgbClr val="0563C1"/>
                  </a:solidFill>
                </a:uFill>
                <a:latin typeface="Segoe UI" panose="020B0502040204020203" pitchFamily="34" charset="0"/>
                <a:ea typeface="Calibri" panose="020F0502020204030204" pitchFamily="34" charset="0"/>
                <a:cs typeface="Segoe UI" panose="020B0502040204020203" pitchFamily="34" charset="0"/>
                <a:hlinkClick r:id="rId3" tooltip="National Re-Entry Resource Center"/>
              </a:rPr>
              <a:t>http://www.nationalreentryresourcecenter.org/facts</a:t>
            </a:r>
            <a:r>
              <a:rPr lang="en-US" u="sng" dirty="0">
                <a:solidFill>
                  <a:srgbClr val="0563C1"/>
                </a:solidFill>
                <a:uFill>
                  <a:solidFill>
                    <a:srgbClr val="0563C1"/>
                  </a:solidFill>
                </a:uFill>
                <a:latin typeface="Segoe UI" panose="020B0502040204020203" pitchFamily="34" charset="0"/>
                <a:ea typeface="Calibri" panose="020F0502020204030204" pitchFamily="34" charset="0"/>
                <a:cs typeface="Segoe UI" panose="020B0502040204020203" pitchFamily="34" charset="0"/>
              </a:rPr>
              <a:t> </a:t>
            </a:r>
            <a:r>
              <a:rPr lang="en-US" dirty="0">
                <a:solidFill>
                  <a:srgbClr val="000000"/>
                </a:solidFill>
                <a:latin typeface="Segoe UI" panose="020B0502040204020203" pitchFamily="34" charset="0"/>
                <a:ea typeface="Calibri" panose="020F0502020204030204" pitchFamily="34" charset="0"/>
                <a:cs typeface="Segoe UI" panose="020B0502040204020203" pitchFamily="34" charset="0"/>
              </a:rPr>
              <a:t>(Council of State Government (CSG) Justice Center)</a:t>
            </a:r>
            <a:endParaRPr lang="en-US"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2" name="Rectangle 1">
            <a:extLst>
              <a:ext uri="{FF2B5EF4-FFF2-40B4-BE49-F238E27FC236}">
                <a16:creationId xmlns:a16="http://schemas.microsoft.com/office/drawing/2014/main" id="{2B30FB24-8553-48F8-B9D4-8F6106AD8622}"/>
              </a:ext>
            </a:extLst>
          </p:cNvPr>
          <p:cNvSpPr/>
          <p:nvPr/>
        </p:nvSpPr>
        <p:spPr>
          <a:xfrm>
            <a:off x="1038025" y="1962765"/>
            <a:ext cx="10199077" cy="1574726"/>
          </a:xfrm>
          <a:prstGeom prst="rect">
            <a:avLst/>
          </a:prstGeom>
        </p:spPr>
        <p:txBody>
          <a:bodyPr wrap="square">
            <a:spAutoFit/>
          </a:bodyPr>
          <a:lstStyle/>
          <a:p>
            <a:pPr marL="6350" marR="125730" indent="-6350">
              <a:lnSpc>
                <a:spcPct val="102000"/>
              </a:lnSpc>
              <a:spcBef>
                <a:spcPts val="0"/>
              </a:spcBef>
              <a:spcAft>
                <a:spcPts val="45"/>
              </a:spcAft>
            </a:pPr>
            <a:r>
              <a:rPr lang="en-US" sz="2400" dirty="0">
                <a:solidFill>
                  <a:srgbClr val="000000"/>
                </a:solidFill>
                <a:latin typeface="Segoe UI" panose="020B0502040204020203" pitchFamily="34" charset="0"/>
                <a:ea typeface="Calibri" panose="020F0502020204030204" pitchFamily="34" charset="0"/>
                <a:cs typeface="Segoe UI" panose="020B0502040204020203" pitchFamily="34" charset="0"/>
              </a:rPr>
              <a:t>With appropriate supports, treatments and access to community-based services and resources, people living with psychiatric challenges and criminal justice involvement are less likely to be incarcerated and more likely to lead healthy, productive lives.</a:t>
            </a:r>
          </a:p>
        </p:txBody>
      </p:sp>
      <p:sp>
        <p:nvSpPr>
          <p:cNvPr id="5" name="Title 4"/>
          <p:cNvSpPr>
            <a:spLocks noGrp="1"/>
          </p:cNvSpPr>
          <p:nvPr>
            <p:ph type="title"/>
          </p:nvPr>
        </p:nvSpPr>
        <p:spPr/>
        <p:txBody>
          <a:bodyPr/>
          <a:lstStyle/>
          <a:p>
            <a:r>
              <a:rPr lang="en-US" dirty="0" smtClean="0"/>
              <a:t>The Bottom Line</a:t>
            </a:r>
            <a:endParaRPr lang="en-US" dirty="0"/>
          </a:p>
        </p:txBody>
      </p:sp>
    </p:spTree>
    <p:extLst>
      <p:ext uri="{BB962C8B-B14F-4D97-AF65-F5344CB8AC3E}">
        <p14:creationId xmlns:p14="http://schemas.microsoft.com/office/powerpoint/2010/main" val="20740520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Forensic Peer Support (FPS) defined</a:t>
            </a:r>
            <a:endParaRPr lang="en-US" dirty="0"/>
          </a:p>
        </p:txBody>
      </p:sp>
      <p:sp>
        <p:nvSpPr>
          <p:cNvPr id="4" name="Content Placeholder 3"/>
          <p:cNvSpPr>
            <a:spLocks noGrp="1"/>
          </p:cNvSpPr>
          <p:nvPr>
            <p:ph idx="1"/>
          </p:nvPr>
        </p:nvSpPr>
        <p:spPr/>
        <p:txBody>
          <a:bodyPr/>
          <a:lstStyle/>
          <a:p>
            <a:pPr marL="89535" marR="220980" lvl="0" indent="-6350" algn="just">
              <a:lnSpc>
                <a:spcPct val="99000"/>
              </a:lnSpc>
              <a:spcBef>
                <a:spcPts val="0"/>
              </a:spcBef>
              <a:spcAft>
                <a:spcPts val="915"/>
              </a:spcAft>
              <a:buClrTx/>
              <a:buSzTx/>
              <a:buNone/>
            </a:pPr>
            <a:r>
              <a:rPr lang="en-US" sz="2400" dirty="0" smtClean="0">
                <a:solidFill>
                  <a:srgbClr val="000000"/>
                </a:solidFill>
                <a:ea typeface="Calibri" panose="020F0502020204030204" pitchFamily="34" charset="0"/>
              </a:rPr>
              <a:t>Forensic Peer Support is </a:t>
            </a:r>
            <a:r>
              <a:rPr lang="en-US" sz="2400" dirty="0">
                <a:solidFill>
                  <a:srgbClr val="000000"/>
                </a:solidFill>
                <a:ea typeface="Calibri" panose="020F0502020204030204" pitchFamily="34" charset="0"/>
              </a:rPr>
              <a:t>still Peer Support </a:t>
            </a:r>
            <a:r>
              <a:rPr lang="en-US" sz="2400" b="1" u="sng" dirty="0">
                <a:solidFill>
                  <a:srgbClr val="000000"/>
                </a:solidFill>
                <a:uFill>
                  <a:solidFill>
                    <a:srgbClr val="000000"/>
                  </a:solidFill>
                </a:uFill>
                <a:ea typeface="Calibri" panose="020F0502020204030204" pitchFamily="34" charset="0"/>
              </a:rPr>
              <a:t>but</a:t>
            </a:r>
            <a:r>
              <a:rPr lang="en-US" sz="2400" dirty="0">
                <a:solidFill>
                  <a:srgbClr val="000000"/>
                </a:solidFill>
                <a:uFill>
                  <a:solidFill>
                    <a:srgbClr val="000000"/>
                  </a:solidFill>
                </a:uFill>
                <a:ea typeface="Calibri" panose="020F0502020204030204" pitchFamily="34" charset="0"/>
              </a:rPr>
              <a:t> </a:t>
            </a:r>
            <a:r>
              <a:rPr lang="en-US" sz="2400" dirty="0">
                <a:solidFill>
                  <a:srgbClr val="000000"/>
                </a:solidFill>
                <a:ea typeface="Calibri" panose="020F0502020204030204" pitchFamily="34" charset="0"/>
              </a:rPr>
              <a:t>the difference is knowing and understanding  the culture (the structure, processes, people) of the criminal justice system </a:t>
            </a:r>
            <a:r>
              <a:rPr lang="en-US" sz="2400" dirty="0">
                <a:solidFill>
                  <a:prstClr val="black"/>
                </a:solidFill>
              </a:rPr>
              <a:t>Anyone with any knowledge of recovery from mental illness, addiction and involvement with the criminal justice system can relate to the power of another’s experience and knowledge, coupled with the desire and willingness of people like you, in recovery, to extend a helping hand to others with the challenges they have/had themselves. – You are living evidence</a:t>
            </a:r>
            <a:r>
              <a:rPr lang="en-US" sz="2400"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36755889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00BFDE-90E7-4FA5-ADDD-0117D240F2A5}"/>
              </a:ext>
            </a:extLst>
          </p:cNvPr>
          <p:cNvSpPr/>
          <p:nvPr/>
        </p:nvSpPr>
        <p:spPr>
          <a:xfrm>
            <a:off x="814387" y="2071993"/>
            <a:ext cx="10563225" cy="2714013"/>
          </a:xfrm>
          <a:prstGeom prst="rect">
            <a:avLst/>
          </a:prstGeom>
        </p:spPr>
        <p:txBody>
          <a:bodyPr wrap="square">
            <a:spAutoFit/>
          </a:bodyPr>
          <a:lstStyle/>
          <a:p>
            <a:pPr marL="201930" marR="80010" indent="-6350">
              <a:lnSpc>
                <a:spcPct val="102000"/>
              </a:lnSpc>
              <a:spcBef>
                <a:spcPts val="0"/>
              </a:spcBef>
              <a:spcAft>
                <a:spcPts val="1385"/>
              </a:spcAft>
            </a:pPr>
            <a:r>
              <a:rPr lang="en-US" sz="2400" dirty="0">
                <a:solidFill>
                  <a:srgbClr val="000000"/>
                </a:solidFill>
                <a:latin typeface="Segoe UI" panose="020B0502040204020203" pitchFamily="34" charset="0"/>
                <a:ea typeface="Calibri" panose="020F0502020204030204" pitchFamily="34" charset="0"/>
                <a:cs typeface="Segoe UI" panose="020B0502040204020203" pitchFamily="34" charset="0"/>
              </a:rPr>
              <a:t>This continuing education opportunity is designed to enhance the capacity of Certified Peer Specialist (CPS) to fulfill a serious gap in supports for justice involved individuals.  Grounded in the philosophy of peer support services, this training uses a mutual-learning and dialogue-driven process to develop an understanding of the impact of forensic involvement and introduces the Sequential Intercept Model as a tool to address the unique needs of individuals and identify needed resources to effectively.</a:t>
            </a:r>
            <a:endParaRPr lang="en-US" sz="2000" u="none" strike="noStrike" dirty="0">
              <a:solidFill>
                <a:srgbClr val="000000"/>
              </a:solidFill>
              <a:effectLst/>
              <a:uFill>
                <a:solidFill>
                  <a:srgbClr val="000000"/>
                </a:solidFill>
              </a:uFill>
              <a:latin typeface="Segoe UI" panose="020B0502040204020203" pitchFamily="34" charset="0"/>
              <a:ea typeface="Arial" panose="020B0604020202020204" pitchFamily="34" charset="0"/>
              <a:cs typeface="Segoe UI" panose="020B0502040204020203" pitchFamily="34" charset="0"/>
            </a:endParaRPr>
          </a:p>
        </p:txBody>
      </p:sp>
      <p:sp>
        <p:nvSpPr>
          <p:cNvPr id="4" name="Title 3"/>
          <p:cNvSpPr>
            <a:spLocks noGrp="1"/>
          </p:cNvSpPr>
          <p:nvPr>
            <p:ph type="title"/>
          </p:nvPr>
        </p:nvSpPr>
        <p:spPr/>
        <p:txBody>
          <a:bodyPr/>
          <a:lstStyle/>
          <a:p>
            <a:r>
              <a:rPr lang="en-US" dirty="0" smtClean="0"/>
              <a:t>Continuing Education</a:t>
            </a:r>
            <a:endParaRPr lang="en-US" dirty="0"/>
          </a:p>
        </p:txBody>
      </p:sp>
    </p:spTree>
    <p:extLst>
      <p:ext uri="{BB962C8B-B14F-4D97-AF65-F5344CB8AC3E}">
        <p14:creationId xmlns:p14="http://schemas.microsoft.com/office/powerpoint/2010/main" val="29003091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00BFDE-90E7-4FA5-ADDD-0117D240F2A5}"/>
              </a:ext>
            </a:extLst>
          </p:cNvPr>
          <p:cNvSpPr/>
          <p:nvPr/>
        </p:nvSpPr>
        <p:spPr>
          <a:xfrm>
            <a:off x="1619249" y="1662869"/>
            <a:ext cx="8953500" cy="4652492"/>
          </a:xfrm>
          <a:prstGeom prst="rect">
            <a:avLst/>
          </a:prstGeom>
        </p:spPr>
        <p:txBody>
          <a:bodyPr wrap="square">
            <a:spAutoFit/>
          </a:bodyPr>
          <a:lstStyle/>
          <a:p>
            <a:pPr marL="201930" marR="13335" indent="-6350">
              <a:lnSpc>
                <a:spcPct val="102000"/>
              </a:lnSpc>
              <a:spcBef>
                <a:spcPts val="0"/>
              </a:spcBef>
              <a:spcAft>
                <a:spcPts val="80"/>
              </a:spcAft>
            </a:pPr>
            <a:r>
              <a:rPr lang="en-US" sz="2400" dirty="0">
                <a:solidFill>
                  <a:srgbClr val="000000"/>
                </a:solidFill>
                <a:latin typeface="Segoe UI" panose="020B0502040204020203" pitchFamily="34" charset="0"/>
                <a:ea typeface="Calibri" panose="020F0502020204030204" pitchFamily="34" charset="0"/>
                <a:cs typeface="Segoe UI" panose="020B0502040204020203" pitchFamily="34" charset="0"/>
              </a:rPr>
              <a:t>By the end of the training participants will gain knowledge and skill to:</a:t>
            </a:r>
          </a:p>
          <a:p>
            <a:pPr marL="800100" marR="13335" lvl="0" indent="-342900" fontAlgn="base">
              <a:lnSpc>
                <a:spcPct val="102000"/>
              </a:lnSpc>
              <a:spcBef>
                <a:spcPts val="0"/>
              </a:spcBef>
              <a:spcAft>
                <a:spcPts val="80"/>
              </a:spcAft>
              <a:buClr>
                <a:srgbClr val="782B8B"/>
              </a:buClr>
              <a:buSzPct val="150000"/>
              <a:buFont typeface="Segoe UI" panose="020B0502040204020203" pitchFamily="34" charset="0"/>
              <a:buChar char="»"/>
            </a:pPr>
            <a:r>
              <a:rPr lang="en-US" sz="2400" dirty="0">
                <a:solidFill>
                  <a:srgbClr val="000000"/>
                </a:solidFill>
                <a:uFill>
                  <a:solidFill>
                    <a:srgbClr val="000000"/>
                  </a:solidFill>
                </a:uFill>
                <a:latin typeface="Segoe UI" panose="020B0502040204020203" pitchFamily="34" charset="0"/>
                <a:ea typeface="Arial" panose="020B0604020202020204" pitchFamily="34" charset="0"/>
                <a:cs typeface="Segoe UI" panose="020B0502040204020203" pitchFamily="34" charset="0"/>
              </a:rPr>
              <a:t>Use lived experiences as an example of recovery and resiliency</a:t>
            </a:r>
          </a:p>
          <a:p>
            <a:pPr marL="800100" marR="13335" lvl="0" indent="-342900" fontAlgn="base">
              <a:lnSpc>
                <a:spcPct val="102000"/>
              </a:lnSpc>
              <a:spcBef>
                <a:spcPts val="0"/>
              </a:spcBef>
              <a:spcAft>
                <a:spcPts val="80"/>
              </a:spcAft>
              <a:buClr>
                <a:srgbClr val="782B8B"/>
              </a:buClr>
              <a:buSzPct val="150000"/>
              <a:buFont typeface="Segoe UI" panose="020B0502040204020203" pitchFamily="34" charset="0"/>
              <a:buChar char="»"/>
            </a:pPr>
            <a:r>
              <a:rPr lang="en-US" sz="2400" dirty="0">
                <a:solidFill>
                  <a:srgbClr val="000000"/>
                </a:solidFill>
                <a:uFill>
                  <a:solidFill>
                    <a:srgbClr val="000000"/>
                  </a:solidFill>
                </a:uFill>
                <a:latin typeface="Segoe UI" panose="020B0502040204020203" pitchFamily="34" charset="0"/>
                <a:ea typeface="Arial" panose="020B0604020202020204" pitchFamily="34" charset="0"/>
                <a:cs typeface="Segoe UI" panose="020B0502040204020203" pitchFamily="34" charset="0"/>
              </a:rPr>
              <a:t>Identify and advocate for the needs of individuals in the criminal justice system </a:t>
            </a:r>
          </a:p>
          <a:p>
            <a:pPr marL="800100" marR="13335" lvl="0" indent="-342900" fontAlgn="base">
              <a:lnSpc>
                <a:spcPct val="102000"/>
              </a:lnSpc>
              <a:spcBef>
                <a:spcPts val="0"/>
              </a:spcBef>
              <a:spcAft>
                <a:spcPts val="80"/>
              </a:spcAft>
              <a:buClr>
                <a:srgbClr val="782B8B"/>
              </a:buClr>
              <a:buSzPct val="150000"/>
              <a:buFont typeface="Segoe UI" panose="020B0502040204020203" pitchFamily="34" charset="0"/>
              <a:buChar char="»"/>
            </a:pPr>
            <a:r>
              <a:rPr lang="en-US" sz="2400" dirty="0">
                <a:solidFill>
                  <a:srgbClr val="000000"/>
                </a:solidFill>
                <a:uFill>
                  <a:solidFill>
                    <a:srgbClr val="000000"/>
                  </a:solidFill>
                </a:uFill>
                <a:latin typeface="Segoe UI" panose="020B0502040204020203" pitchFamily="34" charset="0"/>
                <a:ea typeface="Arial" panose="020B0604020202020204" pitchFamily="34" charset="0"/>
                <a:cs typeface="Segoe UI" panose="020B0502040204020203" pitchFamily="34" charset="0"/>
              </a:rPr>
              <a:t>Assist an individual in navigating service systems (mental health, criminal justice, etc.) </a:t>
            </a:r>
          </a:p>
          <a:p>
            <a:pPr marL="800100" marR="13335" lvl="0" indent="-342900" fontAlgn="base">
              <a:lnSpc>
                <a:spcPct val="102000"/>
              </a:lnSpc>
              <a:spcBef>
                <a:spcPts val="0"/>
              </a:spcBef>
              <a:spcAft>
                <a:spcPts val="80"/>
              </a:spcAft>
              <a:buClr>
                <a:srgbClr val="782B8B"/>
              </a:buClr>
              <a:buSzPct val="150000"/>
              <a:buFont typeface="Segoe UI" panose="020B0502040204020203" pitchFamily="34" charset="0"/>
              <a:buChar char="»"/>
            </a:pPr>
            <a:r>
              <a:rPr lang="en-US" sz="2400" dirty="0">
                <a:solidFill>
                  <a:srgbClr val="000000"/>
                </a:solidFill>
                <a:uFill>
                  <a:solidFill>
                    <a:srgbClr val="000000"/>
                  </a:solidFill>
                </a:uFill>
                <a:latin typeface="Segoe UI" panose="020B0502040204020203" pitchFamily="34" charset="0"/>
                <a:ea typeface="Arial" panose="020B0604020202020204" pitchFamily="34" charset="0"/>
                <a:cs typeface="Segoe UI" panose="020B0502040204020203" pitchFamily="34" charset="0"/>
              </a:rPr>
              <a:t>Model self-advocacy such that an individual learns how-to advocate for himself/herself</a:t>
            </a:r>
          </a:p>
          <a:p>
            <a:pPr marL="800100" marR="13335" lvl="0" indent="-342900" fontAlgn="base">
              <a:lnSpc>
                <a:spcPct val="102000"/>
              </a:lnSpc>
              <a:spcBef>
                <a:spcPts val="0"/>
              </a:spcBef>
              <a:spcAft>
                <a:spcPts val="80"/>
              </a:spcAft>
              <a:buClr>
                <a:srgbClr val="782B8B"/>
              </a:buClr>
              <a:buSzPct val="150000"/>
              <a:buFont typeface="Segoe UI" panose="020B0502040204020203" pitchFamily="34" charset="0"/>
              <a:buChar char="»"/>
            </a:pPr>
            <a:r>
              <a:rPr lang="en-US" sz="2400" dirty="0">
                <a:solidFill>
                  <a:srgbClr val="000000"/>
                </a:solidFill>
                <a:uFill>
                  <a:solidFill>
                    <a:srgbClr val="000000"/>
                  </a:solidFill>
                </a:uFill>
                <a:latin typeface="Segoe UI" panose="020B0502040204020203" pitchFamily="34" charset="0"/>
                <a:ea typeface="Arial" panose="020B0604020202020204" pitchFamily="34" charset="0"/>
                <a:cs typeface="Segoe UI" panose="020B0502040204020203" pitchFamily="34" charset="0"/>
              </a:rPr>
              <a:t>Support the individual's journey toward achieving personal recovery goals</a:t>
            </a:r>
            <a:endParaRPr lang="en-US" sz="2400" u="none" strike="noStrike" dirty="0">
              <a:solidFill>
                <a:srgbClr val="000000"/>
              </a:solidFill>
              <a:effectLst/>
              <a:uFill>
                <a:solidFill>
                  <a:srgbClr val="000000"/>
                </a:solidFill>
              </a:uFill>
              <a:latin typeface="Segoe UI" panose="020B0502040204020203" pitchFamily="34" charset="0"/>
              <a:ea typeface="Arial" panose="020B0604020202020204" pitchFamily="34" charset="0"/>
              <a:cs typeface="Segoe UI" panose="020B0502040204020203" pitchFamily="34" charset="0"/>
            </a:endParaRPr>
          </a:p>
        </p:txBody>
      </p:sp>
      <p:sp>
        <p:nvSpPr>
          <p:cNvPr id="4" name="Title 3"/>
          <p:cNvSpPr>
            <a:spLocks noGrp="1"/>
          </p:cNvSpPr>
          <p:nvPr>
            <p:ph type="title"/>
          </p:nvPr>
        </p:nvSpPr>
        <p:spPr/>
        <p:txBody>
          <a:bodyPr/>
          <a:lstStyle/>
          <a:p>
            <a:r>
              <a:rPr lang="en-US" dirty="0"/>
              <a:t>Learning Objectives</a:t>
            </a:r>
            <a:endParaRPr lang="en-US" dirty="0"/>
          </a:p>
        </p:txBody>
      </p:sp>
    </p:spTree>
    <p:extLst>
      <p:ext uri="{BB962C8B-B14F-4D97-AF65-F5344CB8AC3E}">
        <p14:creationId xmlns:p14="http://schemas.microsoft.com/office/powerpoint/2010/main" val="2715163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estions box in Go To Webinar" title="Go To Webinar">
            <a:extLst>
              <a:ext uri="{FF2B5EF4-FFF2-40B4-BE49-F238E27FC236}">
                <a16:creationId xmlns:a16="http://schemas.microsoft.com/office/drawing/2014/main" id="{C65E9C2D-0CE5-4EDA-936B-8E8CB92C0466}"/>
              </a:ext>
            </a:extLst>
          </p:cNvPr>
          <p:cNvPicPr>
            <a:picLocks noChangeAspect="1"/>
          </p:cNvPicPr>
          <p:nvPr/>
        </p:nvPicPr>
        <p:blipFill>
          <a:blip r:embed="rId2"/>
          <a:stretch>
            <a:fillRect/>
          </a:stretch>
        </p:blipFill>
        <p:spPr>
          <a:xfrm>
            <a:off x="7224082" y="480637"/>
            <a:ext cx="3781948" cy="6274787"/>
          </a:xfrm>
          <a:prstGeom prst="rect">
            <a:avLst/>
          </a:prstGeom>
        </p:spPr>
      </p:pic>
      <p:sp>
        <p:nvSpPr>
          <p:cNvPr id="6" name="Arrow: Right 5" descr="Blue arrow pointing to questions box" title="Blue arrow">
            <a:extLst>
              <a:ext uri="{FF2B5EF4-FFF2-40B4-BE49-F238E27FC236}">
                <a16:creationId xmlns:a16="http://schemas.microsoft.com/office/drawing/2014/main" id="{541B77B6-5920-4706-BAF4-1FB49F66E35D}"/>
              </a:ext>
            </a:extLst>
          </p:cNvPr>
          <p:cNvSpPr/>
          <p:nvPr/>
        </p:nvSpPr>
        <p:spPr>
          <a:xfrm>
            <a:off x="5025189" y="4642685"/>
            <a:ext cx="214162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C38895-299D-4BED-AA4A-45F0B68F26F7}"/>
              </a:ext>
            </a:extLst>
          </p:cNvPr>
          <p:cNvSpPr>
            <a:spLocks noGrp="1"/>
          </p:cNvSpPr>
          <p:nvPr>
            <p:ph idx="1"/>
          </p:nvPr>
        </p:nvSpPr>
        <p:spPr>
          <a:xfrm>
            <a:off x="849086" y="2114550"/>
            <a:ext cx="5246914" cy="4262187"/>
          </a:xfrm>
        </p:spPr>
        <p:txBody>
          <a:bodyPr>
            <a:normAutofit lnSpcReduction="10000"/>
          </a:bodyPr>
          <a:lstStyle/>
          <a:p>
            <a:r>
              <a:rPr lang="en-US"/>
              <a:t>Please submit your questions through the GoToWebinar portal.</a:t>
            </a:r>
          </a:p>
          <a:p>
            <a:r>
              <a:rPr lang="en-US"/>
              <a:t>Questions after the presentation regarding the peers benefit may be submitted to your County Support Liaison.</a:t>
            </a:r>
          </a:p>
        </p:txBody>
      </p:sp>
      <p:sp>
        <p:nvSpPr>
          <p:cNvPr id="2" name="Title 1">
            <a:extLst>
              <a:ext uri="{FF2B5EF4-FFF2-40B4-BE49-F238E27FC236}">
                <a16:creationId xmlns:a16="http://schemas.microsoft.com/office/drawing/2014/main" id="{BE281966-0BEE-40FD-8291-B35001128E76}"/>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496306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91AC8-048B-473C-BDF9-69A62B76E932}"/>
              </a:ext>
            </a:extLst>
          </p:cNvPr>
          <p:cNvSpPr>
            <a:spLocks noGrp="1"/>
          </p:cNvSpPr>
          <p:nvPr>
            <p:ph type="title"/>
          </p:nvPr>
        </p:nvSpPr>
        <p:spPr/>
        <p:txBody>
          <a:bodyPr/>
          <a:lstStyle/>
          <a:p>
            <a:r>
              <a:rPr lang="en-US"/>
              <a:t>Featured Presenters</a:t>
            </a:r>
          </a:p>
        </p:txBody>
      </p:sp>
      <p:sp>
        <p:nvSpPr>
          <p:cNvPr id="3" name="Content Placeholder 2">
            <a:extLst>
              <a:ext uri="{FF2B5EF4-FFF2-40B4-BE49-F238E27FC236}">
                <a16:creationId xmlns:a16="http://schemas.microsoft.com/office/drawing/2014/main" id="{10DDDDB4-6F31-47FA-8E90-6C3DE8B25FB0}"/>
              </a:ext>
            </a:extLst>
          </p:cNvPr>
          <p:cNvSpPr>
            <a:spLocks noGrp="1"/>
          </p:cNvSpPr>
          <p:nvPr>
            <p:ph idx="1"/>
          </p:nvPr>
        </p:nvSpPr>
        <p:spPr>
          <a:xfrm>
            <a:off x="838200" y="2209799"/>
            <a:ext cx="10515600" cy="4020879"/>
          </a:xfrm>
        </p:spPr>
        <p:txBody>
          <a:bodyPr vert="horz" lIns="91440" tIns="45720" rIns="91440" bIns="45720" numCol="1" rtlCol="0" anchor="t">
            <a:normAutofit fontScale="85000" lnSpcReduction="20000"/>
          </a:bodyPr>
          <a:lstStyle/>
          <a:p>
            <a:r>
              <a:rPr lang="en-US" sz="3300" b="1" dirty="0">
                <a:latin typeface="Segoe UI"/>
                <a:cs typeface="Segoe UI"/>
              </a:rPr>
              <a:t>Mary Hogden, </a:t>
            </a:r>
            <a:r>
              <a:rPr lang="en-US" sz="3300" i="1" dirty="0">
                <a:latin typeface="Segoe UI"/>
                <a:cs typeface="Segoe UI"/>
              </a:rPr>
              <a:t>POCC Manager, Program Specialist, </a:t>
            </a:r>
            <a:r>
              <a:rPr lang="en-US" sz="3300" dirty="0">
                <a:latin typeface="Segoe UI"/>
                <a:cs typeface="Segoe UI"/>
              </a:rPr>
              <a:t>Alameda County Behavioral Health, Office of Peer Support Services</a:t>
            </a:r>
            <a:endParaRPr lang="en-US" sz="3300" b="1" dirty="0">
              <a:latin typeface="Segoe UI"/>
              <a:cs typeface="Segoe UI"/>
            </a:endParaRPr>
          </a:p>
          <a:p>
            <a:r>
              <a:rPr lang="en-US" sz="3300" b="1" dirty="0">
                <a:latin typeface="Segoe UI"/>
                <a:cs typeface="Segoe UI"/>
              </a:rPr>
              <a:t>Tanya </a:t>
            </a:r>
            <a:r>
              <a:rPr lang="en-US" sz="3300" b="1" dirty="0" err="1">
                <a:latin typeface="Segoe UI"/>
                <a:cs typeface="Segoe UI"/>
              </a:rPr>
              <a:t>McCullom</a:t>
            </a:r>
            <a:r>
              <a:rPr lang="en-US" sz="3300" b="1" dirty="0">
                <a:latin typeface="Segoe UI"/>
                <a:cs typeface="Segoe UI"/>
              </a:rPr>
              <a:t>, </a:t>
            </a:r>
            <a:r>
              <a:rPr lang="en-US" sz="3300" i="1" dirty="0">
                <a:latin typeface="Segoe UI"/>
                <a:cs typeface="Segoe UI"/>
              </a:rPr>
              <a:t>Program Specialist, </a:t>
            </a:r>
            <a:r>
              <a:rPr lang="en-US" sz="3300" dirty="0">
                <a:latin typeface="Segoe UI"/>
                <a:cs typeface="Segoe UI"/>
              </a:rPr>
              <a:t>Alameda County Behavioral Health, Office of Family Empowerment</a:t>
            </a:r>
            <a:endParaRPr lang="en-US" sz="3300" b="1" dirty="0">
              <a:latin typeface="Segoe UI"/>
              <a:cs typeface="Segoe UI"/>
            </a:endParaRPr>
          </a:p>
          <a:p>
            <a:r>
              <a:rPr lang="en-US" sz="3300" b="1" dirty="0">
                <a:latin typeface="Segoe UI"/>
                <a:cs typeface="Segoe UI"/>
              </a:rPr>
              <a:t>Lucero Robles, </a:t>
            </a:r>
            <a:r>
              <a:rPr lang="en-US" sz="3300" dirty="0">
                <a:latin typeface="Segoe UI"/>
                <a:cs typeface="Segoe UI"/>
              </a:rPr>
              <a:t>LCSW, </a:t>
            </a:r>
            <a:r>
              <a:rPr lang="en-US" sz="3300" i="1" dirty="0">
                <a:latin typeface="Segoe UI"/>
                <a:cs typeface="Segoe UI"/>
              </a:rPr>
              <a:t>Quality Assurance Director, </a:t>
            </a:r>
            <a:r>
              <a:rPr lang="en-US" sz="3300" dirty="0">
                <a:latin typeface="Segoe UI"/>
                <a:cs typeface="Segoe UI"/>
              </a:rPr>
              <a:t>California Mental Health Services Authority (</a:t>
            </a:r>
            <a:r>
              <a:rPr lang="en-US" sz="3300" dirty="0" err="1">
                <a:latin typeface="Segoe UI"/>
                <a:cs typeface="Segoe UI"/>
              </a:rPr>
              <a:t>CalMHSA</a:t>
            </a:r>
            <a:r>
              <a:rPr lang="en-US" sz="3300" dirty="0">
                <a:latin typeface="Segoe UI"/>
                <a:cs typeface="Segoe UI"/>
              </a:rPr>
              <a:t>)</a:t>
            </a:r>
          </a:p>
          <a:p>
            <a:r>
              <a:rPr lang="en-US" sz="3300" b="1" dirty="0">
                <a:latin typeface="Segoe UI"/>
                <a:cs typeface="Segoe UI"/>
              </a:rPr>
              <a:t>Alexandria Simpson, </a:t>
            </a:r>
            <a:r>
              <a:rPr lang="en-US" sz="3300" i="1" dirty="0">
                <a:latin typeface="Segoe UI"/>
                <a:cs typeface="Segoe UI"/>
              </a:rPr>
              <a:t>Program Implementation Section Manager, </a:t>
            </a:r>
            <a:r>
              <a:rPr lang="en-US" sz="3300" dirty="0">
                <a:latin typeface="Segoe UI"/>
                <a:cs typeface="Segoe UI"/>
              </a:rPr>
              <a:t>Department of Health Care Services (DHCS)</a:t>
            </a:r>
            <a:endParaRPr lang="en-US" sz="3300" b="1" dirty="0">
              <a:latin typeface="Segoe UI"/>
              <a:cs typeface="Segoe UI"/>
            </a:endParaRPr>
          </a:p>
          <a:p>
            <a:endParaRPr lang="en-US" sz="2400" dirty="0">
              <a:latin typeface="Segoe UI"/>
              <a:cs typeface="Segoe UI"/>
            </a:endParaRPr>
          </a:p>
          <a:p>
            <a:endParaRPr lang="en-US" sz="2400" dirty="0"/>
          </a:p>
          <a:p>
            <a:pPr marL="0" indent="0">
              <a:buNone/>
            </a:pPr>
            <a:endParaRPr lang="en-US" sz="3300" dirty="0">
              <a:latin typeface="Segoe UI"/>
              <a:cs typeface="Segoe UI"/>
            </a:endParaRPr>
          </a:p>
          <a:p>
            <a:endParaRPr lang="en-US" sz="2800" dirty="0">
              <a:latin typeface="Segoe UI"/>
              <a:cs typeface="Segoe UI"/>
            </a:endParaRPr>
          </a:p>
          <a:p>
            <a:endParaRPr lang="en-US" dirty="0"/>
          </a:p>
        </p:txBody>
      </p:sp>
    </p:spTree>
    <p:extLst>
      <p:ext uri="{BB962C8B-B14F-4D97-AF65-F5344CB8AC3E}">
        <p14:creationId xmlns:p14="http://schemas.microsoft.com/office/powerpoint/2010/main" val="1799184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CB04-C3E8-4C74-B963-E3568A9DCA3E}"/>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F41B5E75-60DB-4991-BED6-0A4883A875A9}"/>
              </a:ext>
            </a:extLst>
          </p:cNvPr>
          <p:cNvSpPr>
            <a:spLocks noGrp="1"/>
          </p:cNvSpPr>
          <p:nvPr>
            <p:ph idx="1"/>
          </p:nvPr>
        </p:nvSpPr>
        <p:spPr/>
        <p:txBody>
          <a:bodyPr>
            <a:normAutofit/>
          </a:bodyPr>
          <a:lstStyle/>
          <a:p>
            <a:r>
              <a:rPr lang="en-US" dirty="0"/>
              <a:t>DHCS Guidance</a:t>
            </a:r>
          </a:p>
          <a:p>
            <a:r>
              <a:rPr lang="en-US" dirty="0"/>
              <a:t>County</a:t>
            </a:r>
          </a:p>
          <a:p>
            <a:r>
              <a:rPr lang="en-US" dirty="0"/>
              <a:t>Certification Entity (</a:t>
            </a:r>
            <a:r>
              <a:rPr lang="en-US" dirty="0" err="1"/>
              <a:t>CalMHSA</a:t>
            </a:r>
            <a:r>
              <a:rPr lang="en-US" dirty="0"/>
              <a:t>)</a:t>
            </a:r>
          </a:p>
          <a:p>
            <a:r>
              <a:rPr lang="en-US" dirty="0"/>
              <a:t>Questions</a:t>
            </a:r>
          </a:p>
          <a:p>
            <a:endParaRPr lang="en-US" dirty="0"/>
          </a:p>
          <a:p>
            <a:endParaRPr lang="en-US" dirty="0"/>
          </a:p>
        </p:txBody>
      </p:sp>
    </p:spTree>
    <p:extLst>
      <p:ext uri="{BB962C8B-B14F-4D97-AF65-F5344CB8AC3E}">
        <p14:creationId xmlns:p14="http://schemas.microsoft.com/office/powerpoint/2010/main" val="3243507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46EFAC-B367-7CC2-A679-2F5BD99C28E1}"/>
              </a:ext>
            </a:extLst>
          </p:cNvPr>
          <p:cNvSpPr txBox="1"/>
          <p:nvPr/>
        </p:nvSpPr>
        <p:spPr>
          <a:xfrm>
            <a:off x="4648200" y="5065264"/>
            <a:ext cx="7067551" cy="646331"/>
          </a:xfrm>
          <a:prstGeom prst="rect">
            <a:avLst/>
          </a:prstGeom>
          <a:noFill/>
        </p:spPr>
        <p:txBody>
          <a:bodyPr wrap="square" lIns="91440" tIns="45720" rIns="91440" bIns="45720" anchor="t">
            <a:spAutoFit/>
          </a:bodyPr>
          <a:lstStyle/>
          <a:p>
            <a:r>
              <a:rPr lang="en-US" b="1" dirty="0">
                <a:latin typeface="Segoe UI" panose="020B0502040204020203" pitchFamily="34" charset="0"/>
                <a:cs typeface="Segoe UI" panose="020B0502040204020203" pitchFamily="34" charset="0"/>
              </a:rPr>
              <a:t>Alexandria Simpson, Program Implementation Section Manager </a:t>
            </a:r>
          </a:p>
          <a:p>
            <a:r>
              <a:rPr lang="en-US" dirty="0">
                <a:latin typeface="Segoe UI" panose="020B0502040204020203" pitchFamily="34" charset="0"/>
                <a:cs typeface="Segoe UI" panose="020B0502040204020203" pitchFamily="34" charset="0"/>
              </a:rPr>
              <a:t>Department of Health Care Services (DHCS)</a:t>
            </a:r>
            <a:endParaRPr lang="en-US" b="1" dirty="0">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BDA67183-23E5-14E2-BFD8-FEEA1A31C612}"/>
              </a:ext>
            </a:extLst>
          </p:cNvPr>
          <p:cNvSpPr>
            <a:spLocks noGrp="1"/>
          </p:cNvSpPr>
          <p:nvPr>
            <p:ph type="title"/>
          </p:nvPr>
        </p:nvSpPr>
        <p:spPr/>
        <p:txBody>
          <a:bodyPr>
            <a:normAutofit/>
          </a:bodyPr>
          <a:lstStyle/>
          <a:p>
            <a:r>
              <a:rPr lang="en-US" dirty="0">
                <a:latin typeface="Segoe UI"/>
                <a:cs typeface="Segoe UI"/>
              </a:rPr>
              <a:t>DHCS Guidance</a:t>
            </a:r>
          </a:p>
        </p:txBody>
      </p:sp>
    </p:spTree>
    <p:extLst>
      <p:ext uri="{BB962C8B-B14F-4D97-AF65-F5344CB8AC3E}">
        <p14:creationId xmlns:p14="http://schemas.microsoft.com/office/powerpoint/2010/main" val="3487141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3EFBC-5701-0F15-C0F2-872608FB189F}"/>
              </a:ext>
            </a:extLst>
          </p:cNvPr>
          <p:cNvSpPr>
            <a:spLocks noGrp="1"/>
          </p:cNvSpPr>
          <p:nvPr>
            <p:ph type="title"/>
          </p:nvPr>
        </p:nvSpPr>
        <p:spPr/>
        <p:txBody>
          <a:bodyPr>
            <a:normAutofit/>
          </a:bodyPr>
          <a:lstStyle/>
          <a:p>
            <a:r>
              <a:rPr lang="en-US" sz="3600" dirty="0"/>
              <a:t>Behavioral Health Information Notice 21-041</a:t>
            </a:r>
          </a:p>
        </p:txBody>
      </p:sp>
      <p:sp>
        <p:nvSpPr>
          <p:cNvPr id="3" name="Content Placeholder 2">
            <a:extLst>
              <a:ext uri="{FF2B5EF4-FFF2-40B4-BE49-F238E27FC236}">
                <a16:creationId xmlns:a16="http://schemas.microsoft.com/office/drawing/2014/main" id="{50BA0DC3-0095-8C43-0B16-2C1EC736C84F}"/>
              </a:ext>
            </a:extLst>
          </p:cNvPr>
          <p:cNvSpPr>
            <a:spLocks noGrp="1"/>
          </p:cNvSpPr>
          <p:nvPr>
            <p:ph idx="1"/>
          </p:nvPr>
        </p:nvSpPr>
        <p:spPr/>
        <p:txBody>
          <a:bodyPr/>
          <a:lstStyle/>
          <a:p>
            <a:r>
              <a:rPr lang="en-US" dirty="0"/>
              <a:t>A Certification Program must determine curriculum and core competencies required for certification, including areas of specialization.</a:t>
            </a:r>
          </a:p>
          <a:p>
            <a:r>
              <a:rPr lang="en-US" dirty="0"/>
              <a:t>DHCS will continue to collect information on areas of specialization that may be added at a later date.</a:t>
            </a:r>
          </a:p>
          <a:p>
            <a:r>
              <a:rPr lang="en-US" dirty="0"/>
              <a:t>Additional areas of specialization must be approved by DHCS.</a:t>
            </a:r>
          </a:p>
        </p:txBody>
      </p:sp>
    </p:spTree>
    <p:extLst>
      <p:ext uri="{BB962C8B-B14F-4D97-AF65-F5344CB8AC3E}">
        <p14:creationId xmlns:p14="http://schemas.microsoft.com/office/powerpoint/2010/main" val="3128898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3EFBC-5701-0F15-C0F2-872608FB189F}"/>
              </a:ext>
            </a:extLst>
          </p:cNvPr>
          <p:cNvSpPr>
            <a:spLocks noGrp="1"/>
          </p:cNvSpPr>
          <p:nvPr>
            <p:ph type="title"/>
          </p:nvPr>
        </p:nvSpPr>
        <p:spPr/>
        <p:txBody>
          <a:bodyPr>
            <a:normAutofit/>
          </a:bodyPr>
          <a:lstStyle/>
          <a:p>
            <a:r>
              <a:rPr lang="en-US" sz="3600" dirty="0"/>
              <a:t>Behavioral Health Information Notice 21-041</a:t>
            </a:r>
          </a:p>
        </p:txBody>
      </p:sp>
      <p:sp>
        <p:nvSpPr>
          <p:cNvPr id="3" name="Content Placeholder 2">
            <a:extLst>
              <a:ext uri="{FF2B5EF4-FFF2-40B4-BE49-F238E27FC236}">
                <a16:creationId xmlns:a16="http://schemas.microsoft.com/office/drawing/2014/main" id="{50BA0DC3-0095-8C43-0B16-2C1EC736C84F}"/>
              </a:ext>
            </a:extLst>
          </p:cNvPr>
          <p:cNvSpPr>
            <a:spLocks noGrp="1"/>
          </p:cNvSpPr>
          <p:nvPr>
            <p:ph idx="1"/>
          </p:nvPr>
        </p:nvSpPr>
        <p:spPr/>
        <p:txBody>
          <a:bodyPr/>
          <a:lstStyle/>
          <a:p>
            <a:r>
              <a:rPr lang="en-US" dirty="0"/>
              <a:t>A Medi-Cal Peer Support Specialist Certification Program must implement a curriculum in the area of specialization for “</a:t>
            </a:r>
            <a:r>
              <a:rPr lang="en-US" b="1" dirty="0"/>
              <a:t>Parent, Caregiver, and Family Member Peers</a:t>
            </a:r>
            <a:r>
              <a:rPr lang="en-US" dirty="0"/>
              <a:t>” upon implementation of the Peer Support Specialist Certification Program.</a:t>
            </a:r>
          </a:p>
          <a:p>
            <a:r>
              <a:rPr lang="en-US" b="1" dirty="0"/>
              <a:t>Crisis Services, Forensic (Justice Involved), </a:t>
            </a:r>
            <a:r>
              <a:rPr lang="en-US" dirty="0"/>
              <a:t>and</a:t>
            </a:r>
            <a:r>
              <a:rPr lang="en-US" b="1" dirty="0"/>
              <a:t> Homelessness </a:t>
            </a:r>
            <a:r>
              <a:rPr lang="en-US" dirty="0"/>
              <a:t>must be implemented by January 1, 2023.</a:t>
            </a:r>
            <a:endParaRPr lang="en-US" b="1" dirty="0"/>
          </a:p>
        </p:txBody>
      </p:sp>
    </p:spTree>
    <p:extLst>
      <p:ext uri="{BB962C8B-B14F-4D97-AF65-F5344CB8AC3E}">
        <p14:creationId xmlns:p14="http://schemas.microsoft.com/office/powerpoint/2010/main" val="4270089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8581B-A840-7C20-07ED-5D45E99AA5DB}"/>
              </a:ext>
            </a:extLst>
          </p:cNvPr>
          <p:cNvSpPr>
            <a:spLocks noGrp="1"/>
          </p:cNvSpPr>
          <p:nvPr>
            <p:ph type="title"/>
          </p:nvPr>
        </p:nvSpPr>
        <p:spPr/>
        <p:txBody>
          <a:bodyPr/>
          <a:lstStyle/>
          <a:p>
            <a:r>
              <a:rPr lang="en-US" dirty="0"/>
              <a:t>Areas of Specialization Are Optional for Peers</a:t>
            </a:r>
          </a:p>
        </p:txBody>
      </p:sp>
      <p:sp>
        <p:nvSpPr>
          <p:cNvPr id="3" name="Content Placeholder 2">
            <a:extLst>
              <a:ext uri="{FF2B5EF4-FFF2-40B4-BE49-F238E27FC236}">
                <a16:creationId xmlns:a16="http://schemas.microsoft.com/office/drawing/2014/main" id="{AAF9BD91-398B-FBC3-B6B8-682D82C648A7}"/>
              </a:ext>
            </a:extLst>
          </p:cNvPr>
          <p:cNvSpPr>
            <a:spLocks noGrp="1"/>
          </p:cNvSpPr>
          <p:nvPr>
            <p:ph idx="1"/>
          </p:nvPr>
        </p:nvSpPr>
        <p:spPr/>
        <p:txBody>
          <a:bodyPr/>
          <a:lstStyle/>
          <a:p>
            <a:r>
              <a:rPr lang="en-US" dirty="0"/>
              <a:t>Certification Programs are required to make Areas of Specialization training available to certified Peer Support Specialists</a:t>
            </a:r>
          </a:p>
          <a:p>
            <a:r>
              <a:rPr lang="en-US" dirty="0"/>
              <a:t>Peer Support Specialists are not required by DHCS to complete any Areas of Specialization training</a:t>
            </a:r>
          </a:p>
          <a:p>
            <a:r>
              <a:rPr lang="en-US" dirty="0"/>
              <a:t>Hiring organizations may specify their own requirements for specialized peers</a:t>
            </a:r>
          </a:p>
        </p:txBody>
      </p:sp>
    </p:spTree>
    <p:extLst>
      <p:ext uri="{BB962C8B-B14F-4D97-AF65-F5344CB8AC3E}">
        <p14:creationId xmlns:p14="http://schemas.microsoft.com/office/powerpoint/2010/main" val="3617984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1c1dc04-eeda-4b6e-b2df-40979f5da1d3">
      <UserInfo>
        <DisplayName>Cristo, Erika@DHCS</DisplayName>
        <AccountId>27</AccountId>
        <AccountType/>
      </UserInfo>
      <UserInfo>
        <DisplayName>Raynak, Jesse@DHCS</DisplayName>
        <AccountId>13</AccountId>
        <AccountType/>
      </UserInfo>
    </SharedWithUsers>
    <TaxCatchAll xmlns="69bc34b3-1921-46c7-8c7a-d18363374b4b">
      <Value>11</Value>
    </TaxCatchAll>
    <Language xmlns="http://schemas.microsoft.com/sharepoint/v3">English</Language>
    <TAGBusPart xmlns="69bc34b3-1921-46c7-8c7a-d18363374b4b" xsi:nil="true"/>
    <TAGender xmlns="69bc34b3-1921-46c7-8c7a-d18363374b4b" xsi:nil="true"/>
    <Publication_x0020_Type xmlns="69bc34b3-1921-46c7-8c7a-d18363374b4b" xsi:nil="true"/>
    <Topics xmlns="69bc34b3-1921-46c7-8c7a-d18363374b4b" xsi:nil="true"/>
    <Reading_x0020_Level xmlns="c1c1dc04-eeda-4b6e-b2df-40979f5da1d3" xsi:nil="true"/>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Community Services</TermName>
          <TermId xmlns="http://schemas.microsoft.com/office/infopath/2007/PartnerControls">c23dee46-a4de-4c29-8bbc-79830d9e7d7c</TermId>
        </TermInfo>
      </Terms>
    </o68eaf9243684232b2418c37bbb152dc>
    <Abstract xmlns="69bc34b3-1921-46c7-8c7a-d18363374b4b" xsi:nil="true"/>
    <PublishingContactName xmlns="http://schemas.microsoft.com/sharepoint/v3" xsi:nil="true"/>
    <TAGAge xmlns="69bc34b3-1921-46c7-8c7a-d18363374b4b" xsi:nil="true"/>
    <_dlc_DocId xmlns="69bc34b3-1921-46c7-8c7a-d18363374b4b">DHCSDOC-1797567310-5462</_dlc_DocId>
    <_dlc_DocIdUrl xmlns="69bc34b3-1921-46c7-8c7a-d18363374b4b">
      <Url>http://dhcsgovstaging:88/_layouts/15/DocIdRedir.aspx?ID=DHCSDOC-1797567310-5462</Url>
      <Description>DHCSDOC-1797567310-5462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HCS Document" ma:contentTypeID="0x010100EEE380F46F125946A8B4C4C90D9FFCDC005D6794E1005A074DB3CDA58DCE25DF47" ma:contentTypeVersion="36" ma:contentTypeDescription="This is the Custom Document Type for use by DHCS" ma:contentTypeScope="" ma:versionID="58c17f332474a929790070710ad1cd2c">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64f9c3c4b243dfe2fd38e594b36b9775"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7be7a45c-2922-4e1f-984f-dff89a829ebc"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347612E-CB06-47F2-9D32-531367606F56}">
  <ds:schemaRefs>
    <ds:schemaRef ds:uri="http://schemas.microsoft.com/sharepoint/v3/contenttype/forms"/>
  </ds:schemaRefs>
</ds:datastoreItem>
</file>

<file path=customXml/itemProps2.xml><?xml version="1.0" encoding="utf-8"?>
<ds:datastoreItem xmlns:ds="http://schemas.openxmlformats.org/officeDocument/2006/customXml" ds:itemID="{3C6F0427-294D-43F6-9A26-27064C807C14}">
  <ds:schemaRefs>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08b51a6c-15c5-468c-9d03-3812a6e79002"/>
    <ds:schemaRef ds:uri="bdde9dca-b655-4c82-9756-0719d4cc3ad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8F16E3E-DEFC-415D-93DE-6605E48855D8}"/>
</file>

<file path=customXml/itemProps4.xml><?xml version="1.0" encoding="utf-8"?>
<ds:datastoreItem xmlns:ds="http://schemas.openxmlformats.org/officeDocument/2006/customXml" ds:itemID="{8D2D7123-C148-48D0-B5BF-B410B74EA38A}"/>
</file>

<file path=docProps/app.xml><?xml version="1.0" encoding="utf-8"?>
<Properties xmlns="http://schemas.openxmlformats.org/officeDocument/2006/extended-properties" xmlns:vt="http://schemas.openxmlformats.org/officeDocument/2006/docPropsVTypes">
  <Template/>
  <TotalTime>419</TotalTime>
  <Words>3262</Words>
  <Application>Microsoft Office PowerPoint</Application>
  <PresentationFormat>Widescreen</PresentationFormat>
  <Paragraphs>267</Paragraphs>
  <Slides>35</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Raleway</vt:lpstr>
      <vt:lpstr>Segoe UI</vt:lpstr>
      <vt:lpstr>Times New Roman</vt:lpstr>
      <vt:lpstr>Wingdings</vt:lpstr>
      <vt:lpstr>Office Theme</vt:lpstr>
      <vt:lpstr>Medi-Cal Peer Support Specialists: Areas of Specialization</vt:lpstr>
      <vt:lpstr>Public Health Emergency (PHE) Unwinding</vt:lpstr>
      <vt:lpstr>DHCS PHE Unwind Communications Strategy</vt:lpstr>
      <vt:lpstr>Featured Presenters</vt:lpstr>
      <vt:lpstr>Agenda</vt:lpstr>
      <vt:lpstr>DHCS Guidance</vt:lpstr>
      <vt:lpstr>Behavioral Health Information Notice 21-041</vt:lpstr>
      <vt:lpstr>Behavioral Health Information Notice 21-041</vt:lpstr>
      <vt:lpstr>Areas of Specialization Are Optional for Peers</vt:lpstr>
      <vt:lpstr>Certification Entity - CalMHSA</vt:lpstr>
      <vt:lpstr>Timeline</vt:lpstr>
      <vt:lpstr>Certification and Specializations</vt:lpstr>
      <vt:lpstr>Specializations</vt:lpstr>
      <vt:lpstr>Peer Voice</vt:lpstr>
      <vt:lpstr>Certifying Entity</vt:lpstr>
      <vt:lpstr>Contact CalMHSA</vt:lpstr>
      <vt:lpstr>Lessons from Alameda County:  Parent, Caregiver, and Family Member &amp; Forensic Peers</vt:lpstr>
      <vt:lpstr>Parent, Caregiver, and Family Member Peers</vt:lpstr>
      <vt:lpstr>Context for the Family Movement</vt:lpstr>
      <vt:lpstr>History of Family Partners in ACBH</vt:lpstr>
      <vt:lpstr>History of Family Partners in ACBH (continued)</vt:lpstr>
      <vt:lpstr>Current Family Peer Landscape at ACBH</vt:lpstr>
      <vt:lpstr>Office of Family Empowerment</vt:lpstr>
      <vt:lpstr>The Office of Family Empowerment Provides:</vt:lpstr>
      <vt:lpstr>A Family Member is:</vt:lpstr>
      <vt:lpstr>ACBH Peer Certification Implementation</vt:lpstr>
      <vt:lpstr>ACBH Next Steps </vt:lpstr>
      <vt:lpstr>Importance of the Family Peer Support Specialist’s Role </vt:lpstr>
      <vt:lpstr>Forensic (Justice Involved) Peers</vt:lpstr>
      <vt:lpstr>To Enhance Understanding of the Nature of the Problem… Here Are Some Statistics</vt:lpstr>
      <vt:lpstr>The Bottom Line</vt:lpstr>
      <vt:lpstr>Forensic Peer Support (FPS) defined</vt:lpstr>
      <vt:lpstr>Continuing Education</vt:lpstr>
      <vt:lpstr>Learning Objectives</vt:lpstr>
      <vt:lpstr>Questions</vt:lpstr>
    </vt:vector>
  </TitlesOfParts>
  <Company>DHCS &amp;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Peers-Areas-of-Specialization-webinar-06-14-22</dc:title>
  <dc:creator>Tkachuk, Katie (DIR-OC) @ DHCS</dc:creator>
  <cp:keywords/>
  <cp:lastModifiedBy>Liu, Becky@DHCS</cp:lastModifiedBy>
  <cp:revision>23</cp:revision>
  <cp:lastPrinted>2019-09-18T16:04:03Z</cp:lastPrinted>
  <dcterms:created xsi:type="dcterms:W3CDTF">2018-04-04T17:42:31Z</dcterms:created>
  <dcterms:modified xsi:type="dcterms:W3CDTF">2022-06-17T18:54:44Z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0x010100EEE380F46F125946A8B4C4C90D9FFCDC005D6794E1005A074DB3CDA58DCE25DF47</vt:lpwstr>
  </property>
  <property fmtid="{D5CDD505-2E9C-101B-9397-08002B2CF9AE}" pid="3" name="_dlc_DocIdItemGuid">
    <vt:lpwstr>5eb83f75-4372-4310-9607-492ba87387ea</vt:lpwstr>
  </property>
  <property fmtid="{D5CDD505-2E9C-101B-9397-08002B2CF9AE}" pid="4" name="Division">
    <vt:lpwstr>11;#Community Services|c23dee46-a4de-4c29-8bbc-79830d9e7d7c</vt:lpwstr>
  </property>
</Properties>
</file>