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5"/>
  </p:sldMasterIdLst>
  <p:notesMasterIdLst>
    <p:notesMasterId r:id="rId20"/>
  </p:notesMasterIdLst>
  <p:handoutMasterIdLst>
    <p:handoutMasterId r:id="rId21"/>
  </p:handoutMasterIdLst>
  <p:sldIdLst>
    <p:sldId id="256" r:id="rId6"/>
    <p:sldId id="285" r:id="rId7"/>
    <p:sldId id="257" r:id="rId8"/>
    <p:sldId id="286" r:id="rId9"/>
    <p:sldId id="287" r:id="rId10"/>
    <p:sldId id="258" r:id="rId11"/>
    <p:sldId id="282" r:id="rId12"/>
    <p:sldId id="267" r:id="rId13"/>
    <p:sldId id="272" r:id="rId14"/>
    <p:sldId id="278" r:id="rId15"/>
    <p:sldId id="280" r:id="rId16"/>
    <p:sldId id="281" r:id="rId17"/>
    <p:sldId id="283" r:id="rId18"/>
    <p:sldId id="260"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3" autoAdjust="0"/>
    <p:restoredTop sz="86397" autoAdjust="0"/>
  </p:normalViewPr>
  <p:slideViewPr>
    <p:cSldViewPr>
      <p:cViewPr varScale="1">
        <p:scale>
          <a:sx n="55" d="100"/>
          <a:sy n="55" d="100"/>
        </p:scale>
        <p:origin x="66" y="276"/>
      </p:cViewPr>
      <p:guideLst>
        <p:guide orient="horz" pos="2160"/>
        <p:guide pos="2880"/>
      </p:guideLst>
    </p:cSldViewPr>
  </p:slideViewPr>
  <p:outlineViewPr>
    <p:cViewPr>
      <p:scale>
        <a:sx n="33" d="100"/>
        <a:sy n="33" d="100"/>
      </p:scale>
      <p:origin x="0" y="-223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ustomXml" Target="../customXml/item5.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0" Type="http://schemas.openxmlformats.org/officeDocument/2006/relationships/notesMaster" Target="notesMasters/notesMaster1.xml"/><Relationship Id="rId16" Type="http://schemas.openxmlformats.org/officeDocument/2006/relationships/slide" Target="slides/slide1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557D1A8-D1A6-4AF4-B5B0-A41907D4E4EF}" type="datetimeFigureOut">
              <a:rPr lang="en-US" smtClean="0"/>
              <a:t>12/3/2020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F6543AC-A940-4932-A2D7-3552506C22FF}" type="slidenum">
              <a:rPr lang="en-US" smtClean="0"/>
              <a:t>‹#›</a:t>
            </a:fld>
            <a:endParaRPr lang="en-US"/>
          </a:p>
        </p:txBody>
      </p:sp>
    </p:spTree>
    <p:extLst>
      <p:ext uri="{BB962C8B-B14F-4D97-AF65-F5344CB8AC3E}">
        <p14:creationId xmlns:p14="http://schemas.microsoft.com/office/powerpoint/2010/main" val="1990439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3307EA0-5203-4563-AD99-804905B50C1E}" type="datetimeFigureOut">
              <a:rPr lang="en-US" smtClean="0"/>
              <a:t>12/3/2020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38E1D1-DF93-4B9D-8733-EC19F17218CB}" type="slidenum">
              <a:rPr lang="en-US" smtClean="0"/>
              <a:t>‹#›</a:t>
            </a:fld>
            <a:endParaRPr lang="en-US"/>
          </a:p>
        </p:txBody>
      </p:sp>
    </p:spTree>
    <p:extLst>
      <p:ext uri="{BB962C8B-B14F-4D97-AF65-F5344CB8AC3E}">
        <p14:creationId xmlns:p14="http://schemas.microsoft.com/office/powerpoint/2010/main" val="404960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38E1D1-DF93-4B9D-8733-EC19F17218CB}" type="slidenum">
              <a:rPr lang="en-US" smtClean="0"/>
              <a:t>13</a:t>
            </a:fld>
            <a:endParaRPr lang="en-US"/>
          </a:p>
        </p:txBody>
      </p:sp>
    </p:spTree>
    <p:extLst>
      <p:ext uri="{BB962C8B-B14F-4D97-AF65-F5344CB8AC3E}">
        <p14:creationId xmlns:p14="http://schemas.microsoft.com/office/powerpoint/2010/main" val="1773390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EB95016-0C6F-447F-95C9-C5C90E2979AF}"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444966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B95016-0C6F-447F-95C9-C5C90E2979AF}"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3606025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B95016-0C6F-447F-95C9-C5C90E2979AF}"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1376912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B95016-0C6F-447F-95C9-C5C90E2979AF}"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2478539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B95016-0C6F-447F-95C9-C5C90E2979AF}" type="datetimeFigureOut">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2840585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EB95016-0C6F-447F-95C9-C5C90E2979AF}"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1114376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B95016-0C6F-447F-95C9-C5C90E2979AF}" type="datetimeFigureOut">
              <a:rPr lang="en-US" smtClean="0"/>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818373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EB95016-0C6F-447F-95C9-C5C90E2979AF}" type="datetimeFigureOut">
              <a:rPr lang="en-US" smtClean="0"/>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961481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B95016-0C6F-447F-95C9-C5C90E2979AF}" type="datetimeFigureOut">
              <a:rPr lang="en-US" smtClean="0"/>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18783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B95016-0C6F-447F-95C9-C5C90E2979AF}"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929433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B95016-0C6F-447F-95C9-C5C90E2979AF}" type="datetimeFigureOut">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33081-68DE-406A-A446-6DD8E51A6E5F}" type="slidenum">
              <a:rPr lang="en-US" smtClean="0"/>
              <a:t>‹#›</a:t>
            </a:fld>
            <a:endParaRPr lang="en-US"/>
          </a:p>
        </p:txBody>
      </p:sp>
    </p:spTree>
    <p:extLst>
      <p:ext uri="{BB962C8B-B14F-4D97-AF65-F5344CB8AC3E}">
        <p14:creationId xmlns:p14="http://schemas.microsoft.com/office/powerpoint/2010/main" val="17036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B95016-0C6F-447F-95C9-C5C90E2979AF}" type="datetimeFigureOut">
              <a:rPr lang="en-US" smtClean="0"/>
              <a:t>12/3/2020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E33081-68DE-406A-A446-6DD8E51A6E5F}" type="slidenum">
              <a:rPr lang="en-US" smtClean="0"/>
              <a:t>‹#›</a:t>
            </a:fld>
            <a:endParaRPr lang="en-US"/>
          </a:p>
        </p:txBody>
      </p:sp>
    </p:spTree>
    <p:extLst>
      <p:ext uri="{BB962C8B-B14F-4D97-AF65-F5344CB8AC3E}">
        <p14:creationId xmlns:p14="http://schemas.microsoft.com/office/powerpoint/2010/main" val="28707800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343400"/>
            <a:ext cx="7772400" cy="1470025"/>
          </a:xfrm>
        </p:spPr>
        <p:txBody>
          <a:bodyPr/>
          <a:lstStyle/>
          <a:p>
            <a:r>
              <a:rPr lang="en-US" dirty="0"/>
              <a:t>AB 1296 Stakeholder Meeting</a:t>
            </a:r>
          </a:p>
        </p:txBody>
      </p:sp>
      <p:pic>
        <p:nvPicPr>
          <p:cNvPr id="1026" name="Picture 2" descr="dhcs_logo_color_v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512099"/>
            <a:ext cx="1981200" cy="2469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descr="Covered Californ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447800"/>
            <a:ext cx="2286000" cy="25341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7782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Health Plan Selection</a:t>
            </a:r>
            <a:r>
              <a:rPr lang="en-US" sz="800" dirty="0"/>
              <a:t>4</a:t>
            </a:r>
            <a:endParaRPr lang="en-US" dirty="0"/>
          </a:p>
        </p:txBody>
      </p:sp>
      <p:pic>
        <p:nvPicPr>
          <p:cNvPr id="5" name="Picture 2" descr="dhcs_logo_color_v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65674" y="228600"/>
            <a:ext cx="65592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lstStyle/>
          <a:p>
            <a:pPr marL="0" indent="0">
              <a:buNone/>
            </a:pPr>
            <a:r>
              <a:rPr lang="en-US" dirty="0"/>
              <a:t>Find a Plan: Dental</a:t>
            </a:r>
          </a:p>
        </p:txBody>
      </p:sp>
      <p:pic>
        <p:nvPicPr>
          <p:cNvPr id="4" name="AXU12.png" descr="screenshot of plan option page"/>
          <p:cNvPicPr/>
          <p:nvPr/>
        </p:nvPicPr>
        <p:blipFill rotWithShape="1">
          <a:blip r:embed="rId3"/>
          <a:srcRect l="9524" t="13537" r="1190"/>
          <a:stretch/>
        </p:blipFill>
        <p:spPr bwMode="auto">
          <a:xfrm>
            <a:off x="838200" y="2133600"/>
            <a:ext cx="7467600" cy="4572000"/>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3443880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Health Plan Selection</a:t>
            </a:r>
            <a:r>
              <a:rPr lang="en-US" sz="800" dirty="0"/>
              <a:t>5</a:t>
            </a:r>
            <a:endParaRPr lang="en-US" dirty="0"/>
          </a:p>
        </p:txBody>
      </p:sp>
      <p:pic>
        <p:nvPicPr>
          <p:cNvPr id="5" name="Picture 2" descr="dhcs_logo_color_v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65674" y="228600"/>
            <a:ext cx="65592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457200" y="1600201"/>
            <a:ext cx="8229600" cy="685800"/>
          </a:xfrm>
        </p:spPr>
        <p:txBody>
          <a:bodyPr>
            <a:normAutofit/>
          </a:bodyPr>
          <a:lstStyle/>
          <a:p>
            <a:pPr marL="0" indent="0">
              <a:buNone/>
            </a:pPr>
            <a:r>
              <a:rPr lang="en-US" sz="2800" dirty="0"/>
              <a:t>Enrollment Summary: Combined Medical and Dental</a:t>
            </a:r>
          </a:p>
        </p:txBody>
      </p:sp>
      <p:pic>
        <p:nvPicPr>
          <p:cNvPr id="4" name="Picture 3" descr="screenshot of household enrollment summary page"/>
          <p:cNvPicPr/>
          <p:nvPr/>
        </p:nvPicPr>
        <p:blipFill>
          <a:blip r:embed="rId3"/>
          <a:stretch>
            <a:fillRect/>
          </a:stretch>
        </p:blipFill>
        <p:spPr>
          <a:xfrm>
            <a:off x="457200" y="2286000"/>
            <a:ext cx="8305800" cy="41148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36001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dirty="0"/>
              <a:t>Certified Enrollment Counselor Training Modules</a:t>
            </a:r>
          </a:p>
        </p:txBody>
      </p:sp>
      <p:sp>
        <p:nvSpPr>
          <p:cNvPr id="3" name="Content Placeholder 2" descr="Table listing training topics"/>
          <p:cNvSpPr>
            <a:spLocks noGrp="1"/>
          </p:cNvSpPr>
          <p:nvPr>
            <p:ph idx="1"/>
          </p:nvPr>
        </p:nvSpPr>
        <p:spPr/>
        <p:txBody>
          <a:bodyPr>
            <a:normAutofit/>
          </a:bodyPr>
          <a:lstStyle/>
          <a:p>
            <a:endParaRPr lang="en-US"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647116846"/>
              </p:ext>
            </p:extLst>
          </p:nvPr>
        </p:nvGraphicFramePr>
        <p:xfrm>
          <a:off x="304800" y="2397760"/>
          <a:ext cx="8610600" cy="3545840"/>
        </p:xfrm>
        <a:graphic>
          <a:graphicData uri="http://schemas.openxmlformats.org/drawingml/2006/table">
            <a:tbl>
              <a:tblPr firstRow="1" bandRow="1">
                <a:tableStyleId>{073A0DAA-6AF3-43AB-8588-CEC1D06C72B9}</a:tableStyleId>
              </a:tblPr>
              <a:tblGrid>
                <a:gridCol w="4305300">
                  <a:extLst>
                    <a:ext uri="{9D8B030D-6E8A-4147-A177-3AD203B41FA5}">
                      <a16:colId xmlns:a16="http://schemas.microsoft.com/office/drawing/2014/main" val="20000"/>
                    </a:ext>
                  </a:extLst>
                </a:gridCol>
                <a:gridCol w="4305300">
                  <a:extLst>
                    <a:ext uri="{9D8B030D-6E8A-4147-A177-3AD203B41FA5}">
                      <a16:colId xmlns:a16="http://schemas.microsoft.com/office/drawing/2014/main" val="20001"/>
                    </a:ext>
                  </a:extLst>
                </a:gridCol>
              </a:tblGrid>
              <a:tr h="909788">
                <a:tc>
                  <a:txBody>
                    <a:bodyPr/>
                    <a:lstStyle/>
                    <a:p>
                      <a:r>
                        <a:rPr lang="en-US" sz="2300" b="1" dirty="0"/>
                        <a:t>Introduction to</a:t>
                      </a:r>
                      <a:r>
                        <a:rPr lang="en-US" sz="2300" b="1" baseline="0" dirty="0"/>
                        <a:t> the Affordable Care Act</a:t>
                      </a:r>
                      <a:endParaRPr lang="en-US" sz="2300" b="1" dirty="0">
                        <a:solidFill>
                          <a:schemeClr val="tx1"/>
                        </a:solidFill>
                      </a:endParaRPr>
                    </a:p>
                  </a:txBody>
                  <a:tcPr/>
                </a:tc>
                <a:tc>
                  <a:txBody>
                    <a:bodyPr/>
                    <a:lstStyle/>
                    <a:p>
                      <a:r>
                        <a:rPr lang="en-US" sz="2300" b="1" dirty="0"/>
                        <a:t>Introduction into</a:t>
                      </a:r>
                      <a:r>
                        <a:rPr lang="en-US" sz="2300" b="1" baseline="0" dirty="0"/>
                        <a:t> the Medi-Cal Program</a:t>
                      </a:r>
                      <a:endParaRPr lang="en-US" sz="2300" b="1" dirty="0">
                        <a:solidFill>
                          <a:schemeClr val="tx1"/>
                        </a:solidFill>
                      </a:endParaRPr>
                    </a:p>
                  </a:txBody>
                  <a:tcPr/>
                </a:tc>
                <a:extLst>
                  <a:ext uri="{0D108BD9-81ED-4DB2-BD59-A6C34878D82A}">
                    <a16:rowId xmlns:a16="http://schemas.microsoft.com/office/drawing/2014/main" val="10000"/>
                  </a:ext>
                </a:extLst>
              </a:tr>
              <a:tr h="816476">
                <a:tc>
                  <a:txBody>
                    <a:bodyPr/>
                    <a:lstStyle/>
                    <a:p>
                      <a:r>
                        <a:rPr lang="en-US" sz="2300" b="1" dirty="0"/>
                        <a:t>Plan Options</a:t>
                      </a:r>
                      <a:endParaRPr lang="en-US" sz="2300" b="1" dirty="0">
                        <a:solidFill>
                          <a:schemeClr val="tx1"/>
                        </a:solidFill>
                      </a:endParaRPr>
                    </a:p>
                  </a:txBody>
                  <a:tcPr/>
                </a:tc>
                <a:tc>
                  <a:txBody>
                    <a:bodyPr/>
                    <a:lstStyle/>
                    <a:p>
                      <a:r>
                        <a:rPr lang="en-US" sz="2300" b="1" dirty="0"/>
                        <a:t>Compliance Standards</a:t>
                      </a:r>
                      <a:endParaRPr lang="en-US" sz="2300" b="1" dirty="0">
                        <a:solidFill>
                          <a:schemeClr val="tx1"/>
                        </a:solidFill>
                      </a:endParaRPr>
                    </a:p>
                  </a:txBody>
                  <a:tcPr/>
                </a:tc>
                <a:extLst>
                  <a:ext uri="{0D108BD9-81ED-4DB2-BD59-A6C34878D82A}">
                    <a16:rowId xmlns:a16="http://schemas.microsoft.com/office/drawing/2014/main" val="10001"/>
                  </a:ext>
                </a:extLst>
              </a:tr>
              <a:tr h="909788">
                <a:tc>
                  <a:txBody>
                    <a:bodyPr/>
                    <a:lstStyle/>
                    <a:p>
                      <a:r>
                        <a:rPr lang="en-US" sz="2300" b="1" dirty="0"/>
                        <a:t>Certified Enrollment Counselor</a:t>
                      </a:r>
                      <a:r>
                        <a:rPr lang="en-US" sz="2300" b="1" baseline="0" dirty="0"/>
                        <a:t> Role</a:t>
                      </a:r>
                      <a:endParaRPr lang="en-US" sz="2300" b="1" dirty="0">
                        <a:solidFill>
                          <a:schemeClr val="tx1"/>
                        </a:solidFill>
                      </a:endParaRPr>
                    </a:p>
                  </a:txBody>
                  <a:tcPr/>
                </a:tc>
                <a:tc>
                  <a:txBody>
                    <a:bodyPr/>
                    <a:lstStyle/>
                    <a:p>
                      <a:r>
                        <a:rPr lang="en-US" sz="2300" b="1" dirty="0"/>
                        <a:t>Privacy</a:t>
                      </a:r>
                      <a:r>
                        <a:rPr lang="en-US" sz="2300" b="1" baseline="0" dirty="0"/>
                        <a:t> and Security</a:t>
                      </a:r>
                      <a:endParaRPr lang="en-US" sz="2300" b="1" dirty="0">
                        <a:solidFill>
                          <a:schemeClr val="tx1"/>
                        </a:solidFill>
                      </a:endParaRPr>
                    </a:p>
                  </a:txBody>
                  <a:tcPr/>
                </a:tc>
                <a:extLst>
                  <a:ext uri="{0D108BD9-81ED-4DB2-BD59-A6C34878D82A}">
                    <a16:rowId xmlns:a16="http://schemas.microsoft.com/office/drawing/2014/main" val="10002"/>
                  </a:ext>
                </a:extLst>
              </a:tr>
              <a:tr h="909788">
                <a:tc>
                  <a:txBody>
                    <a:bodyPr/>
                    <a:lstStyle/>
                    <a:p>
                      <a:r>
                        <a:rPr lang="en-US" sz="2300" b="1" dirty="0"/>
                        <a:t>Eligibility</a:t>
                      </a:r>
                      <a:r>
                        <a:rPr lang="en-US" sz="2300" b="1" baseline="0" dirty="0"/>
                        <a:t> for Individuals and Families</a:t>
                      </a:r>
                      <a:endParaRPr lang="en-US" sz="2300" b="1" dirty="0">
                        <a:solidFill>
                          <a:schemeClr val="tx1"/>
                        </a:solidFill>
                      </a:endParaRPr>
                    </a:p>
                  </a:txBody>
                  <a:tcPr/>
                </a:tc>
                <a:tc>
                  <a:txBody>
                    <a:bodyPr/>
                    <a:lstStyle/>
                    <a:p>
                      <a:r>
                        <a:rPr lang="en-US" sz="2300" b="1" dirty="0"/>
                        <a:t>Providing Consumer Assistance</a:t>
                      </a:r>
                      <a:endParaRPr lang="en-US" sz="2300" b="1" dirty="0">
                        <a:solidFill>
                          <a:schemeClr val="tx1"/>
                        </a:solidFill>
                      </a:endParaRPr>
                    </a:p>
                  </a:txBody>
                  <a:tcPr/>
                </a:tc>
                <a:extLst>
                  <a:ext uri="{0D108BD9-81ED-4DB2-BD59-A6C34878D82A}">
                    <a16:rowId xmlns:a16="http://schemas.microsoft.com/office/drawing/2014/main" val="10003"/>
                  </a:ext>
                </a:extLst>
              </a:tr>
            </a:tbl>
          </a:graphicData>
        </a:graphic>
      </p:graphicFrame>
      <p:sp>
        <p:nvSpPr>
          <p:cNvPr id="6" name="Content Placeholder 2"/>
          <p:cNvSpPr txBox="1">
            <a:spLocks/>
          </p:cNvSpPr>
          <p:nvPr/>
        </p:nvSpPr>
        <p:spPr>
          <a:xfrm>
            <a:off x="304800" y="1600200"/>
            <a:ext cx="8229600" cy="685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800" dirty="0"/>
              <a:t>Training Topics Include:</a:t>
            </a:r>
          </a:p>
        </p:txBody>
      </p:sp>
      <p:pic>
        <p:nvPicPr>
          <p:cNvPr id="7" name="Picture 2" descr="dhcs_logo_color_v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65674" y="228600"/>
            <a:ext cx="65592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42296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fontScale="90000"/>
          </a:bodyPr>
          <a:lstStyle/>
          <a:p>
            <a:r>
              <a:rPr lang="en-US" dirty="0"/>
              <a:t>Certified Enrollment Counselor </a:t>
            </a:r>
            <a:r>
              <a:rPr lang="en-US"/>
              <a:t>Training Modules</a:t>
            </a:r>
            <a:r>
              <a:rPr lang="en-US" sz="800"/>
              <a:t>2</a:t>
            </a:r>
            <a:endParaRPr lang="en-US" dirty="0"/>
          </a:p>
        </p:txBody>
      </p:sp>
      <p:pic>
        <p:nvPicPr>
          <p:cNvPr id="5" name="Picture 2" descr="dhcs_logo_color_v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65674" y="228600"/>
            <a:ext cx="65592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228600" y="1600200"/>
            <a:ext cx="8229600" cy="4525963"/>
          </a:xfrm>
        </p:spPr>
        <p:txBody>
          <a:bodyPr/>
          <a:lstStyle/>
          <a:p>
            <a:pPr marL="0" indent="0">
              <a:buNone/>
            </a:pPr>
            <a:r>
              <a:rPr lang="en-US" dirty="0"/>
              <a:t>CEC training on Plan Selection: </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21606829"/>
              </p:ext>
            </p:extLst>
          </p:nvPr>
        </p:nvGraphicFramePr>
        <p:xfrm>
          <a:off x="228600" y="2209800"/>
          <a:ext cx="8686800" cy="4264880"/>
        </p:xfrm>
        <a:graphic>
          <a:graphicData uri="http://schemas.openxmlformats.org/drawingml/2006/table">
            <a:tbl>
              <a:tblPr firstRow="1" bandRow="1">
                <a:tableStyleId>{073A0DAA-6AF3-43AB-8588-CEC1D06C72B9}</a:tableStyleId>
              </a:tblPr>
              <a:tblGrid>
                <a:gridCol w="43434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tblGrid>
              <a:tr h="381000">
                <a:tc>
                  <a:txBody>
                    <a:bodyPr/>
                    <a:lstStyle/>
                    <a:p>
                      <a:r>
                        <a:rPr lang="en-US" sz="2400" dirty="0">
                          <a:solidFill>
                            <a:schemeClr val="lt1"/>
                          </a:solidFill>
                          <a:latin typeface="+mn-lt"/>
                        </a:rPr>
                        <a:t>DO:</a:t>
                      </a:r>
                      <a:r>
                        <a:rPr lang="en-US" sz="2400" baseline="0" dirty="0">
                          <a:solidFill>
                            <a:schemeClr val="lt1"/>
                          </a:solidFill>
                          <a:latin typeface="+mn-lt"/>
                        </a:rPr>
                        <a:t> </a:t>
                      </a:r>
                      <a:endParaRPr lang="en-US" sz="2400" dirty="0">
                        <a:solidFill>
                          <a:schemeClr val="tx1"/>
                        </a:solidFill>
                        <a:latin typeface="+mj-lt"/>
                      </a:endParaRPr>
                    </a:p>
                  </a:txBody>
                  <a:tcPr/>
                </a:tc>
                <a:tc>
                  <a:txBody>
                    <a:bodyPr/>
                    <a:lstStyle/>
                    <a:p>
                      <a:r>
                        <a:rPr lang="en-US" sz="2400" dirty="0">
                          <a:solidFill>
                            <a:schemeClr val="lt1"/>
                          </a:solidFill>
                          <a:latin typeface="+mn-lt"/>
                        </a:rPr>
                        <a:t>DON’T: </a:t>
                      </a:r>
                      <a:endParaRPr lang="en-US" sz="2400" dirty="0">
                        <a:solidFill>
                          <a:schemeClr val="tx1"/>
                        </a:solidFill>
                        <a:latin typeface="+mj-lt"/>
                      </a:endParaRPr>
                    </a:p>
                  </a:txBody>
                  <a:tcPr/>
                </a:tc>
                <a:extLst>
                  <a:ext uri="{0D108BD9-81ED-4DB2-BD59-A6C34878D82A}">
                    <a16:rowId xmlns:a16="http://schemas.microsoft.com/office/drawing/2014/main" val="10000"/>
                  </a:ext>
                </a:extLst>
              </a:tr>
              <a:tr h="8050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kern="1000" cap="none" spc="0" normalizeH="0" baseline="0" noProof="0" dirty="0">
                          <a:ln>
                            <a:noFill/>
                          </a:ln>
                          <a:effectLst/>
                          <a:uLnTx/>
                          <a:uFillTx/>
                        </a:rPr>
                        <a:t>Present plan options fairly and equitably</a:t>
                      </a:r>
                      <a:endParaRPr lang="en-US" sz="1800" b="0" i="0" kern="1000" spc="0" dirty="0">
                        <a:solidFill>
                          <a:schemeClr val="tx1"/>
                        </a:solidFill>
                        <a:latin typeface="+mj-lt"/>
                        <a:cs typeface="Arial"/>
                      </a:endParaRPr>
                    </a:p>
                  </a:txBody>
                  <a:tcPr marL="182880" marR="182880" marT="0" anchor="ctr"/>
                </a:tc>
                <a:tc>
                  <a:txBody>
                    <a:bodyPr/>
                    <a:lstStyle/>
                    <a:p>
                      <a:r>
                        <a:rPr kumimoji="0" lang="en-US" sz="1800" u="none" strike="noStrike" kern="1000" cap="none" spc="0" normalizeH="0" baseline="0" noProof="0" dirty="0">
                          <a:ln>
                            <a:noFill/>
                          </a:ln>
                          <a:effectLst/>
                          <a:uLnTx/>
                          <a:uFillTx/>
                        </a:rPr>
                        <a:t>Coach applicants on what eligibility information to include on the application</a:t>
                      </a:r>
                      <a:endParaRPr lang="en-US" sz="1800" dirty="0">
                        <a:solidFill>
                          <a:schemeClr val="tx1"/>
                        </a:solidFill>
                        <a:latin typeface="+mj-lt"/>
                      </a:endParaRPr>
                    </a:p>
                  </a:txBody>
                  <a:tcPr marL="182880" marR="182880" marT="0" anchor="ctr"/>
                </a:tc>
                <a:extLst>
                  <a:ext uri="{0D108BD9-81ED-4DB2-BD59-A6C34878D82A}">
                    <a16:rowId xmlns:a16="http://schemas.microsoft.com/office/drawing/2014/main" val="10001"/>
                  </a:ext>
                </a:extLst>
              </a:tr>
              <a:tr h="6708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kern="1000" cap="none" spc="0" normalizeH="0" baseline="0" noProof="0" dirty="0">
                          <a:ln>
                            <a:noFill/>
                          </a:ln>
                          <a:effectLst/>
                          <a:uLnTx/>
                          <a:uFillTx/>
                        </a:rPr>
                        <a:t>Be impartial</a:t>
                      </a:r>
                      <a:endParaRPr lang="en-US" sz="1800" b="0" i="0" kern="1000" spc="0" dirty="0">
                        <a:solidFill>
                          <a:schemeClr val="tx1"/>
                        </a:solidFill>
                        <a:latin typeface="+mj-lt"/>
                        <a:cs typeface="Arial"/>
                      </a:endParaRPr>
                    </a:p>
                  </a:txBody>
                  <a:tcPr marL="182880" marR="182880" marT="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kern="1000" cap="none" spc="0" normalizeH="0" baseline="0" noProof="0" dirty="0">
                          <a:ln>
                            <a:noFill/>
                          </a:ln>
                          <a:effectLst/>
                          <a:uLnTx/>
                          <a:uFillTx/>
                        </a:rPr>
                        <a:t>Invite or influence an employee to leave employer-based group health coverage</a:t>
                      </a:r>
                      <a:endParaRPr kumimoji="0" lang="en-US" sz="1800" b="0" i="0" u="none" strike="noStrike" kern="1000" cap="none" spc="0" normalizeH="0" baseline="0" noProof="0" dirty="0">
                        <a:ln>
                          <a:noFill/>
                        </a:ln>
                        <a:solidFill>
                          <a:schemeClr val="tx1"/>
                        </a:solidFill>
                        <a:effectLst/>
                        <a:uLnTx/>
                        <a:uFillTx/>
                        <a:latin typeface="+mj-lt"/>
                        <a:ea typeface="+mn-ea"/>
                        <a:cs typeface="Arial"/>
                      </a:endParaRPr>
                    </a:p>
                  </a:txBody>
                  <a:tcPr marL="182880" marR="182880" marT="0" anchor="ctr"/>
                </a:tc>
                <a:extLst>
                  <a:ext uri="{0D108BD9-81ED-4DB2-BD59-A6C34878D82A}">
                    <a16:rowId xmlns:a16="http://schemas.microsoft.com/office/drawing/2014/main" val="10002"/>
                  </a:ext>
                </a:extLst>
              </a:tr>
              <a:tr h="14260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u="none" strike="noStrike" kern="1000" cap="none" spc="0" normalizeH="0" baseline="0" noProof="0" dirty="0">
                          <a:ln>
                            <a:noFill/>
                          </a:ln>
                          <a:effectLst/>
                          <a:uLnTx/>
                          <a:uFillTx/>
                        </a:rPr>
                        <a:t>Only provide recommendations regarding specific plans, doctors or hospitals over another where permitted for the role (e.g. Certified Insurance Agents or Plan-Based Enrollers)</a:t>
                      </a:r>
                      <a:endParaRPr lang="en-US" sz="1800" dirty="0">
                        <a:solidFill>
                          <a:schemeClr val="tx1"/>
                        </a:solidFill>
                        <a:latin typeface="+mj-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u="none" strike="noStrike" kern="1000" cap="none" spc="0" normalizeH="0" baseline="0" noProof="0" dirty="0">
                          <a:ln>
                            <a:noFill/>
                          </a:ln>
                          <a:effectLst/>
                          <a:uLnTx/>
                          <a:uFillTx/>
                        </a:rPr>
                        <a:t>Accept money or other consideration from 3</a:t>
                      </a:r>
                      <a:r>
                        <a:rPr kumimoji="0" lang="en-US" sz="1800" u="none" strike="noStrike" kern="1000" cap="none" spc="0" normalizeH="0" baseline="30000" noProof="0" dirty="0">
                          <a:ln>
                            <a:noFill/>
                          </a:ln>
                          <a:effectLst/>
                          <a:uLnTx/>
                          <a:uFillTx/>
                        </a:rPr>
                        <a:t>rd</a:t>
                      </a:r>
                      <a:r>
                        <a:rPr kumimoji="0" lang="en-US" sz="1800" u="none" strike="noStrike" kern="1000" cap="none" spc="0" normalizeH="0" baseline="0" noProof="0" dirty="0">
                          <a:ln>
                            <a:noFill/>
                          </a:ln>
                          <a:effectLst/>
                          <a:uLnTx/>
                          <a:uFillTx/>
                        </a:rPr>
                        <a:t> parties (unless as part of an Certified Insurance Agent or Plan-Based Enroller’s commission.</a:t>
                      </a:r>
                      <a:endParaRPr kumimoji="0" lang="en-US" sz="1800" b="0" i="0" u="none" strike="noStrike" kern="1000" cap="none" spc="0" normalizeH="0" baseline="0" noProof="0" dirty="0">
                        <a:ln>
                          <a:noFill/>
                        </a:ln>
                        <a:solidFill>
                          <a:schemeClr val="tx1"/>
                        </a:solidFill>
                        <a:effectLst/>
                        <a:uLnTx/>
                        <a:uFillTx/>
                        <a:latin typeface="+mj-lt"/>
                        <a:ea typeface="+mn-ea"/>
                        <a:cs typeface="Arial"/>
                      </a:endParaRPr>
                    </a:p>
                  </a:txBody>
                  <a:tcPr marL="182880" marR="182880" marT="0" anchor="ctr"/>
                </a:tc>
                <a:extLst>
                  <a:ext uri="{0D108BD9-81ED-4DB2-BD59-A6C34878D82A}">
                    <a16:rowId xmlns:a16="http://schemas.microsoft.com/office/drawing/2014/main" val="10003"/>
                  </a:ext>
                </a:extLst>
              </a:tr>
              <a:tr h="846711">
                <a:tc>
                  <a:txBody>
                    <a:bodyPr/>
                    <a:lstStyle/>
                    <a:p>
                      <a:endParaRPr lang="en-US" sz="1800" dirty="0">
                        <a:solidFill>
                          <a:schemeClr val="tx1"/>
                        </a:solidFill>
                        <a:latin typeface="+mj-lt"/>
                      </a:endParaRPr>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dirty="0"/>
                        <a:t>Coach or recommend one plan or provider over another. </a:t>
                      </a:r>
                    </a:p>
                    <a:p>
                      <a:endParaRPr lang="en-US" sz="1800" dirty="0">
                        <a:solidFill>
                          <a:schemeClr val="tx1"/>
                        </a:solidFill>
                        <a:latin typeface="+mj-lt"/>
                      </a:endParaRPr>
                    </a:p>
                  </a:txBody>
                  <a:tcPr marL="182880" marR="182880" marT="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65782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hcs_logo_color_v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277150"/>
            <a:ext cx="1410544" cy="1758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descr="Covered Californi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111033"/>
            <a:ext cx="1736103" cy="192459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143000" y="501831"/>
            <a:ext cx="6934200" cy="1143000"/>
          </a:xfrm>
        </p:spPr>
        <p:txBody>
          <a:bodyPr/>
          <a:lstStyle/>
          <a:p>
            <a:r>
              <a:rPr lang="en-US" dirty="0"/>
              <a:t>Open Forum</a:t>
            </a:r>
          </a:p>
        </p:txBody>
      </p:sp>
      <p:sp>
        <p:nvSpPr>
          <p:cNvPr id="6" name="Content Placeholder 2"/>
          <p:cNvSpPr txBox="1">
            <a:spLocks/>
          </p:cNvSpPr>
          <p:nvPr/>
        </p:nvSpPr>
        <p:spPr>
          <a:xfrm>
            <a:off x="457200" y="1828800"/>
            <a:ext cx="8229600" cy="4297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a:p>
          <a:p>
            <a:endParaRPr lang="en-US" dirty="0"/>
          </a:p>
          <a:p>
            <a:pPr marL="0" indent="0" algn="ctr">
              <a:buNone/>
            </a:pPr>
            <a:r>
              <a:rPr lang="en-US" dirty="0"/>
              <a:t>Additional </a:t>
            </a:r>
          </a:p>
          <a:p>
            <a:pPr marL="0" indent="0" algn="ctr">
              <a:buNone/>
            </a:pPr>
            <a:r>
              <a:rPr lang="en-US" dirty="0"/>
              <a:t>questions, comments, or requests?</a:t>
            </a:r>
          </a:p>
          <a:p>
            <a:endParaRPr lang="en-US" dirty="0"/>
          </a:p>
        </p:txBody>
      </p:sp>
    </p:spTree>
    <p:extLst>
      <p:ext uri="{BB962C8B-B14F-4D97-AF65-F5344CB8AC3E}">
        <p14:creationId xmlns:p14="http://schemas.microsoft.com/office/powerpoint/2010/main" val="184696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dhcs_logo_color_v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5238" y="228600"/>
            <a:ext cx="911532" cy="1164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dirty="0"/>
              <a:t>Transfer of Coverage</a:t>
            </a:r>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t>Transfer of Coverage</a:t>
            </a:r>
            <a:endParaRPr lang="en-US" dirty="0"/>
          </a:p>
        </p:txBody>
      </p:sp>
      <p:sp>
        <p:nvSpPr>
          <p:cNvPr id="6" name="Rectangle 5"/>
          <p:cNvSpPr/>
          <p:nvPr/>
        </p:nvSpPr>
        <p:spPr>
          <a:xfrm>
            <a:off x="914400" y="1393448"/>
            <a:ext cx="7086600" cy="892552"/>
          </a:xfrm>
          <a:prstGeom prst="rect">
            <a:avLst/>
          </a:prstGeom>
        </p:spPr>
        <p:txBody>
          <a:bodyPr wrap="square">
            <a:spAutoFit/>
          </a:bodyPr>
          <a:lstStyle/>
          <a:p>
            <a:pPr algn="ctr"/>
            <a:r>
              <a:rPr lang="en-US" sz="2600" dirty="0"/>
              <a:t>Transfer of coverage between Medi-Cal and Covered California</a:t>
            </a:r>
          </a:p>
        </p:txBody>
      </p:sp>
      <p:sp>
        <p:nvSpPr>
          <p:cNvPr id="5" name="Content Placeholder 2"/>
          <p:cNvSpPr txBox="1">
            <a:spLocks/>
          </p:cNvSpPr>
          <p:nvPr/>
        </p:nvSpPr>
        <p:spPr>
          <a:xfrm>
            <a:off x="457200" y="2286000"/>
            <a:ext cx="8229600" cy="37966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t>DHCS and Covered California are reviewing processes for transferring individuals between programs when a beneficiary loses coverage in their existing program.  </a:t>
            </a:r>
          </a:p>
          <a:p>
            <a:pPr lvl="1"/>
            <a:r>
              <a:rPr lang="en-US" sz="2000" dirty="0"/>
              <a:t>We want to look at the various ways to transition individuals between the two programs without adversely effecting the beneficiary to the extent possible.</a:t>
            </a:r>
          </a:p>
          <a:p>
            <a:pPr lvl="1"/>
            <a:r>
              <a:rPr lang="en-US" sz="2000" dirty="0"/>
              <a:t>We want to ensure we make the best use of the technology available so that the two programs can seamlessly share data back and forth. </a:t>
            </a:r>
          </a:p>
          <a:p>
            <a:pPr lvl="1"/>
            <a:r>
              <a:rPr lang="en-US" sz="2000" dirty="0"/>
              <a:t>We would like to solicit stakeholder feedback on these processes as they are developed.</a:t>
            </a:r>
          </a:p>
          <a:p>
            <a:pPr lvl="1"/>
            <a:endParaRPr lang="en-US" sz="1000" dirty="0"/>
          </a:p>
        </p:txBody>
      </p:sp>
    </p:spTree>
    <p:extLst>
      <p:ext uri="{BB962C8B-B14F-4D97-AF65-F5344CB8AC3E}">
        <p14:creationId xmlns:p14="http://schemas.microsoft.com/office/powerpoint/2010/main" val="2765850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CalHEERS Report</a:t>
            </a:r>
          </a:p>
        </p:txBody>
      </p:sp>
      <p:sp>
        <p:nvSpPr>
          <p:cNvPr id="3" name="Content Placeholder 2"/>
          <p:cNvSpPr>
            <a:spLocks noGrp="1"/>
          </p:cNvSpPr>
          <p:nvPr>
            <p:ph idx="1"/>
          </p:nvPr>
        </p:nvSpPr>
        <p:spPr/>
        <p:txBody>
          <a:bodyPr/>
          <a:lstStyle/>
          <a:p>
            <a:r>
              <a:rPr lang="en-US" dirty="0"/>
              <a:t>Verifications</a:t>
            </a:r>
          </a:p>
          <a:p>
            <a:r>
              <a:rPr lang="en-US" dirty="0"/>
              <a:t>NOAs</a:t>
            </a:r>
          </a:p>
          <a:p>
            <a:r>
              <a:rPr lang="en-US" dirty="0" err="1"/>
              <a:t>eHIT</a:t>
            </a:r>
            <a:r>
              <a:rPr lang="en-US" dirty="0"/>
              <a:t>, Add a person, Renewals</a:t>
            </a:r>
          </a:p>
          <a:p>
            <a:r>
              <a:rPr lang="en-US" dirty="0"/>
              <a:t>Foster Youth, Immigrants</a:t>
            </a:r>
          </a:p>
          <a:p>
            <a:r>
              <a:rPr lang="en-US" dirty="0"/>
              <a:t>Projected Income</a:t>
            </a:r>
          </a:p>
          <a:p>
            <a:r>
              <a:rPr lang="en-US" dirty="0"/>
              <a:t>Known Defects</a:t>
            </a:r>
          </a:p>
          <a:p>
            <a:r>
              <a:rPr lang="en-US" dirty="0"/>
              <a:t>RIDP</a:t>
            </a:r>
          </a:p>
          <a:p>
            <a:endParaRPr lang="en-US" dirty="0"/>
          </a:p>
        </p:txBody>
      </p:sp>
    </p:spTree>
    <p:extLst>
      <p:ext uri="{BB962C8B-B14F-4D97-AF65-F5344CB8AC3E}">
        <p14:creationId xmlns:p14="http://schemas.microsoft.com/office/powerpoint/2010/main" val="3547869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CalHEERS Functionality</a:t>
            </a:r>
          </a:p>
        </p:txBody>
      </p:sp>
      <p:sp>
        <p:nvSpPr>
          <p:cNvPr id="3" name="Content Placeholder 2"/>
          <p:cNvSpPr>
            <a:spLocks noGrp="1"/>
          </p:cNvSpPr>
          <p:nvPr>
            <p:ph idx="1"/>
          </p:nvPr>
        </p:nvSpPr>
        <p:spPr>
          <a:xfrm>
            <a:off x="381000" y="1295400"/>
            <a:ext cx="8229600" cy="1066800"/>
          </a:xfrm>
        </p:spPr>
        <p:txBody>
          <a:bodyPr/>
          <a:lstStyle/>
          <a:p>
            <a:r>
              <a:rPr lang="en-US" sz="2800" dirty="0"/>
              <a:t>Several major areas of functionality will be deployed through June 2014</a:t>
            </a:r>
          </a:p>
          <a:p>
            <a:pPr marL="0" indent="0">
              <a:buNone/>
            </a:pPr>
            <a:endParaRPr lang="en-US" dirty="0"/>
          </a:p>
        </p:txBody>
      </p:sp>
      <p:graphicFrame>
        <p:nvGraphicFramePr>
          <p:cNvPr id="4" name="Content Placeholder 3"/>
          <p:cNvGraphicFramePr>
            <a:graphicFrameLocks/>
          </p:cNvGraphicFramePr>
          <p:nvPr>
            <p:extLst>
              <p:ext uri="{D42A27DB-BD31-4B8C-83A1-F6EECF244321}">
                <p14:modId xmlns:p14="http://schemas.microsoft.com/office/powerpoint/2010/main" val="2824389625"/>
              </p:ext>
            </p:extLst>
          </p:nvPr>
        </p:nvGraphicFramePr>
        <p:xfrm>
          <a:off x="457200" y="2209800"/>
          <a:ext cx="8229600" cy="3632200"/>
        </p:xfrm>
        <a:graphic>
          <a:graphicData uri="http://schemas.openxmlformats.org/drawingml/2006/table">
            <a:tbl>
              <a:tblPr firstRow="1" bandRow="1">
                <a:tableStyleId>{5C22544A-7EE6-4342-B048-85BDC9FD1C3A}</a:tableStyleId>
              </a:tblPr>
              <a:tblGrid>
                <a:gridCol w="38100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370840">
                <a:tc>
                  <a:txBody>
                    <a:bodyPr/>
                    <a:lstStyle/>
                    <a:p>
                      <a:pPr algn="ctr"/>
                      <a:r>
                        <a:rPr lang="en-US" b="1" dirty="0">
                          <a:solidFill>
                            <a:schemeClr val="tx1"/>
                          </a:solidFill>
                        </a:rPr>
                        <a:t>March 2014</a:t>
                      </a:r>
                    </a:p>
                  </a:txBody>
                  <a:tcPr>
                    <a:solidFill>
                      <a:schemeClr val="accent1">
                        <a:lumMod val="60000"/>
                        <a:lumOff val="40000"/>
                      </a:schemeClr>
                    </a:solidFill>
                  </a:tcPr>
                </a:tc>
                <a:tc>
                  <a:txBody>
                    <a:bodyPr/>
                    <a:lstStyle/>
                    <a:p>
                      <a:pPr marL="0" marR="0" indent="0" algn="ctr" rtl="0">
                        <a:buFont typeface="Arial" panose="020B0604020202020204" pitchFamily="34" charset="0"/>
                        <a:buNone/>
                      </a:pPr>
                      <a:r>
                        <a:rPr lang="en-US" b="1" dirty="0">
                          <a:solidFill>
                            <a:schemeClr val="tx1"/>
                          </a:solidFill>
                          <a:latin typeface="+mn-lt"/>
                        </a:rPr>
                        <a:t>April 2014</a:t>
                      </a:r>
                    </a:p>
                  </a:txBody>
                  <a:tcPr>
                    <a:solidFill>
                      <a:schemeClr val="accent1">
                        <a:lumMod val="60000"/>
                        <a:lumOff val="40000"/>
                      </a:schemeClr>
                    </a:solidFill>
                  </a:tcPr>
                </a:tc>
                <a:extLst>
                  <a:ext uri="{0D108BD9-81ED-4DB2-BD59-A6C34878D82A}">
                    <a16:rowId xmlns:a16="http://schemas.microsoft.com/office/drawing/2014/main" val="10000"/>
                  </a:ext>
                </a:extLst>
              </a:tr>
              <a:tr h="370840">
                <a:tc>
                  <a:txBody>
                    <a:bodyPr/>
                    <a:lstStyle/>
                    <a:p>
                      <a:pPr marL="285750" marR="0" indent="-285750" algn="l" rtl="0">
                        <a:buFont typeface="Arial" panose="020B0604020202020204" pitchFamily="34" charset="0"/>
                        <a:buChar char="•"/>
                      </a:pPr>
                      <a:r>
                        <a:rPr lang="en-US" sz="1600" b="0" i="0" u="none" strike="noStrike" baseline="0" dirty="0" err="1">
                          <a:solidFill>
                            <a:schemeClr val="tx1"/>
                          </a:solidFill>
                          <a:latin typeface="+mn-lt"/>
                        </a:rPr>
                        <a:t>Medi</a:t>
                      </a:r>
                      <a:r>
                        <a:rPr lang="en-US" sz="1600" b="0" i="0" u="none" strike="noStrike" baseline="0" dirty="0">
                          <a:solidFill>
                            <a:schemeClr val="tx1"/>
                          </a:solidFill>
                          <a:latin typeface="+mn-lt"/>
                        </a:rPr>
                        <a:t>-Cal Effective Dating/Discontinuances/Notices</a:t>
                      </a:r>
                    </a:p>
                    <a:p>
                      <a:pPr marL="285750" marR="0" indent="-285750" algn="l" rtl="0">
                        <a:buFont typeface="Arial" panose="020B0604020202020204" pitchFamily="34" charset="0"/>
                        <a:buChar char="•"/>
                      </a:pPr>
                      <a:r>
                        <a:rPr lang="en-US" sz="1600" b="0" i="0" u="none" strike="noStrike" baseline="0" dirty="0">
                          <a:solidFill>
                            <a:schemeClr val="tx1"/>
                          </a:solidFill>
                          <a:latin typeface="+mn-lt"/>
                        </a:rPr>
                        <a:t>MEDS Transactions Defect Resolution</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tx1"/>
                          </a:solidFill>
                          <a:latin typeface="+mn-lt"/>
                        </a:rPr>
                        <a:t>Medi-Cal Pre-ACA Conversion Renewals - Report A Change Reporting - Add a person to Pre-ACA Medi-Cal or Non-MAGI case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tx1"/>
                          </a:solidFill>
                          <a:latin typeface="+mn-lt"/>
                        </a:rPr>
                        <a:t>Medi-Cal Negative Action</a:t>
                      </a:r>
                    </a:p>
                    <a:p>
                      <a:pPr marL="285750" indent="-285750">
                        <a:buFont typeface="Arial" panose="020B0604020202020204" pitchFamily="34" charset="0"/>
                        <a:buChar char="•"/>
                      </a:pPr>
                      <a:r>
                        <a:rPr lang="en-US" sz="1600" b="0" dirty="0">
                          <a:solidFill>
                            <a:schemeClr val="tx1"/>
                          </a:solidFill>
                          <a:latin typeface="+mn-lt"/>
                        </a:rPr>
                        <a:t>Medi-Cal Continuous Eligibility for Children (CEC)</a:t>
                      </a:r>
                    </a:p>
                    <a:p>
                      <a:pPr marL="285750" indent="-285750">
                        <a:buFont typeface="Arial" panose="020B0604020202020204" pitchFamily="34" charset="0"/>
                        <a:buChar char="•"/>
                      </a:pPr>
                      <a:r>
                        <a:rPr lang="en-US" sz="1600" b="0" dirty="0" err="1">
                          <a:solidFill>
                            <a:schemeClr val="tx1"/>
                          </a:solidFill>
                          <a:latin typeface="+mn-lt"/>
                        </a:rPr>
                        <a:t>Medi</a:t>
                      </a:r>
                      <a:r>
                        <a:rPr lang="en-US" sz="1600" b="0" dirty="0">
                          <a:solidFill>
                            <a:schemeClr val="tx1"/>
                          </a:solidFill>
                          <a:latin typeface="+mn-lt"/>
                        </a:rPr>
                        <a:t>-Cal Continuous Eligibility for Pregnant Women</a:t>
                      </a:r>
                    </a:p>
                    <a:p>
                      <a:endParaRPr lang="en-US" sz="1600" b="0" dirty="0">
                        <a:solidFill>
                          <a:schemeClr val="tx1"/>
                        </a:solidFill>
                      </a:endParaRPr>
                    </a:p>
                  </a:txBody>
                  <a:tcPr>
                    <a:solidFill>
                      <a:schemeClr val="accent1">
                        <a:lumMod val="20000"/>
                        <a:lumOff val="80000"/>
                      </a:schemeClr>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tx1"/>
                          </a:solidFill>
                          <a:latin typeface="+mn-lt"/>
                        </a:rPr>
                        <a:t>Federal Poverty Level/COLA Processing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tx1"/>
                          </a:solidFill>
                          <a:latin typeface="+mn-lt"/>
                        </a:rPr>
                        <a:t>Residency Verification (MEDS &amp; Franchise Tax Board)</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tx1"/>
                          </a:solidFill>
                          <a:latin typeface="+mn-lt"/>
                        </a:rPr>
                        <a:t>MAGI-Based </a:t>
                      </a:r>
                      <a:r>
                        <a:rPr lang="en-US" sz="1600" b="0" dirty="0" err="1">
                          <a:solidFill>
                            <a:schemeClr val="tx1"/>
                          </a:solidFill>
                          <a:latin typeface="+mn-lt"/>
                        </a:rPr>
                        <a:t>Medi</a:t>
                      </a:r>
                      <a:r>
                        <a:rPr lang="en-US" sz="1600" b="0" dirty="0">
                          <a:solidFill>
                            <a:schemeClr val="tx1"/>
                          </a:solidFill>
                          <a:latin typeface="+mn-lt"/>
                        </a:rPr>
                        <a:t>-Cal Aid Code Hierarchy  (Former Foster Care)</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err="1">
                          <a:solidFill>
                            <a:schemeClr val="tx1"/>
                          </a:solidFill>
                          <a:latin typeface="+mn-lt"/>
                        </a:rPr>
                        <a:t>eHIT</a:t>
                      </a:r>
                      <a:r>
                        <a:rPr lang="en-US" sz="1600" b="0" dirty="0">
                          <a:solidFill>
                            <a:schemeClr val="tx1"/>
                          </a:solidFill>
                          <a:latin typeface="+mn-lt"/>
                        </a:rPr>
                        <a:t> Defect Resolution</a:t>
                      </a:r>
                    </a:p>
                    <a:p>
                      <a:pPr marL="285750" marR="0" indent="-285750" algn="l" rtl="0">
                        <a:buFont typeface="Arial" panose="020B0604020202020204" pitchFamily="34" charset="0"/>
                        <a:buChar char="•"/>
                      </a:pPr>
                      <a:endParaRPr lang="en-US" sz="1600" b="0" dirty="0">
                        <a:solidFill>
                          <a:schemeClr val="tx1"/>
                        </a:solidFill>
                        <a:latin typeface="+mn-lt"/>
                      </a:endParaRPr>
                    </a:p>
                  </a:txBody>
                  <a:tcP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36876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CalHEERS</a:t>
            </a:r>
            <a:r>
              <a:rPr lang="en-US" dirty="0"/>
              <a:t> Functionality</a:t>
            </a:r>
            <a:r>
              <a:rPr lang="en-US" sz="800" dirty="0"/>
              <a:t>2</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63094516"/>
              </p:ext>
            </p:extLst>
          </p:nvPr>
        </p:nvGraphicFramePr>
        <p:xfrm>
          <a:off x="457200" y="1981200"/>
          <a:ext cx="8229600" cy="2646934"/>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algn="ctr"/>
                      <a:r>
                        <a:rPr lang="en-US" b="1" dirty="0">
                          <a:solidFill>
                            <a:schemeClr val="tx1"/>
                          </a:solidFill>
                        </a:rPr>
                        <a:t>May 2014</a:t>
                      </a:r>
                    </a:p>
                  </a:txBody>
                  <a:tcPr>
                    <a:solidFill>
                      <a:schemeClr val="accent1">
                        <a:lumMod val="60000"/>
                        <a:lumOff val="40000"/>
                      </a:schemeClr>
                    </a:solidFill>
                  </a:tcPr>
                </a:tc>
                <a:tc>
                  <a:txBody>
                    <a:bodyPr/>
                    <a:lstStyle/>
                    <a:p>
                      <a:pPr marL="0" marR="0" indent="0" algn="ctr" rtl="0" eaLnBrk="1" latinLnBrk="0" hangingPunct="1">
                        <a:lnSpc>
                          <a:spcPct val="115000"/>
                        </a:lnSpc>
                        <a:spcBef>
                          <a:spcPts val="0"/>
                        </a:spcBef>
                        <a:spcAft>
                          <a:spcPts val="0"/>
                        </a:spcAft>
                        <a:buFont typeface="Arial" panose="020B0604020202020204" pitchFamily="34" charset="0"/>
                        <a:buNone/>
                      </a:pPr>
                      <a:r>
                        <a:rPr lang="en-US" b="1" dirty="0">
                          <a:solidFill>
                            <a:schemeClr val="tx1"/>
                          </a:solidFill>
                        </a:rPr>
                        <a:t>June 2014</a:t>
                      </a:r>
                    </a:p>
                  </a:txBody>
                  <a:tcPr>
                    <a:solidFill>
                      <a:schemeClr val="accent1">
                        <a:lumMod val="60000"/>
                        <a:lumOff val="40000"/>
                      </a:schemeClr>
                    </a:solidFill>
                  </a:tcPr>
                </a:tc>
                <a:extLst>
                  <a:ext uri="{0D108BD9-81ED-4DB2-BD59-A6C34878D82A}">
                    <a16:rowId xmlns:a16="http://schemas.microsoft.com/office/drawing/2014/main" val="10000"/>
                  </a:ext>
                </a:extLst>
              </a:tr>
              <a:tr h="370840">
                <a:tc>
                  <a:txBody>
                    <a:bodyPr/>
                    <a:lstStyle/>
                    <a:p>
                      <a:pPr marL="285750" marR="0" indent="-285750" algn="l" rtl="0" eaLnBrk="1" latinLnBrk="0" hangingPunct="1">
                        <a:lnSpc>
                          <a:spcPct val="115000"/>
                        </a:lnSpc>
                        <a:spcBef>
                          <a:spcPts val="0"/>
                        </a:spcBef>
                        <a:spcAft>
                          <a:spcPts val="0"/>
                        </a:spcAft>
                        <a:buFont typeface="Arial" panose="020B0604020202020204" pitchFamily="34" charset="0"/>
                        <a:buChar char="•"/>
                      </a:pPr>
                      <a:r>
                        <a:rPr lang="en-US" b="0" dirty="0" err="1">
                          <a:solidFill>
                            <a:schemeClr val="tx1"/>
                          </a:solidFill>
                        </a:rPr>
                        <a:t>Medi</a:t>
                      </a:r>
                      <a:r>
                        <a:rPr lang="en-US" b="0" dirty="0">
                          <a:solidFill>
                            <a:schemeClr val="tx1"/>
                          </a:solidFill>
                        </a:rPr>
                        <a:t>-Cal Plan Selection</a:t>
                      </a:r>
                    </a:p>
                    <a:p>
                      <a:pPr marL="285750" marR="0" indent="-285750" algn="l" rtl="0" eaLnBrk="1" latinLnBrk="0" hangingPunct="1">
                        <a:lnSpc>
                          <a:spcPct val="115000"/>
                        </a:lnSpc>
                        <a:spcBef>
                          <a:spcPts val="0"/>
                        </a:spcBef>
                        <a:spcAft>
                          <a:spcPts val="0"/>
                        </a:spcAft>
                        <a:buFont typeface="Arial" panose="020B0604020202020204" pitchFamily="34" charset="0"/>
                        <a:buChar char="•"/>
                      </a:pPr>
                      <a:r>
                        <a:rPr lang="en-US" b="0" dirty="0">
                          <a:solidFill>
                            <a:schemeClr val="tx1"/>
                          </a:solidFill>
                        </a:rPr>
                        <a:t>Transitional </a:t>
                      </a:r>
                      <a:r>
                        <a:rPr lang="en-US" b="0" dirty="0" err="1">
                          <a:solidFill>
                            <a:schemeClr val="tx1"/>
                          </a:solidFill>
                        </a:rPr>
                        <a:t>Medi</a:t>
                      </a:r>
                      <a:r>
                        <a:rPr lang="en-US" b="0" dirty="0">
                          <a:solidFill>
                            <a:schemeClr val="tx1"/>
                          </a:solidFill>
                        </a:rPr>
                        <a:t>-Cal (TMC) Business Rules</a:t>
                      </a:r>
                    </a:p>
                    <a:p>
                      <a:pPr marL="285750" marR="0" indent="-285750" algn="l" rtl="0" eaLnBrk="1" latinLnBrk="0" hangingPunct="1">
                        <a:lnSpc>
                          <a:spcPct val="115000"/>
                        </a:lnSpc>
                        <a:spcBef>
                          <a:spcPts val="0"/>
                        </a:spcBef>
                        <a:spcAft>
                          <a:spcPts val="0"/>
                        </a:spcAft>
                        <a:buFont typeface="Arial" panose="020B0604020202020204" pitchFamily="34" charset="0"/>
                        <a:buChar char="•"/>
                      </a:pPr>
                      <a:r>
                        <a:rPr lang="en-US" b="0" dirty="0">
                          <a:solidFill>
                            <a:schemeClr val="tx1"/>
                          </a:solidFill>
                        </a:rPr>
                        <a:t>Split APTC Subsidized Enrollment</a:t>
                      </a:r>
                    </a:p>
                    <a:p>
                      <a:pPr marL="285750" marR="0" indent="-285750" algn="l" rtl="0" eaLnBrk="1" latinLnBrk="0" hangingPunct="1">
                        <a:lnSpc>
                          <a:spcPct val="115000"/>
                        </a:lnSpc>
                        <a:spcBef>
                          <a:spcPts val="0"/>
                        </a:spcBef>
                        <a:spcAft>
                          <a:spcPts val="0"/>
                        </a:spcAft>
                        <a:buFont typeface="Arial" panose="020B0604020202020204" pitchFamily="34" charset="0"/>
                        <a:buChar char="•"/>
                      </a:pPr>
                      <a:r>
                        <a:rPr lang="en-US" b="0" dirty="0">
                          <a:solidFill>
                            <a:schemeClr val="tx1"/>
                          </a:solidFill>
                        </a:rPr>
                        <a:t>RIDP</a:t>
                      </a:r>
                    </a:p>
                    <a:p>
                      <a:pPr marL="0" marR="0" indent="0" algn="l" rtl="0" eaLnBrk="1" latinLnBrk="0" hangingPunct="1">
                        <a:lnSpc>
                          <a:spcPct val="115000"/>
                        </a:lnSpc>
                        <a:spcBef>
                          <a:spcPts val="0"/>
                        </a:spcBef>
                        <a:spcAft>
                          <a:spcPts val="0"/>
                        </a:spcAft>
                        <a:buFont typeface="Arial" panose="020B0604020202020204" pitchFamily="34" charset="0"/>
                        <a:buNone/>
                      </a:pPr>
                      <a:endParaRPr lang="en-US" b="0" dirty="0">
                        <a:solidFill>
                          <a:schemeClr val="tx1"/>
                        </a:solidFill>
                      </a:endParaRPr>
                    </a:p>
                    <a:p>
                      <a:endParaRPr lang="en-US" dirty="0"/>
                    </a:p>
                  </a:txBody>
                  <a:tcPr>
                    <a:solidFill>
                      <a:schemeClr val="accent1">
                        <a:lumMod val="20000"/>
                        <a:lumOff val="80000"/>
                      </a:schemeClr>
                    </a:solidFill>
                  </a:tcPr>
                </a:tc>
                <a:tc>
                  <a:txBody>
                    <a:bodyPr/>
                    <a:lstStyle/>
                    <a:p>
                      <a:pPr marL="285750" marR="0" indent="-285750" algn="l" rtl="0" eaLnBrk="1" latinLnBrk="0" hangingPunct="1">
                        <a:lnSpc>
                          <a:spcPct val="115000"/>
                        </a:lnSpc>
                        <a:spcBef>
                          <a:spcPts val="0"/>
                        </a:spcBef>
                        <a:spcAft>
                          <a:spcPts val="0"/>
                        </a:spcAft>
                        <a:buFont typeface="Arial" panose="020B0604020202020204" pitchFamily="34" charset="0"/>
                        <a:buChar char="•"/>
                      </a:pPr>
                      <a:r>
                        <a:rPr lang="en-US" b="0" dirty="0">
                          <a:solidFill>
                            <a:schemeClr val="tx1"/>
                          </a:solidFill>
                          <a:effectLst/>
                        </a:rPr>
                        <a:t>PRUCOL</a:t>
                      </a:r>
                    </a:p>
                    <a:p>
                      <a:pPr marL="285750" marR="0" indent="-285750" algn="l" rtl="0" eaLnBrk="1" latinLnBrk="0" hangingPunct="1">
                        <a:lnSpc>
                          <a:spcPct val="115000"/>
                        </a:lnSpc>
                        <a:spcBef>
                          <a:spcPts val="0"/>
                        </a:spcBef>
                        <a:spcAft>
                          <a:spcPts val="0"/>
                        </a:spcAft>
                        <a:buFont typeface="Arial" panose="020B0604020202020204" pitchFamily="34" charset="0"/>
                        <a:buChar char="•"/>
                      </a:pPr>
                      <a:r>
                        <a:rPr lang="en-US" b="0" dirty="0">
                          <a:solidFill>
                            <a:schemeClr val="tx1"/>
                          </a:solidFill>
                          <a:effectLst/>
                        </a:rPr>
                        <a:t>Four-Month Continuing </a:t>
                      </a:r>
                      <a:r>
                        <a:rPr lang="en-US" b="0" dirty="0" err="1">
                          <a:solidFill>
                            <a:schemeClr val="tx1"/>
                          </a:solidFill>
                          <a:effectLst/>
                        </a:rPr>
                        <a:t>Medi</a:t>
                      </a:r>
                      <a:r>
                        <a:rPr lang="en-US" b="0" dirty="0">
                          <a:solidFill>
                            <a:schemeClr val="tx1"/>
                          </a:solidFill>
                          <a:effectLst/>
                        </a:rPr>
                        <a:t>-Cal for Parent/Caretaker Relatives</a:t>
                      </a:r>
                    </a:p>
                    <a:p>
                      <a:pPr marL="285750" marR="0" indent="-285750" algn="l" rtl="0" eaLnBrk="1" latinLnBrk="0" hangingPunct="1">
                        <a:lnSpc>
                          <a:spcPct val="115000"/>
                        </a:lnSpc>
                        <a:spcBef>
                          <a:spcPts val="0"/>
                        </a:spcBef>
                        <a:spcAft>
                          <a:spcPts val="0"/>
                        </a:spcAft>
                        <a:buFont typeface="Arial" panose="020B0604020202020204" pitchFamily="34" charset="0"/>
                        <a:buChar char="•"/>
                      </a:pPr>
                      <a:r>
                        <a:rPr lang="en-US" b="0" dirty="0">
                          <a:solidFill>
                            <a:schemeClr val="tx1"/>
                          </a:solidFill>
                          <a:effectLst/>
                        </a:rPr>
                        <a:t>Inmate Program</a:t>
                      </a:r>
                    </a:p>
                    <a:p>
                      <a:pPr marL="285750" marR="0" indent="-285750" algn="l" rtl="0" eaLnBrk="1" latinLnBrk="0" hangingPunct="1">
                        <a:lnSpc>
                          <a:spcPct val="115000"/>
                        </a:lnSpc>
                        <a:spcBef>
                          <a:spcPts val="0"/>
                        </a:spcBef>
                        <a:spcAft>
                          <a:spcPts val="0"/>
                        </a:spcAft>
                        <a:buFont typeface="Arial" panose="020B0604020202020204" pitchFamily="34" charset="0"/>
                        <a:buChar char="•"/>
                      </a:pPr>
                      <a:r>
                        <a:rPr lang="en-US" b="0" dirty="0">
                          <a:solidFill>
                            <a:schemeClr val="tx1"/>
                          </a:solidFill>
                          <a:effectLst/>
                        </a:rPr>
                        <a:t>Residency Verification (DMV &amp; EDD)</a:t>
                      </a:r>
                    </a:p>
                  </a:txBody>
                  <a:tcP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69243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dhcs_logo_color_v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315200" y="228600"/>
            <a:ext cx="1131570" cy="1446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noGrp="1"/>
          </p:cNvSpPr>
          <p:nvPr>
            <p:ph type="title" idx="4294967295"/>
          </p:nvPr>
        </p:nvSpPr>
        <p:spPr>
          <a:xfrm>
            <a:off x="838200" y="304800"/>
            <a:ext cx="7467600" cy="11430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DHCS Report</a:t>
            </a:r>
          </a:p>
        </p:txBody>
      </p:sp>
      <p:sp>
        <p:nvSpPr>
          <p:cNvPr id="6" name="Content Placeholder 2"/>
          <p:cNvSpPr txBox="1">
            <a:spLocks/>
          </p:cNvSpPr>
          <p:nvPr/>
        </p:nvSpPr>
        <p:spPr>
          <a:xfrm>
            <a:off x="457200" y="1646237"/>
            <a:ext cx="8229600" cy="4297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300" dirty="0"/>
              <a:t>Medi-Cal Health Plan Selection </a:t>
            </a:r>
          </a:p>
          <a:p>
            <a:pPr marL="0" indent="0">
              <a:buNone/>
            </a:pPr>
            <a:endParaRPr lang="en-US" sz="1000" dirty="0"/>
          </a:p>
          <a:p>
            <a:pPr lvl="1"/>
            <a:r>
              <a:rPr lang="en-US" sz="3300" dirty="0"/>
              <a:t>Roadmap for Implementation</a:t>
            </a:r>
          </a:p>
          <a:p>
            <a:pPr lvl="1"/>
            <a:r>
              <a:rPr lang="en-US" sz="3300" dirty="0"/>
              <a:t>Medi-Cal Health Plan Selection Functionality in CalHEERS</a:t>
            </a:r>
          </a:p>
          <a:p>
            <a:pPr lvl="1"/>
            <a:r>
              <a:rPr lang="en-US" sz="3300" dirty="0"/>
              <a:t>County and Certified Enrollment Counselor Training</a:t>
            </a:r>
          </a:p>
          <a:p>
            <a:pPr marL="0" indent="0">
              <a:buNone/>
            </a:pPr>
            <a:endParaRPr lang="en-US" dirty="0"/>
          </a:p>
          <a:p>
            <a:endParaRPr lang="en-US" dirty="0"/>
          </a:p>
        </p:txBody>
      </p:sp>
    </p:spTree>
    <p:extLst>
      <p:ext uri="{BB962C8B-B14F-4D97-AF65-F5344CB8AC3E}">
        <p14:creationId xmlns:p14="http://schemas.microsoft.com/office/powerpoint/2010/main" val="3811493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a:t>Medi-Cal Health Plan Selection</a:t>
            </a:r>
          </a:p>
        </p:txBody>
      </p:sp>
      <p:sp>
        <p:nvSpPr>
          <p:cNvPr id="3" name="Content Placeholder 2"/>
          <p:cNvSpPr>
            <a:spLocks noGrp="1"/>
          </p:cNvSpPr>
          <p:nvPr>
            <p:ph idx="1"/>
          </p:nvPr>
        </p:nvSpPr>
        <p:spPr>
          <a:xfrm>
            <a:off x="533400" y="1600200"/>
            <a:ext cx="8229600" cy="4525963"/>
          </a:xfrm>
        </p:spPr>
        <p:txBody>
          <a:bodyPr>
            <a:normAutofit fontScale="85000" lnSpcReduction="10000"/>
          </a:bodyPr>
          <a:lstStyle/>
          <a:p>
            <a:pPr marL="0" indent="0">
              <a:buNone/>
            </a:pPr>
            <a:r>
              <a:rPr lang="en-US" sz="3500" dirty="0"/>
              <a:t>Core Function to be included in Release 4.3: </a:t>
            </a:r>
          </a:p>
          <a:p>
            <a:pPr lvl="0"/>
            <a:endParaRPr lang="en-US" dirty="0"/>
          </a:p>
          <a:p>
            <a:pPr lvl="0"/>
            <a:r>
              <a:rPr lang="en-US" dirty="0"/>
              <a:t>Selection of </a:t>
            </a:r>
            <a:r>
              <a:rPr lang="en-US" dirty="0" err="1"/>
              <a:t>Subplans</a:t>
            </a:r>
            <a:r>
              <a:rPr lang="en-US" dirty="0"/>
              <a:t>, PCP, IPA</a:t>
            </a:r>
          </a:p>
          <a:p>
            <a:r>
              <a:rPr lang="en-US" dirty="0"/>
              <a:t>Display correct TLIHP plan cost</a:t>
            </a:r>
          </a:p>
          <a:p>
            <a:r>
              <a:rPr lang="en-US" dirty="0"/>
              <a:t>Allow pending applicants to choose plan</a:t>
            </a:r>
          </a:p>
          <a:p>
            <a:pPr lvl="0"/>
            <a:r>
              <a:rPr lang="en-US" dirty="0"/>
              <a:t>Redesign Medi-Cal Plan choice display: a) suppress cost-sharing information, b) show information about what services are currently offered and covered, c) provide information about carve-outs or what is not covered by the plan</a:t>
            </a:r>
          </a:p>
        </p:txBody>
      </p:sp>
      <p:pic>
        <p:nvPicPr>
          <p:cNvPr id="5" name="Picture 2" descr="dhcs_logo_color_v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65674" y="228600"/>
            <a:ext cx="65592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304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Health Plan Selection</a:t>
            </a:r>
            <a:r>
              <a:rPr lang="en-US" sz="800" dirty="0"/>
              <a:t>2</a:t>
            </a:r>
            <a:endParaRPr lang="en-US" dirty="0"/>
          </a:p>
        </p:txBody>
      </p:sp>
      <p:pic>
        <p:nvPicPr>
          <p:cNvPr id="4" name="AXU1.png" descr="Screenshot of Household enrollment introduction screen"/>
          <p:cNvPicPr>
            <a:picLocks noGrp="1"/>
          </p:cNvPicPr>
          <p:nvPr>
            <p:ph idx="1"/>
          </p:nvPr>
        </p:nvPicPr>
        <p:blipFill rotWithShape="1">
          <a:blip r:embed="rId2"/>
          <a:stretch/>
        </p:blipFill>
        <p:spPr bwMode="auto">
          <a:xfrm>
            <a:off x="457200" y="1993232"/>
            <a:ext cx="8229600" cy="4331368"/>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sp>
        <p:nvSpPr>
          <p:cNvPr id="5" name="Content Placeholder 2"/>
          <p:cNvSpPr txBox="1">
            <a:spLocks/>
          </p:cNvSpPr>
          <p:nvPr/>
        </p:nvSpPr>
        <p:spPr>
          <a:xfrm>
            <a:off x="-304800" y="1371600"/>
            <a:ext cx="7848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fontAlgn="t">
              <a:buFont typeface="Arial" pitchFamily="34" charset="0"/>
              <a:buNone/>
            </a:pPr>
            <a:r>
              <a:rPr lang="en-US" dirty="0"/>
              <a:t>Plan Enrollment for 1 Member</a:t>
            </a:r>
          </a:p>
          <a:p>
            <a:pPr lvl="1" fontAlgn="t"/>
            <a:endParaRPr lang="en-US" dirty="0"/>
          </a:p>
          <a:p>
            <a:endParaRPr lang="en-US" dirty="0"/>
          </a:p>
        </p:txBody>
      </p:sp>
      <p:pic>
        <p:nvPicPr>
          <p:cNvPr id="6" name="Picture 2" descr="dhcs_logo_color_v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65674" y="228600"/>
            <a:ext cx="65592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2742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Health Plan Selection</a:t>
            </a:r>
            <a:r>
              <a:rPr lang="en-US" sz="800" dirty="0"/>
              <a:t>3</a:t>
            </a:r>
            <a:endParaRPr lang="en-US" dirty="0"/>
          </a:p>
        </p:txBody>
      </p:sp>
      <p:pic>
        <p:nvPicPr>
          <p:cNvPr id="4" name="Content Placeholder 3" descr="screenshot of Health plan dropdown menue"/>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53518" y="2133600"/>
            <a:ext cx="5684564" cy="4327696"/>
          </a:xfrm>
          <a:effectLst>
            <a:outerShdw blurRad="50800" dist="38100" algn="l" rotWithShape="0">
              <a:prstClr val="black">
                <a:alpha val="40000"/>
              </a:prstClr>
            </a:outerShdw>
          </a:effectLst>
        </p:spPr>
      </p:pic>
      <p:sp>
        <p:nvSpPr>
          <p:cNvPr id="5" name="Content Placeholder 2"/>
          <p:cNvSpPr txBox="1">
            <a:spLocks/>
          </p:cNvSpPr>
          <p:nvPr/>
        </p:nvSpPr>
        <p:spPr>
          <a:xfrm>
            <a:off x="381000" y="1371600"/>
            <a:ext cx="82296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800" dirty="0"/>
              <a:t>Cart Preview</a:t>
            </a:r>
          </a:p>
        </p:txBody>
      </p:sp>
      <p:pic>
        <p:nvPicPr>
          <p:cNvPr id="6" name="Picture 2" descr="dhcs_logo_color_v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65674" y="228600"/>
            <a:ext cx="65592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901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http://schemas.microsoft.com/sharepoint/v3">English</Language>
    <TAGBusPart xmlns="69bc34b3-1921-46c7-8c7a-d18363374b4b" xsi:nil="true"/>
    <TAGender xmlns="69bc34b3-1921-46c7-8c7a-d18363374b4b" xsi:nil="true"/>
    <Publication_x0020_Type xmlns="69bc34b3-1921-46c7-8c7a-d18363374b4b" xsi:nil="true"/>
    <Topics xmlns="69bc34b3-1921-46c7-8c7a-d18363374b4b" xsi:nil="true"/>
    <TaxCatchAll xmlns="69bc34b3-1921-46c7-8c7a-d18363374b4b">
      <Value>9</Value>
    </TaxCatchAll>
    <Reading_x0020_Level xmlns="c1c1dc04-eeda-4b6e-b2df-40979f5da1d3" xsi:nil="true"/>
    <TAGEthnicity xmlns="69bc34b3-1921-46c7-8c7a-d18363374b4b" xsi:nil="true"/>
    <o68eaf9243684232b2418c37bbb152dc xmlns="69bc34b3-1921-46c7-8c7a-d18363374b4b">
      <Terms xmlns="http://schemas.microsoft.com/office/infopath/2007/PartnerControls">
        <TermInfo xmlns="http://schemas.microsoft.com/office/infopath/2007/PartnerControls">
          <TermName xmlns="http://schemas.microsoft.com/office/infopath/2007/PartnerControls">Director's Office</TermName>
          <TermId xmlns="http://schemas.microsoft.com/office/infopath/2007/PartnerControls">f5af4bf0-d008-4813-9299-aeb1bb7d7a99</TermId>
        </TermInfo>
      </Terms>
    </o68eaf9243684232b2418c37bbb152dc>
    <Abstract xmlns="69bc34b3-1921-46c7-8c7a-d18363374b4b">AB1296Presentation2.28.14</Abstract>
    <PublishingContactName xmlns="http://schemas.microsoft.com/sharepoint/v3">Director's Office</PublishingContactName>
    <TAGAge xmlns="69bc34b3-1921-46c7-8c7a-d18363374b4b" xsi:nil="true"/>
    <_dlc_DocId xmlns="69bc34b3-1921-46c7-8c7a-d18363374b4b">DHCSDOC-1797567310-679</_dlc_DocId>
    <_dlc_DocIdUrl xmlns="69bc34b3-1921-46c7-8c7a-d18363374b4b">
      <Url>http://dhcsgovstaging:88/_layouts/15/DocIdRedir.aspx?ID=DHCSDOC-1797567310-679</Url>
      <Description>DHCSDOC-1797567310-679</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HCS Document" ma:contentTypeID="0x010100EEE380F46F125946A8B4C4C90D9FFCDC005D6794E1005A074DB3CDA58DCE25DF47" ma:contentTypeVersion="36" ma:contentTypeDescription="This is the Custom Document Type for use by DHCS" ma:contentTypeScope="" ma:versionID="58c17f332474a929790070710ad1cd2c">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A9913D2-9241-4083-AA7C-7E11A08C0551}">
  <ds:schemaRefs>
    <ds:schemaRef ds:uri="http://schemas.microsoft.com/office/2006/metadata/properties"/>
    <ds:schemaRef ds:uri="http://schemas.microsoft.com/office/infopath/2007/PartnerControls"/>
    <ds:schemaRef ds:uri="69bc34b3-1921-46c7-8c7a-d18363374b4b"/>
    <ds:schemaRef ds:uri="http://schemas.microsoft.com/sharepoint/v3"/>
    <ds:schemaRef ds:uri="c1c1dc04-eeda-4b6e-b2df-40979f5da1d3"/>
  </ds:schemaRefs>
</ds:datastoreItem>
</file>

<file path=customXml/itemProps2.xml><?xml version="1.0" encoding="utf-8"?>
<ds:datastoreItem xmlns:ds="http://schemas.openxmlformats.org/officeDocument/2006/customXml" ds:itemID="{46FF8DAB-6BBE-4D03-8DEB-399F7335746D}">
  <ds:schemaRefs>
    <ds:schemaRef ds:uri="http://schemas.microsoft.com/sharepoint/events"/>
  </ds:schemaRefs>
</ds:datastoreItem>
</file>

<file path=customXml/itemProps3.xml><?xml version="1.0" encoding="utf-8"?>
<ds:datastoreItem xmlns:ds="http://schemas.openxmlformats.org/officeDocument/2006/customXml" ds:itemID="{976F2ECF-A03C-4527-99BE-6D209DD7596D}"/>
</file>

<file path=customXml/itemProps4.xml><?xml version="1.0" encoding="utf-8"?>
<ds:datastoreItem xmlns:ds="http://schemas.openxmlformats.org/officeDocument/2006/customXml" ds:itemID="{6393D611-BDD2-4E48-95FF-B7306C43BD70}">
  <ds:schemaRefs>
    <ds:schemaRef ds:uri="http://schemas.microsoft.com/sharepoint/v3/contenttype/forms"/>
  </ds:schemaRefs>
</ds:datastoreItem>
</file>

<file path=customXml/itemProps5.xml><?xml version="1.0" encoding="utf-8"?>
<ds:datastoreItem xmlns:ds="http://schemas.openxmlformats.org/officeDocument/2006/customXml" ds:itemID="{2D809130-D593-4FC4-ACF3-C3959E556E92}"/>
</file>

<file path=docProps/app.xml><?xml version="1.0" encoding="utf-8"?>
<Properties xmlns="http://schemas.openxmlformats.org/officeDocument/2006/extended-properties" xmlns:vt="http://schemas.openxmlformats.org/officeDocument/2006/docPropsVTypes">
  <Template/>
  <TotalTime>1047</TotalTime>
  <Words>540</Words>
  <Application>Microsoft Office PowerPoint</Application>
  <PresentationFormat>On-screen Show (4:3)</PresentationFormat>
  <Paragraphs>89</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AB 1296 Stakeholder Meeting</vt:lpstr>
      <vt:lpstr>Transfer of Coverage</vt:lpstr>
      <vt:lpstr>CalHEERS Report</vt:lpstr>
      <vt:lpstr>CalHEERS Functionality</vt:lpstr>
      <vt:lpstr>CalHEERS Functionality2</vt:lpstr>
      <vt:lpstr>DHCS Report</vt:lpstr>
      <vt:lpstr>Medi-Cal Health Plan Selection</vt:lpstr>
      <vt:lpstr>Medi-Cal Health Plan Selection2</vt:lpstr>
      <vt:lpstr>Medi-Cal Health Plan Selection3</vt:lpstr>
      <vt:lpstr>Medi-Cal Health Plan Selection4</vt:lpstr>
      <vt:lpstr>Medi-Cal Health Plan Selection5</vt:lpstr>
      <vt:lpstr>Certified Enrollment Counselor Training Modules</vt:lpstr>
      <vt:lpstr>Certified Enrollment Counselor Training Modules2</vt:lpstr>
      <vt:lpstr>Open Forum</vt:lpstr>
    </vt:vector>
  </TitlesOfParts>
  <Company>DHCS and 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AB1296Presentation2.28.14</dc:title>
  <dc:creator>Goldman, Zachary (CoveredCA)</dc:creator>
  <cp:keywords>AB1296Presentation2.28.14</cp:keywords>
  <cp:lastModifiedBy>Jamie Bracht</cp:lastModifiedBy>
  <cp:revision>44</cp:revision>
  <cp:lastPrinted>2014-02-27T21:36:51Z</cp:lastPrinted>
  <dcterms:created xsi:type="dcterms:W3CDTF">2014-01-10T17:35:46Z</dcterms:created>
  <dcterms:modified xsi:type="dcterms:W3CDTF">2020-12-03T20:44:44Z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0x010100EEE380F46F125946A8B4C4C90D9FFCDC005D6794E1005A074DB3CDA58DCE25DF47</vt:lpwstr>
  </property>
  <property fmtid="{D5CDD505-2E9C-101B-9397-08002B2CF9AE}" pid="3" name="_dlc_DocIdItemGuid">
    <vt:lpwstr>63f1947d-5eb7-40c7-a4d0-296244b0b6fd</vt:lpwstr>
  </property>
  <property fmtid="{D5CDD505-2E9C-101B-9397-08002B2CF9AE}" pid="4" name="Remediated">
    <vt:bool>false</vt:bool>
  </property>
  <property fmtid="{D5CDD505-2E9C-101B-9397-08002B2CF9AE}" pid="5" name="Organization">
    <vt:lpwstr>76</vt:lpwstr>
  </property>
  <property fmtid="{D5CDD505-2E9C-101B-9397-08002B2CF9AE}" pid="6" name="Division">
    <vt:lpwstr>9;#Director's Office|f5af4bf0-d008-4813-9299-aeb1bb7d7a99</vt:lpwstr>
  </property>
</Properties>
</file>