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38.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13.xml" ContentType="application/vnd.openxmlformats-officedocument.presentationml.tags+xml"/>
  <Override PartName="/ppt/tags/tag69.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8.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12.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13.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14.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15.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314.xml" ContentType="application/vnd.openxmlformats-officedocument.presentationml.tags+xml"/>
  <Override PartName="/ppt/tags/tag16.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31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309.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316.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310.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08.xml" ContentType="application/vnd.openxmlformats-officedocument.presentationml.tags+xml"/>
  <Override PartName="/ppt/tags/tag307.xml" ContentType="application/vnd.openxmlformats-officedocument.presentationml.tags+xml"/>
  <Override PartName="/ppt/tags/tag317.xml" ContentType="application/vnd.openxmlformats-officedocument.presentationml.tags+xml"/>
  <Override PartName="/ppt/tags/tag31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06.xml" ContentType="application/vnd.openxmlformats-officedocument.presentationml.tags+xml"/>
  <Override PartName="/ppt/tags/tag305.xml" ContentType="application/vnd.openxmlformats-officedocument.presentationml.tags+xml"/>
  <Override PartName="/ppt/tags/tag304.xml" ContentType="application/vnd.openxmlformats-officedocument.presentationml.tags+xml"/>
  <Override PartName="/ppt/tags/tag26.xml" ContentType="application/vnd.openxmlformats-officedocument.presentationml.tags+xml"/>
  <Override PartName="/ppt/tags/tag303.xml" ContentType="application/vnd.openxmlformats-officedocument.presentationml.tags+xml"/>
  <Override PartName="/ppt/tags/tag302.xml" ContentType="application/vnd.openxmlformats-officedocument.presentationml.tags+xml"/>
  <Override PartName="/ppt/tags/tag301.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00.xml" ContentType="application/vnd.openxmlformats-officedocument.presentationml.tags+xml"/>
  <Override PartName="/ppt/tags/tag29.xml" ContentType="application/vnd.openxmlformats-officedocument.presentationml.tags+xml"/>
  <Override PartName="/ppt/tags/tag299.xml" ContentType="application/vnd.openxmlformats-officedocument.presentationml.tags+xml"/>
  <Override PartName="/ppt/tags/tag298.xml" ContentType="application/vnd.openxmlformats-officedocument.presentationml.tags+xml"/>
  <Override PartName="/ppt/tags/tag30.xml" ContentType="application/vnd.openxmlformats-officedocument.presentationml.tags+xml"/>
  <Override PartName="/ppt/tags/tag297.xml" ContentType="application/vnd.openxmlformats-officedocument.presentationml.tags+xml"/>
  <Override PartName="/ppt/tags/tag296.xml" ContentType="application/vnd.openxmlformats-officedocument.presentationml.tags+xml"/>
  <Override PartName="/ppt/tags/tag295.xml" ContentType="application/vnd.openxmlformats-officedocument.presentationml.tags+xml"/>
  <Override PartName="/ppt/tags/tag294.xml" ContentType="application/vnd.openxmlformats-officedocument.presentationml.tags+xml"/>
  <Override PartName="/ppt/tags/tag293.xml" ContentType="application/vnd.openxmlformats-officedocument.presentationml.tags+xml"/>
  <Override PartName="/ppt/tags/tag292.xml" ContentType="application/vnd.openxmlformats-officedocument.presentationml.tags+xml"/>
  <Override PartName="/ppt/tags/tag291.xml" ContentType="application/vnd.openxmlformats-officedocument.presentationml.tags+xml"/>
  <Override PartName="/ppt/tags/tag290.xml" ContentType="application/vnd.openxmlformats-officedocument.presentationml.tags+xml"/>
  <Override PartName="/ppt/tags/tag289.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288.xml" ContentType="application/vnd.openxmlformats-officedocument.presentationml.tags+xml"/>
  <Override PartName="/ppt/tags/tag287.xml" ContentType="application/vnd.openxmlformats-officedocument.presentationml.tags+xml"/>
  <Override PartName="/ppt/tags/tag286.xml" ContentType="application/vnd.openxmlformats-officedocument.presentationml.tags+xml"/>
  <Override PartName="/ppt/tags/tag285.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284.xml" ContentType="application/vnd.openxmlformats-officedocument.presentationml.tags+xml"/>
  <Override PartName="/ppt/tags/tag283.xml" ContentType="application/vnd.openxmlformats-officedocument.presentationml.tags+xml"/>
  <Override PartName="/ppt/tags/tag282.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12.xml" ContentType="application/vnd.openxmlformats-officedocument.presentationml.tags+xml"/>
  <Override PartName="/ppt/tags/tag50.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5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349.xml" ContentType="application/vnd.openxmlformats-officedocument.presentationml.tags+xml"/>
  <Override PartName="/ppt/tags/tag609.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864" r:id="rId5"/>
  </p:sldMasterIdLst>
  <p:notesMasterIdLst>
    <p:notesMasterId r:id="rId44"/>
  </p:notesMasterIdLst>
  <p:handoutMasterIdLst>
    <p:handoutMasterId r:id="rId45"/>
  </p:handoutMasterIdLst>
  <p:sldIdLst>
    <p:sldId id="2147473188" r:id="rId6"/>
    <p:sldId id="2147473822" r:id="rId7"/>
    <p:sldId id="2147473905" r:id="rId8"/>
    <p:sldId id="2147472974" r:id="rId9"/>
    <p:sldId id="2147473959" r:id="rId10"/>
    <p:sldId id="2147473912" r:id="rId11"/>
    <p:sldId id="2147473906" r:id="rId12"/>
    <p:sldId id="2147473907" r:id="rId13"/>
    <p:sldId id="2147473960" r:id="rId14"/>
    <p:sldId id="2147472702" r:id="rId15"/>
    <p:sldId id="2147472701" r:id="rId16"/>
    <p:sldId id="2147473904" r:id="rId17"/>
    <p:sldId id="2147473928" r:id="rId18"/>
    <p:sldId id="2147473833" r:id="rId19"/>
    <p:sldId id="2147472972" r:id="rId20"/>
    <p:sldId id="2147473954" r:id="rId21"/>
    <p:sldId id="2147473961" r:id="rId22"/>
    <p:sldId id="2147473945" r:id="rId23"/>
    <p:sldId id="2147473958" r:id="rId24"/>
    <p:sldId id="2147473280" r:id="rId25"/>
    <p:sldId id="2147473875" r:id="rId26"/>
    <p:sldId id="2147473955" r:id="rId27"/>
    <p:sldId id="2147473876" r:id="rId28"/>
    <p:sldId id="2147473956" r:id="rId29"/>
    <p:sldId id="2147473962" r:id="rId30"/>
    <p:sldId id="2147473894" r:id="rId31"/>
    <p:sldId id="2147473963" r:id="rId32"/>
    <p:sldId id="2147473953" r:id="rId33"/>
    <p:sldId id="2147473828" r:id="rId34"/>
    <p:sldId id="2147473895" r:id="rId35"/>
    <p:sldId id="2147473290" r:id="rId36"/>
    <p:sldId id="2147473931" r:id="rId37"/>
    <p:sldId id="2147473932" r:id="rId38"/>
    <p:sldId id="2147473933" r:id="rId39"/>
    <p:sldId id="2147473934" r:id="rId40"/>
    <p:sldId id="2147473935" r:id="rId41"/>
    <p:sldId id="2147473936" r:id="rId42"/>
    <p:sldId id="2147473937" r:id="rId43"/>
  </p:sldIdLst>
  <p:sldSz cx="12192000" cy="6858000"/>
  <p:notesSz cx="68580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ee Schedule Working Group Session 1" id="{FA39675D-F9FB-43C4-85CF-F811D982F0D8}">
          <p14:sldIdLst>
            <p14:sldId id="2147473188"/>
            <p14:sldId id="2147473822"/>
            <p14:sldId id="2147473905"/>
            <p14:sldId id="2147472974"/>
            <p14:sldId id="2147473959"/>
            <p14:sldId id="2147473912"/>
            <p14:sldId id="2147473906"/>
            <p14:sldId id="2147473907"/>
            <p14:sldId id="2147473960"/>
            <p14:sldId id="2147472702"/>
            <p14:sldId id="2147472701"/>
            <p14:sldId id="2147473904"/>
            <p14:sldId id="2147473928"/>
            <p14:sldId id="2147473833"/>
            <p14:sldId id="2147472972"/>
            <p14:sldId id="2147473954"/>
            <p14:sldId id="2147473961"/>
            <p14:sldId id="2147473945"/>
            <p14:sldId id="2147473958"/>
            <p14:sldId id="2147473280"/>
            <p14:sldId id="2147473875"/>
            <p14:sldId id="2147473955"/>
            <p14:sldId id="2147473876"/>
            <p14:sldId id="2147473956"/>
            <p14:sldId id="2147473962"/>
            <p14:sldId id="2147473894"/>
            <p14:sldId id="2147473963"/>
            <p14:sldId id="2147473953"/>
            <p14:sldId id="2147473828"/>
            <p14:sldId id="2147473895"/>
            <p14:sldId id="2147473290"/>
            <p14:sldId id="2147473931"/>
            <p14:sldId id="2147473932"/>
            <p14:sldId id="2147473933"/>
            <p14:sldId id="2147473934"/>
            <p14:sldId id="2147473935"/>
            <p14:sldId id="2147473936"/>
            <p14:sldId id="21474739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FC"/>
    <a:srgbClr val="2487BE"/>
    <a:srgbClr val="17315A"/>
    <a:srgbClr val="F7E5F0"/>
    <a:srgbClr val="F4F4F4"/>
    <a:srgbClr val="12A4DD"/>
    <a:srgbClr val="BFBFBF"/>
    <a:srgbClr val="A6A6A6"/>
    <a:srgbClr val="D7ECF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42" autoAdjust="0"/>
    <p:restoredTop sz="91498" autoAdjust="0"/>
  </p:normalViewPr>
  <p:slideViewPr>
    <p:cSldViewPr snapToGrid="0" snapToObjects="1">
      <p:cViewPr varScale="1">
        <p:scale>
          <a:sx n="78" d="100"/>
          <a:sy n="78" d="100"/>
        </p:scale>
        <p:origin x="595"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5490"/>
    </p:cViewPr>
  </p:sorterViewPr>
  <p:notesViewPr>
    <p:cSldViewPr snapToGrid="0" snapToObjects="1">
      <p:cViewPr>
        <p:scale>
          <a:sx n="75" d="100"/>
          <a:sy n="75" d="100"/>
        </p:scale>
        <p:origin x="309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0"/>
            <a:ext cx="2972209" cy="465291"/>
          </a:xfrm>
          <a:prstGeom prst="rect">
            <a:avLst/>
          </a:prstGeom>
        </p:spPr>
        <p:txBody>
          <a:bodyPr vert="horz" lIns="90078" tIns="45039" rIns="90078" bIns="4503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884259" y="0"/>
            <a:ext cx="2972209" cy="465291"/>
          </a:xfrm>
          <a:prstGeom prst="rect">
            <a:avLst/>
          </a:prstGeom>
        </p:spPr>
        <p:txBody>
          <a:bodyPr vert="horz" lIns="90078" tIns="45039" rIns="90078" bIns="45039" rtlCol="0"/>
          <a:lstStyle>
            <a:lvl1pPr algn="r">
              <a:defRPr sz="1200"/>
            </a:lvl1pPr>
          </a:lstStyle>
          <a:p>
            <a:fld id="{A6BD5B6C-20AF-4F0F-889A-7AADC7535123}" type="datetime3">
              <a:rPr lang="en-US" smtClean="0"/>
              <a:t>5 March 2023</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8831109"/>
            <a:ext cx="2972209" cy="465291"/>
          </a:xfrm>
          <a:prstGeom prst="rect">
            <a:avLst/>
          </a:prstGeom>
        </p:spPr>
        <p:txBody>
          <a:bodyPr vert="horz" lIns="90078" tIns="45039" rIns="90078" bIns="4503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884259" y="8831109"/>
            <a:ext cx="2972209" cy="465291"/>
          </a:xfrm>
          <a:prstGeom prst="rect">
            <a:avLst/>
          </a:prstGeom>
        </p:spPr>
        <p:txBody>
          <a:bodyPr vert="horz" lIns="90078" tIns="45039" rIns="90078" bIns="45039"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00775" tIns="46412" rIns="92825" bIns="46412" rtlCol="0"/>
          <a:lstStyle>
            <a:lvl1pPr algn="l" rtl="0">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66435"/>
          </a:xfrm>
          <a:prstGeom prst="rect">
            <a:avLst/>
          </a:prstGeom>
        </p:spPr>
        <p:txBody>
          <a:bodyPr vert="horz" lIns="92825" tIns="46412" rIns="900775" bIns="46412" rtlCol="0"/>
          <a:lstStyle>
            <a:lvl1pPr algn="r" rtl="0">
              <a:defRPr sz="900">
                <a:latin typeface="+mn-lt"/>
                <a:cs typeface="Arial" panose="020B0604020202020204" pitchFamily="34" charset="0"/>
              </a:defRPr>
            </a:lvl1pPr>
          </a:lstStyle>
          <a:p>
            <a:fld id="{1DF34805-1F01-4BDA-A8CA-FCEA2B4BC8D0}" type="datetime3">
              <a:rPr lang="en-US" smtClean="0"/>
              <a:pPr/>
              <a:t>5 March 2023</a:t>
            </a:fld>
            <a:endParaRPr lang="en-US" dirty="0"/>
          </a:p>
        </p:txBody>
      </p:sp>
      <p:sp>
        <p:nvSpPr>
          <p:cNvPr id="4" name="Slide Image Placeholder 3"/>
          <p:cNvSpPr>
            <a:spLocks noGrp="1" noRot="1" noChangeAspect="1"/>
          </p:cNvSpPr>
          <p:nvPr>
            <p:ph type="sldImg" idx="2"/>
          </p:nvPr>
        </p:nvSpPr>
        <p:spPr>
          <a:xfrm>
            <a:off x="639763" y="557213"/>
            <a:ext cx="5578475" cy="3138487"/>
          </a:xfrm>
          <a:prstGeom prst="rect">
            <a:avLst/>
          </a:prstGeom>
          <a:noFill/>
          <a:ln w="6350">
            <a:solidFill>
              <a:prstClr val="black"/>
            </a:solidFill>
          </a:ln>
        </p:spPr>
        <p:txBody>
          <a:bodyPr vert="horz" lIns="92825" tIns="46412" rIns="92825" bIns="46412" rtlCol="0" anchor="ctr"/>
          <a:lstStyle/>
          <a:p>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00775" tIns="46412" rIns="92825" bIns="46412" rtlCol="0" anchor="b"/>
          <a:lstStyle>
            <a:lvl1pPr algn="l" rtl="0">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25" tIns="46412" rIns="900775" bIns="46412"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09713" y="4473715"/>
            <a:ext cx="5438575" cy="100680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557213"/>
            <a:ext cx="5578475" cy="3138487"/>
          </a:xfrm>
        </p:spPr>
      </p:sp>
      <p:sp>
        <p:nvSpPr>
          <p:cNvPr id="3" name="Notes Placeholder 2"/>
          <p:cNvSpPr>
            <a:spLocks noGrp="1"/>
          </p:cNvSpPr>
          <p:nvPr>
            <p:ph type="body" idx="1"/>
          </p:nvPr>
        </p:nvSpPr>
        <p:spPr>
          <a:xfrm>
            <a:off x="709713" y="4473717"/>
            <a:ext cx="5438575" cy="170383"/>
          </a:xfrm>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dirty="0"/>
          </a:p>
        </p:txBody>
      </p:sp>
    </p:spTree>
    <p:extLst>
      <p:ext uri="{BB962C8B-B14F-4D97-AF65-F5344CB8AC3E}">
        <p14:creationId xmlns:p14="http://schemas.microsoft.com/office/powerpoint/2010/main" val="90147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557213"/>
            <a:ext cx="5578475" cy="3138487"/>
          </a:xfrm>
        </p:spPr>
      </p:sp>
      <p:sp>
        <p:nvSpPr>
          <p:cNvPr id="3" name="Notes Placeholder 2"/>
          <p:cNvSpPr>
            <a:spLocks noGrp="1"/>
          </p:cNvSpPr>
          <p:nvPr>
            <p:ph type="body" idx="1"/>
          </p:nvPr>
        </p:nvSpPr>
        <p:spPr>
          <a:xfrm>
            <a:off x="709713" y="4473717"/>
            <a:ext cx="5438575" cy="170383"/>
          </a:xfrm>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18</a:t>
            </a:fld>
            <a:endParaRPr lang="en-US" dirty="0"/>
          </a:p>
        </p:txBody>
      </p:sp>
    </p:spTree>
    <p:extLst>
      <p:ext uri="{BB962C8B-B14F-4D97-AF65-F5344CB8AC3E}">
        <p14:creationId xmlns:p14="http://schemas.microsoft.com/office/powerpoint/2010/main" val="40893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13" y="4473715"/>
            <a:ext cx="5438575" cy="169277"/>
          </a:xfrm>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20</a:t>
            </a:fld>
            <a:endParaRPr lang="en-US" dirty="0"/>
          </a:p>
        </p:txBody>
      </p:sp>
    </p:spTree>
    <p:extLst>
      <p:ext uri="{BB962C8B-B14F-4D97-AF65-F5344CB8AC3E}">
        <p14:creationId xmlns:p14="http://schemas.microsoft.com/office/powerpoint/2010/main" val="401631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557213"/>
            <a:ext cx="5578475" cy="3138487"/>
          </a:xfrm>
        </p:spPr>
      </p:sp>
      <p:sp>
        <p:nvSpPr>
          <p:cNvPr id="3" name="Notes Placeholder 2"/>
          <p:cNvSpPr>
            <a:spLocks noGrp="1"/>
          </p:cNvSpPr>
          <p:nvPr>
            <p:ph type="body" idx="1"/>
          </p:nvPr>
        </p:nvSpPr>
        <p:spPr>
          <a:xfrm>
            <a:off x="709713" y="4473716"/>
            <a:ext cx="5438575" cy="170383"/>
          </a:xfrm>
        </p:spPr>
        <p:txBody>
          <a:bodyPr/>
          <a:lstStyle/>
          <a:p>
            <a:endParaRPr lang="en-US" dirty="0"/>
          </a:p>
        </p:txBody>
      </p:sp>
      <p:sp>
        <p:nvSpPr>
          <p:cNvPr id="4" name="Date Placeholder 3"/>
          <p:cNvSpPr>
            <a:spLocks noGrp="1"/>
          </p:cNvSpPr>
          <p:nvPr>
            <p:ph type="dt" idx="1"/>
          </p:nvPr>
        </p:nvSpPr>
        <p:spPr/>
        <p:txBody>
          <a:bodyPr/>
          <a:lstStyle/>
          <a:p>
            <a:pPr defTabSz="900775">
              <a:defRPr/>
            </a:pPr>
            <a:fld id="{1DF34805-1F01-4BDA-A8CA-FCEA2B4BC8D0}" type="datetime3">
              <a:rPr lang="en-US">
                <a:solidFill>
                  <a:srgbClr val="000000"/>
                </a:solidFill>
                <a:latin typeface="Arial"/>
              </a:rPr>
              <a:pPr defTabSz="900775">
                <a:defRPr/>
              </a:pPr>
              <a:t>5 March 2023</a:t>
            </a:fld>
            <a:endParaRPr lang="en-US" dirty="0">
              <a:solidFill>
                <a:srgbClr val="000000"/>
              </a:solidFill>
              <a:latin typeface="Arial"/>
            </a:endParaRPr>
          </a:p>
        </p:txBody>
      </p:sp>
      <p:sp>
        <p:nvSpPr>
          <p:cNvPr id="5" name="Slide Number Placeholder 4"/>
          <p:cNvSpPr>
            <a:spLocks noGrp="1"/>
          </p:cNvSpPr>
          <p:nvPr>
            <p:ph type="sldNum" sz="quarter" idx="5"/>
          </p:nvPr>
        </p:nvSpPr>
        <p:spPr/>
        <p:txBody>
          <a:bodyPr/>
          <a:lstStyle/>
          <a:p>
            <a:pPr defTabSz="900775">
              <a:defRPr/>
            </a:pPr>
            <a:fld id="{CF5EBCF4-26FC-4F76-8DA1-52FDDC328D44}" type="slidenum">
              <a:rPr lang="en-US">
                <a:solidFill>
                  <a:srgbClr val="000000"/>
                </a:solidFill>
                <a:latin typeface="Arial"/>
              </a:rPr>
              <a:pPr defTabSz="900775">
                <a:defRPr/>
              </a:pPr>
              <a:t>27</a:t>
            </a:fld>
            <a:endParaRPr lang="en-US" dirty="0">
              <a:solidFill>
                <a:srgbClr val="000000"/>
              </a:solidFill>
              <a:latin typeface="Arial"/>
            </a:endParaRPr>
          </a:p>
        </p:txBody>
      </p:sp>
    </p:spTree>
    <p:extLst>
      <p:ext uri="{BB962C8B-B14F-4D97-AF65-F5344CB8AC3E}">
        <p14:creationId xmlns:p14="http://schemas.microsoft.com/office/powerpoint/2010/main" val="203721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28</a:t>
            </a:fld>
            <a:endParaRPr lang="en-US" dirty="0"/>
          </a:p>
        </p:txBody>
      </p:sp>
    </p:spTree>
    <p:extLst>
      <p:ext uri="{BB962C8B-B14F-4D97-AF65-F5344CB8AC3E}">
        <p14:creationId xmlns:p14="http://schemas.microsoft.com/office/powerpoint/2010/main" val="1170676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557213"/>
            <a:ext cx="5578475" cy="3138487"/>
          </a:xfrm>
        </p:spPr>
      </p:sp>
      <p:sp>
        <p:nvSpPr>
          <p:cNvPr id="3" name="Notes Placeholder 2"/>
          <p:cNvSpPr>
            <a:spLocks noGrp="1"/>
          </p:cNvSpPr>
          <p:nvPr>
            <p:ph type="body" idx="1"/>
          </p:nvPr>
        </p:nvSpPr>
        <p:spPr>
          <a:xfrm>
            <a:off x="709713" y="4473716"/>
            <a:ext cx="5438575" cy="170383"/>
          </a:xfrm>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30</a:t>
            </a:fld>
            <a:endParaRPr lang="en-US" dirty="0"/>
          </a:p>
        </p:txBody>
      </p:sp>
    </p:spTree>
    <p:extLst>
      <p:ext uri="{BB962C8B-B14F-4D97-AF65-F5344CB8AC3E}">
        <p14:creationId xmlns:p14="http://schemas.microsoft.com/office/powerpoint/2010/main" val="3893383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33</a:t>
            </a:fld>
            <a:endParaRPr lang="en-US" dirty="0"/>
          </a:p>
        </p:txBody>
      </p:sp>
    </p:spTree>
    <p:extLst>
      <p:ext uri="{BB962C8B-B14F-4D97-AF65-F5344CB8AC3E}">
        <p14:creationId xmlns:p14="http://schemas.microsoft.com/office/powerpoint/2010/main" val="115631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3</a:t>
            </a:fld>
            <a:endParaRPr lang="en-US" dirty="0"/>
          </a:p>
        </p:txBody>
      </p:sp>
    </p:spTree>
    <p:extLst>
      <p:ext uri="{BB962C8B-B14F-4D97-AF65-F5344CB8AC3E}">
        <p14:creationId xmlns:p14="http://schemas.microsoft.com/office/powerpoint/2010/main" val="320289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733425"/>
            <a:ext cx="7332663" cy="4125913"/>
          </a:xfrm>
        </p:spPr>
      </p:sp>
      <p:sp>
        <p:nvSpPr>
          <p:cNvPr id="3" name="Notes Placeholder 2"/>
          <p:cNvSpPr>
            <a:spLocks noGrp="1"/>
          </p:cNvSpPr>
          <p:nvPr>
            <p:ph type="body" idx="1"/>
          </p:nvPr>
        </p:nvSpPr>
        <p:spPr>
          <a:xfrm>
            <a:off x="730970" y="5882248"/>
            <a:ext cx="5601465" cy="216851"/>
          </a:xfrm>
        </p:spPr>
        <p:txBody>
          <a:bodyPr/>
          <a:lstStyle/>
          <a:p>
            <a:endParaRPr lang="en-US" sz="1400" dirty="0">
              <a:cs typeface="+mn-cs"/>
            </a:endParaRPr>
          </a:p>
        </p:txBody>
      </p:sp>
      <p:sp>
        <p:nvSpPr>
          <p:cNvPr id="4" name="Slide Number Placeholder 3"/>
          <p:cNvSpPr>
            <a:spLocks noGrp="1"/>
          </p:cNvSpPr>
          <p:nvPr>
            <p:ph type="sldNum" sz="quarter" idx="10"/>
          </p:nvPr>
        </p:nvSpPr>
        <p:spPr/>
        <p:txBody>
          <a:bodyPr/>
          <a:lstStyle/>
          <a:p>
            <a:pPr defTabSz="1073814">
              <a:defRPr/>
            </a:pPr>
            <a:fld id="{D0ECA9DC-8E96-4C18-A0D0-F5C5C0229E3D}" type="slidenum">
              <a:rPr lang="en-US" sz="1400">
                <a:solidFill>
                  <a:prstClr val="black"/>
                </a:solidFill>
                <a:latin typeface="Calibri" panose="020F0502020204030204"/>
                <a:cs typeface="+mn-cs"/>
              </a:rPr>
              <a:pPr defTabSz="1073814">
                <a:defRPr/>
              </a:pPr>
              <a:t>10</a:t>
            </a:fld>
            <a:endParaRPr lang="en-US" sz="1400" dirty="0">
              <a:solidFill>
                <a:prstClr val="black"/>
              </a:solidFill>
              <a:latin typeface="Calibri" panose="020F0502020204030204"/>
              <a:cs typeface="+mn-cs"/>
            </a:endParaRPr>
          </a:p>
        </p:txBody>
      </p:sp>
    </p:spTree>
    <p:extLst>
      <p:ext uri="{BB962C8B-B14F-4D97-AF65-F5344CB8AC3E}">
        <p14:creationId xmlns:p14="http://schemas.microsoft.com/office/powerpoint/2010/main" val="293537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733425"/>
            <a:ext cx="7332663" cy="4125913"/>
          </a:xfrm>
        </p:spPr>
      </p:sp>
      <p:sp>
        <p:nvSpPr>
          <p:cNvPr id="3" name="Notes Placeholder 2"/>
          <p:cNvSpPr>
            <a:spLocks noGrp="1"/>
          </p:cNvSpPr>
          <p:nvPr>
            <p:ph type="body" idx="1"/>
          </p:nvPr>
        </p:nvSpPr>
        <p:spPr>
          <a:xfrm>
            <a:off x="730970" y="5882248"/>
            <a:ext cx="5601465" cy="216851"/>
          </a:xfrm>
        </p:spPr>
        <p:txBody>
          <a:bodyPr/>
          <a:lstStyle/>
          <a:p>
            <a:endParaRPr lang="en-US" sz="1400" dirty="0">
              <a:cs typeface="+mn-cs"/>
            </a:endParaRPr>
          </a:p>
        </p:txBody>
      </p:sp>
      <p:sp>
        <p:nvSpPr>
          <p:cNvPr id="4" name="Slide Number Placeholder 3"/>
          <p:cNvSpPr>
            <a:spLocks noGrp="1"/>
          </p:cNvSpPr>
          <p:nvPr>
            <p:ph type="sldNum" sz="quarter" idx="10"/>
          </p:nvPr>
        </p:nvSpPr>
        <p:spPr/>
        <p:txBody>
          <a:bodyPr/>
          <a:lstStyle/>
          <a:p>
            <a:pPr defTabSz="1073814">
              <a:defRPr/>
            </a:pPr>
            <a:fld id="{D0ECA9DC-8E96-4C18-A0D0-F5C5C0229E3D}" type="slidenum">
              <a:rPr lang="en-US" sz="1400">
                <a:solidFill>
                  <a:prstClr val="black"/>
                </a:solidFill>
                <a:latin typeface="Calibri" panose="020F0502020204030204"/>
                <a:cs typeface="+mn-cs"/>
              </a:rPr>
              <a:pPr defTabSz="1073814">
                <a:defRPr/>
              </a:pPr>
              <a:t>11</a:t>
            </a:fld>
            <a:endParaRPr lang="en-US" sz="1400" dirty="0">
              <a:solidFill>
                <a:prstClr val="black"/>
              </a:solidFill>
              <a:latin typeface="Calibri" panose="020F0502020204030204"/>
              <a:cs typeface="+mn-cs"/>
            </a:endParaRPr>
          </a:p>
        </p:txBody>
      </p:sp>
    </p:spTree>
    <p:extLst>
      <p:ext uri="{BB962C8B-B14F-4D97-AF65-F5344CB8AC3E}">
        <p14:creationId xmlns:p14="http://schemas.microsoft.com/office/powerpoint/2010/main" val="287759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91D0605-F733-4CAC-8E9C-28A8FB5D0A8E}"/>
              </a:ext>
            </a:extLst>
          </p:cNvPr>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A0250FF-D792-40A8-B2C6-2770C05D15AD}"/>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557213"/>
            <a:ext cx="5578475" cy="3138487"/>
          </a:xfrm>
        </p:spPr>
      </p:sp>
      <p:sp>
        <p:nvSpPr>
          <p:cNvPr id="3" name="Notes Placeholder 2"/>
          <p:cNvSpPr>
            <a:spLocks noGrp="1"/>
          </p:cNvSpPr>
          <p:nvPr>
            <p:ph type="body" idx="1"/>
          </p:nvPr>
        </p:nvSpPr>
        <p:spPr>
          <a:xfrm>
            <a:off x="709713" y="4473716"/>
            <a:ext cx="5438575" cy="170383"/>
          </a:xfrm>
        </p:spPr>
        <p:txBody>
          <a:bodyPr/>
          <a:lstStyle/>
          <a:p>
            <a:endParaRPr lang="en-US" dirty="0"/>
          </a:p>
        </p:txBody>
      </p:sp>
      <p:sp>
        <p:nvSpPr>
          <p:cNvPr id="4" name="Date Placeholder 3"/>
          <p:cNvSpPr>
            <a:spLocks noGrp="1"/>
          </p:cNvSpPr>
          <p:nvPr>
            <p:ph type="dt" idx="1"/>
          </p:nvPr>
        </p:nvSpPr>
        <p:spPr/>
        <p:txBody>
          <a:bodyPr/>
          <a:lstStyle/>
          <a:p>
            <a:pPr defTabSz="900775">
              <a:defRPr/>
            </a:pPr>
            <a:fld id="{1DF34805-1F01-4BDA-A8CA-FCEA2B4BC8D0}" type="datetime3">
              <a:rPr lang="en-US">
                <a:solidFill>
                  <a:srgbClr val="000000"/>
                </a:solidFill>
                <a:latin typeface="Arial"/>
              </a:rPr>
              <a:pPr defTabSz="900775">
                <a:defRPr/>
              </a:pPr>
              <a:t>5 March 2023</a:t>
            </a:fld>
            <a:endParaRPr lang="en-US" dirty="0">
              <a:solidFill>
                <a:srgbClr val="000000"/>
              </a:solidFill>
              <a:latin typeface="Arial"/>
            </a:endParaRPr>
          </a:p>
        </p:txBody>
      </p:sp>
      <p:sp>
        <p:nvSpPr>
          <p:cNvPr id="5" name="Slide Number Placeholder 4"/>
          <p:cNvSpPr>
            <a:spLocks noGrp="1"/>
          </p:cNvSpPr>
          <p:nvPr>
            <p:ph type="sldNum" sz="quarter" idx="5"/>
          </p:nvPr>
        </p:nvSpPr>
        <p:spPr/>
        <p:txBody>
          <a:bodyPr/>
          <a:lstStyle/>
          <a:p>
            <a:pPr defTabSz="900775">
              <a:defRPr/>
            </a:pPr>
            <a:fld id="{CF5EBCF4-26FC-4F76-8DA1-52FDDC328D44}" type="slidenum">
              <a:rPr lang="en-US">
                <a:solidFill>
                  <a:srgbClr val="000000"/>
                </a:solidFill>
                <a:latin typeface="Arial"/>
              </a:rPr>
              <a:pPr defTabSz="900775">
                <a:defRPr/>
              </a:pPr>
              <a:t>16</a:t>
            </a:fld>
            <a:endParaRPr lang="en-US" dirty="0">
              <a:solidFill>
                <a:srgbClr val="000000"/>
              </a:solidFill>
              <a:latin typeface="Arial"/>
            </a:endParaRPr>
          </a:p>
        </p:txBody>
      </p:sp>
    </p:spTree>
    <p:extLst>
      <p:ext uri="{BB962C8B-B14F-4D97-AF65-F5344CB8AC3E}">
        <p14:creationId xmlns:p14="http://schemas.microsoft.com/office/powerpoint/2010/main" val="34224672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4.xml"/><Relationship Id="rId7" Type="http://schemas.openxmlformats.org/officeDocument/2006/relationships/oleObject" Target="../embeddings/oleObject2.bin"/><Relationship Id="rId12" Type="http://schemas.openxmlformats.org/officeDocument/2006/relationships/image" Target="../media/image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11" Type="http://schemas.openxmlformats.org/officeDocument/2006/relationships/image" Target="../media/image3.svg"/><Relationship Id="rId5" Type="http://schemas.openxmlformats.org/officeDocument/2006/relationships/tags" Target="../tags/tag26.xml"/><Relationship Id="rId10" Type="http://schemas.openxmlformats.org/officeDocument/2006/relationships/image" Target="../media/image2.png"/><Relationship Id="rId4" Type="http://schemas.openxmlformats.org/officeDocument/2006/relationships/tags" Target="../tags/tag25.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image" Target="../media/image6.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3.sv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2.png"/><Relationship Id="rId5" Type="http://schemas.openxmlformats.org/officeDocument/2006/relationships/tags" Target="../tags/tag87.xml"/><Relationship Id="rId10" Type="http://schemas.openxmlformats.org/officeDocument/2006/relationships/image" Target="../media/image8.emf"/><Relationship Id="rId4" Type="http://schemas.openxmlformats.org/officeDocument/2006/relationships/tags" Target="../tags/tag86.xml"/><Relationship Id="rId9"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3.sv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2.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1.emf"/><Relationship Id="rId5" Type="http://schemas.openxmlformats.org/officeDocument/2006/relationships/tags" Target="../tags/tag94.xml"/><Relationship Id="rId10" Type="http://schemas.openxmlformats.org/officeDocument/2006/relationships/oleObject" Target="../embeddings/oleObject12.bin"/><Relationship Id="rId4" Type="http://schemas.openxmlformats.org/officeDocument/2006/relationships/tags" Target="../tags/tag93.xml"/><Relationship Id="rId9" Type="http://schemas.openxmlformats.org/officeDocument/2006/relationships/slideMaster" Target="../slideMasters/slideMaster1.xml"/><Relationship Id="rId1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0.xml"/><Relationship Id="rId7" Type="http://schemas.openxmlformats.org/officeDocument/2006/relationships/slideMaster" Target="../slideMasters/slideMaster1.xml"/><Relationship Id="rId12" Type="http://schemas.openxmlformats.org/officeDocument/2006/relationships/image" Target="../media/image6.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3.svg"/><Relationship Id="rId5" Type="http://schemas.openxmlformats.org/officeDocument/2006/relationships/tags" Target="../tags/tag102.xml"/><Relationship Id="rId10" Type="http://schemas.openxmlformats.org/officeDocument/2006/relationships/image" Target="../media/image2.png"/><Relationship Id="rId4" Type="http://schemas.openxmlformats.org/officeDocument/2006/relationships/tags" Target="../tags/tag101.xml"/><Relationship Id="rId9"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4.emf"/><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7.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1.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6.bin"/><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10.sv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image" Target="../media/image9.png"/><Relationship Id="rId5" Type="http://schemas.openxmlformats.org/officeDocument/2006/relationships/tags" Target="../tags/tag124.xml"/><Relationship Id="rId10" Type="http://schemas.openxmlformats.org/officeDocument/2006/relationships/image" Target="../media/image4.emf"/><Relationship Id="rId4" Type="http://schemas.openxmlformats.org/officeDocument/2006/relationships/tags" Target="../tags/tag123.xml"/><Relationship Id="rId9"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10.sv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9.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4.emf"/><Relationship Id="rId5" Type="http://schemas.openxmlformats.org/officeDocument/2006/relationships/tags" Target="../tags/tag131.xml"/><Relationship Id="rId10" Type="http://schemas.openxmlformats.org/officeDocument/2006/relationships/oleObject" Target="../embeddings/oleObject18.bin"/><Relationship Id="rId4" Type="http://schemas.openxmlformats.org/officeDocument/2006/relationships/tags" Target="../tags/tag130.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58.xml"/><Relationship Id="rId7" Type="http://schemas.openxmlformats.org/officeDocument/2006/relationships/image" Target="../media/image4.emf"/><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oleObject" Target="../embeddings/oleObject20.bin"/><Relationship Id="rId5" Type="http://schemas.openxmlformats.org/officeDocument/2006/relationships/slideMaster" Target="../slideMasters/slideMaster2.xml"/><Relationship Id="rId10" Type="http://schemas.openxmlformats.org/officeDocument/2006/relationships/image" Target="../media/image13.jpeg"/><Relationship Id="rId4" Type="http://schemas.openxmlformats.org/officeDocument/2006/relationships/tags" Target="../tags/tag159.xml"/><Relationship Id="rId9"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6.png"/><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image" Target="../media/image1.emf"/><Relationship Id="rId4" Type="http://schemas.openxmlformats.org/officeDocument/2006/relationships/tags" Target="../tags/tag163.xml"/><Relationship Id="rId9"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69.xml"/><Relationship Id="rId7" Type="http://schemas.openxmlformats.org/officeDocument/2006/relationships/slideMaster" Target="../slideMasters/slideMaster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9"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175.xml"/><Relationship Id="rId7" Type="http://schemas.openxmlformats.org/officeDocument/2006/relationships/slideMaster" Target="../slideMasters/slideMaster2.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81.xml"/><Relationship Id="rId7" Type="http://schemas.openxmlformats.org/officeDocument/2006/relationships/slideMaster" Target="../slideMasters/slideMaster2.xml"/><Relationship Id="rId12" Type="http://schemas.openxmlformats.org/officeDocument/2006/relationships/image" Target="../media/image10.sv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image" Target="../media/image9.png"/><Relationship Id="rId5" Type="http://schemas.openxmlformats.org/officeDocument/2006/relationships/tags" Target="../tags/tag183.xml"/><Relationship Id="rId10" Type="http://schemas.openxmlformats.org/officeDocument/2006/relationships/image" Target="../media/image14.jpeg"/><Relationship Id="rId4" Type="http://schemas.openxmlformats.org/officeDocument/2006/relationships/tags" Target="../tags/tag182.xml"/><Relationship Id="rId9"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10" Type="http://schemas.openxmlformats.org/officeDocument/2006/relationships/image" Target="../media/image4.emf"/><Relationship Id="rId4" Type="http://schemas.openxmlformats.org/officeDocument/2006/relationships/tags" Target="../tags/tag188.xml"/><Relationship Id="rId9"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image" Target="../media/image10.sv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9.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1.emf"/><Relationship Id="rId5" Type="http://schemas.openxmlformats.org/officeDocument/2006/relationships/tags" Target="../tags/tag196.xml"/><Relationship Id="rId10" Type="http://schemas.openxmlformats.org/officeDocument/2006/relationships/oleObject" Target="../embeddings/oleObject26.bin"/><Relationship Id="rId4" Type="http://schemas.openxmlformats.org/officeDocument/2006/relationships/tags" Target="../tags/tag195.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image" Target="../media/image10.sv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9.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image" Target="../media/image1.emf"/><Relationship Id="rId5" Type="http://schemas.openxmlformats.org/officeDocument/2006/relationships/tags" Target="../tags/tag204.xml"/><Relationship Id="rId10" Type="http://schemas.openxmlformats.org/officeDocument/2006/relationships/oleObject" Target="../embeddings/oleObject27.bin"/><Relationship Id="rId4" Type="http://schemas.openxmlformats.org/officeDocument/2006/relationships/tags" Target="../tags/tag203.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image" Target="../media/image10.svg"/><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9.pn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4.emf"/><Relationship Id="rId5" Type="http://schemas.openxmlformats.org/officeDocument/2006/relationships/tags" Target="../tags/tag212.xml"/><Relationship Id="rId10" Type="http://schemas.openxmlformats.org/officeDocument/2006/relationships/oleObject" Target="../embeddings/oleObject28.bin"/><Relationship Id="rId4" Type="http://schemas.openxmlformats.org/officeDocument/2006/relationships/tags" Target="../tags/tag211.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image" Target="../media/image10.sv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9.png"/><Relationship Id="rId5" Type="http://schemas.openxmlformats.org/officeDocument/2006/relationships/tags" Target="../tags/tag220.xml"/><Relationship Id="rId10" Type="http://schemas.openxmlformats.org/officeDocument/2006/relationships/image" Target="../media/image1.emf"/><Relationship Id="rId4" Type="http://schemas.openxmlformats.org/officeDocument/2006/relationships/tags" Target="../tags/tag219.xml"/><Relationship Id="rId9"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image" Target="../media/image10.sv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9.png"/><Relationship Id="rId5" Type="http://schemas.openxmlformats.org/officeDocument/2006/relationships/tags" Target="../tags/tag227.xml"/><Relationship Id="rId10" Type="http://schemas.openxmlformats.org/officeDocument/2006/relationships/image" Target="../media/image4.emf"/><Relationship Id="rId4" Type="http://schemas.openxmlformats.org/officeDocument/2006/relationships/tags" Target="../tags/tag226.xml"/><Relationship Id="rId9"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6.png"/><Relationship Id="rId4" Type="http://schemas.openxmlformats.org/officeDocument/2006/relationships/tags" Target="../tags/tag37.xml"/><Relationship Id="rId9"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image" Target="../media/image3.sv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2.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image" Target="../media/image4.emf"/><Relationship Id="rId5" Type="http://schemas.openxmlformats.org/officeDocument/2006/relationships/tags" Target="../tags/tag234.xml"/><Relationship Id="rId10" Type="http://schemas.openxmlformats.org/officeDocument/2006/relationships/oleObject" Target="../embeddings/oleObject31.bin"/><Relationship Id="rId4" Type="http://schemas.openxmlformats.org/officeDocument/2006/relationships/tags" Target="../tags/tag233.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image" Target="../media/image3.svg"/><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image" Target="../media/image2.pn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image" Target="../media/image1.emf"/><Relationship Id="rId5" Type="http://schemas.openxmlformats.org/officeDocument/2006/relationships/tags" Target="../tags/tag242.xml"/><Relationship Id="rId10" Type="http://schemas.openxmlformats.org/officeDocument/2006/relationships/oleObject" Target="../embeddings/oleObject32.bin"/><Relationship Id="rId4" Type="http://schemas.openxmlformats.org/officeDocument/2006/relationships/tags" Target="../tags/tag241.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image" Target="../media/image3.svg"/><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image" Target="../media/image2.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image" Target="../media/image4.emf"/><Relationship Id="rId5" Type="http://schemas.openxmlformats.org/officeDocument/2006/relationships/tags" Target="../tags/tag250.xml"/><Relationship Id="rId10" Type="http://schemas.openxmlformats.org/officeDocument/2006/relationships/oleObject" Target="../embeddings/oleObject33.bin"/><Relationship Id="rId4" Type="http://schemas.openxmlformats.org/officeDocument/2006/relationships/tags" Target="../tags/tag249.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tags" Target="../tags/tag256.xml"/><Relationship Id="rId7" Type="http://schemas.openxmlformats.org/officeDocument/2006/relationships/slideMaster" Target="../slideMasters/slideMaster2.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image" Target="../media/image10.svg"/><Relationship Id="rId5" Type="http://schemas.openxmlformats.org/officeDocument/2006/relationships/tags" Target="../tags/tag258.xml"/><Relationship Id="rId10" Type="http://schemas.openxmlformats.org/officeDocument/2006/relationships/image" Target="../media/image9.png"/><Relationship Id="rId4" Type="http://schemas.openxmlformats.org/officeDocument/2006/relationships/tags" Target="../tags/tag257.xml"/><Relationship Id="rId9"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image" Target="../media/image4.emf"/><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oleObject" Target="../embeddings/oleObject35.bin"/><Relationship Id="rId5" Type="http://schemas.openxmlformats.org/officeDocument/2006/relationships/slideMaster" Target="../slideMasters/slideMaster2.xml"/><Relationship Id="rId4" Type="http://schemas.openxmlformats.org/officeDocument/2006/relationships/tags" Target="../tags/tag26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sv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6.png"/><Relationship Id="rId4" Type="http://schemas.openxmlformats.org/officeDocument/2006/relationships/tags" Target="../tags/tag43.xml"/><Relationship Id="rId9"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6.png"/><Relationship Id="rId3" Type="http://schemas.openxmlformats.org/officeDocument/2006/relationships/tags" Target="../tags/tag48.xml"/><Relationship Id="rId7" Type="http://schemas.openxmlformats.org/officeDocument/2006/relationships/slideMaster" Target="../slideMasters/slideMaster1.xml"/><Relationship Id="rId12" Type="http://schemas.openxmlformats.org/officeDocument/2006/relationships/image" Target="../media/image3.sv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2.png"/><Relationship Id="rId5" Type="http://schemas.openxmlformats.org/officeDocument/2006/relationships/tags" Target="../tags/tag50.xml"/><Relationship Id="rId10" Type="http://schemas.openxmlformats.org/officeDocument/2006/relationships/image" Target="../media/image7.jpeg"/><Relationship Id="rId4" Type="http://schemas.openxmlformats.org/officeDocument/2006/relationships/tags" Target="../tags/tag49.xml"/><Relationship Id="rId9"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6.png"/><Relationship Id="rId5" Type="http://schemas.openxmlformats.org/officeDocument/2006/relationships/tags" Target="../tags/tag56.xml"/><Relationship Id="rId10" Type="http://schemas.openxmlformats.org/officeDocument/2006/relationships/image" Target="../media/image4.emf"/><Relationship Id="rId4" Type="http://schemas.openxmlformats.org/officeDocument/2006/relationships/tags" Target="../tags/tag55.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3.sv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emf"/><Relationship Id="rId5" Type="http://schemas.openxmlformats.org/officeDocument/2006/relationships/tags" Target="../tags/tag63.xml"/><Relationship Id="rId10" Type="http://schemas.openxmlformats.org/officeDocument/2006/relationships/oleObject" Target="../embeddings/oleObject8.bin"/><Relationship Id="rId4" Type="http://schemas.openxmlformats.org/officeDocument/2006/relationships/tags" Target="../tags/tag62.xml"/><Relationship Id="rId9" Type="http://schemas.openxmlformats.org/officeDocument/2006/relationships/slideMaster" Target="../slideMasters/slideMaster1.xml"/><Relationship Id="rId1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3.sv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emf"/><Relationship Id="rId5" Type="http://schemas.openxmlformats.org/officeDocument/2006/relationships/tags" Target="../tags/tag71.xml"/><Relationship Id="rId10" Type="http://schemas.openxmlformats.org/officeDocument/2006/relationships/oleObject" Target="../embeddings/oleObject9.bin"/><Relationship Id="rId4" Type="http://schemas.openxmlformats.org/officeDocument/2006/relationships/tags" Target="../tags/tag70.xml"/><Relationship Id="rId9" Type="http://schemas.openxmlformats.org/officeDocument/2006/relationships/slideMaster" Target="../slideMasters/slideMaster1.xml"/><Relationship Id="rId1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3.sv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emf"/><Relationship Id="rId5" Type="http://schemas.openxmlformats.org/officeDocument/2006/relationships/tags" Target="../tags/tag79.xml"/><Relationship Id="rId10" Type="http://schemas.openxmlformats.org/officeDocument/2006/relationships/oleObject" Target="../embeddings/oleObject10.bin"/><Relationship Id="rId4" Type="http://schemas.openxmlformats.org/officeDocument/2006/relationships/tags" Target="../tags/tag78.xml"/><Relationship Id="rId9" Type="http://schemas.openxmlformats.org/officeDocument/2006/relationships/slideMaster" Target="../slideMasters/slideMaster1.xml"/><Relationship Id="rId1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349085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EBB6CD89-90EC-45D5-996D-D6FB21B80E3E}"/>
              </a:ext>
            </a:extLst>
          </p:cNvPr>
          <p:cNvPicPr>
            <a:picLocks noChangeAspect="1"/>
          </p:cNvPicPr>
          <p:nvPr userDrawn="1"/>
        </p:nvPicPr>
        <p:blipFill>
          <a:blip r:embed="rId9"/>
          <a:stretch>
            <a:fillRect/>
          </a:stretch>
        </p:blipFill>
        <p:spPr bwMode="ltGray">
          <a:xfrm>
            <a:off x="0" y="0"/>
            <a:ext cx="12192000" cy="62484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35872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3099410"/>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5"/>
            </p:custDataLst>
          </p:nvPr>
        </p:nvSpPr>
        <p:spPr>
          <a:xfrm>
            <a:off x="551941" y="1565112"/>
            <a:ext cx="9726795"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400" dirty="0">
                <a:solidFill>
                  <a:schemeClr val="bg1"/>
                </a:solidFill>
              </a:defRPr>
            </a:lvl1pPr>
          </a:lstStyle>
          <a:p>
            <a:pPr lvl="0"/>
            <a:r>
              <a:rPr lang="en-US" dirty="0"/>
              <a:t>Click to edit </a:t>
            </a:r>
            <a:br>
              <a:rPr lang="en-US" dirty="0"/>
            </a:br>
            <a:r>
              <a:rPr lang="en-US" dirty="0"/>
              <a:t>Master title style</a:t>
            </a:r>
          </a:p>
        </p:txBody>
      </p:sp>
      <p:pic>
        <p:nvPicPr>
          <p:cNvPr id="9" name="Graphic 8">
            <a:extLst>
              <a:ext uri="{FF2B5EF4-FFF2-40B4-BE49-F238E27FC236}">
                <a16:creationId xmlns:a16="http://schemas.microsoft.com/office/drawing/2014/main" id="{5E242672-50A8-42A2-A936-934359A3E97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bwMode="ltGray">
          <a:xfrm>
            <a:off x="551941" y="6181272"/>
            <a:ext cx="1845724" cy="387006"/>
          </a:xfrm>
          <a:prstGeom prst="rect">
            <a:avLst/>
          </a:prstGeom>
        </p:spPr>
      </p:pic>
      <p:sp>
        <p:nvSpPr>
          <p:cNvPr id="10" name="Slide Number Placeholder 5">
            <a:extLst>
              <a:ext uri="{FF2B5EF4-FFF2-40B4-BE49-F238E27FC236}">
                <a16:creationId xmlns:a16="http://schemas.microsoft.com/office/drawing/2014/main" id="{794B7D16-F9CB-48BF-B022-C328FD720C03}"/>
              </a:ext>
            </a:extLst>
          </p:cNvPr>
          <p:cNvSpPr txBox="1">
            <a:spLocks/>
          </p:cNvSpPr>
          <p:nvPr userDrawn="1"/>
        </p:nvSpPr>
        <p:spPr>
          <a:xfrm>
            <a:off x="4221659" y="6126733"/>
            <a:ext cx="6055936" cy="551177"/>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a:t>Information contained in this file is confidential, preliminary, and pre-decisional</a:t>
            </a:r>
          </a:p>
        </p:txBody>
      </p:sp>
      <p:pic>
        <p:nvPicPr>
          <p:cNvPr id="2320" name="Picture 272" descr="California Department of Managed Health Care">
            <a:extLst>
              <a:ext uri="{FF2B5EF4-FFF2-40B4-BE49-F238E27FC236}">
                <a16:creationId xmlns:a16="http://schemas.microsoft.com/office/drawing/2014/main" id="{98A1E969-9501-40BB-9EA9-AB2B8859EC8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746693" y="6170501"/>
            <a:ext cx="1337627" cy="46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318713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7E5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pic>
        <p:nvPicPr>
          <p:cNvPr id="11" name="Graphic 10">
            <a:extLst>
              <a:ext uri="{FF2B5EF4-FFF2-40B4-BE49-F238E27FC236}">
                <a16:creationId xmlns:a16="http://schemas.microsoft.com/office/drawing/2014/main" id="{8CBC5DE0-E8FA-4605-B9F1-E2DF6DF8ADF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718F7185-B4F7-4891-B9A0-87F3829F06C7}"/>
              </a:ext>
            </a:extLst>
          </p:cNvPr>
          <p:cNvSpPr txBox="1">
            <a:spLocks/>
          </p:cNvSpPr>
          <p:nvPr userDrawn="1"/>
        </p:nvSpPr>
        <p:spPr>
          <a:xfrm>
            <a:off x="256351" y="-30800"/>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13" name="Picture 272" descr="California Department of Managed Health Care">
            <a:extLst>
              <a:ext uri="{FF2B5EF4-FFF2-40B4-BE49-F238E27FC236}">
                <a16:creationId xmlns:a16="http://schemas.microsoft.com/office/drawing/2014/main" id="{DC99B189-4C7D-438F-A2B5-BD4F9C986E0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7E5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58899DAE-FDD8-41A1-B3AF-06A7AFDD8A5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F72329CE-3A80-4369-B611-12FA03262821}"/>
              </a:ext>
            </a:extLst>
          </p:cNvPr>
          <p:cNvSpPr txBox="1">
            <a:spLocks/>
          </p:cNvSpPr>
          <p:nvPr userDrawn="1"/>
        </p:nvSpPr>
        <p:spPr>
          <a:xfrm>
            <a:off x="9001125" y="14070"/>
            <a:ext cx="3046207" cy="342561"/>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i="0" dirty="0"/>
              <a:t>Information contained in this file is confidential, preliminary, and pre-decisional</a:t>
            </a:r>
          </a:p>
        </p:txBody>
      </p:sp>
      <p:pic>
        <p:nvPicPr>
          <p:cNvPr id="13" name="Picture 272" descr="California Department of Managed Health Care">
            <a:extLst>
              <a:ext uri="{FF2B5EF4-FFF2-40B4-BE49-F238E27FC236}">
                <a16:creationId xmlns:a16="http://schemas.microsoft.com/office/drawing/2014/main" id="{19E7D630-3299-4C1F-B1DB-043F696B0D9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499161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9" name="Graphic 8">
            <a:extLst>
              <a:ext uri="{FF2B5EF4-FFF2-40B4-BE49-F238E27FC236}">
                <a16:creationId xmlns:a16="http://schemas.microsoft.com/office/drawing/2014/main" id="{BFF7D0E2-8EC9-4356-978B-43DCAF603EF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bwMode="ltGray">
          <a:xfrm>
            <a:off x="10339910" y="6428490"/>
            <a:ext cx="999194" cy="209508"/>
          </a:xfrm>
          <a:prstGeom prst="rect">
            <a:avLst/>
          </a:prstGeom>
        </p:spPr>
      </p:pic>
      <p:sp>
        <p:nvSpPr>
          <p:cNvPr id="11" name="Slide Number Placeholder 5">
            <a:extLst>
              <a:ext uri="{FF2B5EF4-FFF2-40B4-BE49-F238E27FC236}">
                <a16:creationId xmlns:a16="http://schemas.microsoft.com/office/drawing/2014/main" id="{CCB619DC-3CD9-482F-895D-04013D02B972}"/>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12" name="Picture 272" descr="California Department of Managed Health Care">
            <a:extLst>
              <a:ext uri="{FF2B5EF4-FFF2-40B4-BE49-F238E27FC236}">
                <a16:creationId xmlns:a16="http://schemas.microsoft.com/office/drawing/2014/main" id="{5F0ADF0B-4C3A-4CE9-A55E-421D7099C22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6" name="Slide Number Placeholder 5">
            <a:extLst>
              <a:ext uri="{FF2B5EF4-FFF2-40B4-BE49-F238E27FC236}">
                <a16:creationId xmlns:a16="http://schemas.microsoft.com/office/drawing/2014/main" id="{8DFDF0EE-C174-4547-9060-8D9AC528BC73}"/>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Graphic 4">
            <a:extLst>
              <a:ext uri="{FF2B5EF4-FFF2-40B4-BE49-F238E27FC236}">
                <a16:creationId xmlns:a16="http://schemas.microsoft.com/office/drawing/2014/main" id="{6A235B75-4199-4DDB-9667-D1EE9E546CA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bwMode="ltGray">
          <a:xfrm>
            <a:off x="4521197" y="2641600"/>
            <a:ext cx="3149606" cy="660400"/>
          </a:xfrm>
          <a:prstGeom prst="rect">
            <a:avLst/>
          </a:prstGeom>
        </p:spPr>
      </p:pic>
      <p:sp>
        <p:nvSpPr>
          <p:cNvPr id="6" name="Slide Number Placeholder 5">
            <a:extLst>
              <a:ext uri="{FF2B5EF4-FFF2-40B4-BE49-F238E27FC236}">
                <a16:creationId xmlns:a16="http://schemas.microsoft.com/office/drawing/2014/main" id="{43D30663-6832-4D28-91AD-3485AA0F5642}"/>
              </a:ext>
            </a:extLst>
          </p:cNvPr>
          <p:cNvSpPr txBox="1">
            <a:spLocks/>
          </p:cNvSpPr>
          <p:nvPr userDrawn="1"/>
        </p:nvSpPr>
        <p:spPr>
          <a:xfrm>
            <a:off x="256351" y="-30800"/>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7" name="Picture 272" descr="California Department of Managed Health Care">
            <a:extLst>
              <a:ext uri="{FF2B5EF4-FFF2-40B4-BE49-F238E27FC236}">
                <a16:creationId xmlns:a16="http://schemas.microsoft.com/office/drawing/2014/main" id="{8C27A034-EC8C-4CD0-A154-A87B1F571C0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014213" y="3799840"/>
            <a:ext cx="2163574" cy="74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26513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514142"/>
            <a:ext cx="325501" cy="123111"/>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bg2"/>
                </a:solidFill>
              </a:defRPr>
            </a:lvl1pPr>
          </a:lstStyle>
          <a:p>
            <a:r>
              <a:rPr lang="en-US"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76999"/>
          </a:xfrm>
          <a:prstGeom prst="rect">
            <a:avLst/>
          </a:prstGeom>
        </p:spPr>
        <p:txBody>
          <a:bodyPr wrap="square" lIns="0" tIns="0" rIns="0" bIns="0">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7"/>
            </p:custDataLst>
          </p:nvPr>
        </p:nvSpPr>
        <p:spPr>
          <a:xfrm>
            <a:off x="554735" y="172331"/>
            <a:ext cx="3465575"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sp>
        <p:nvSpPr>
          <p:cNvPr id="15" name="5. Source" hidden="1">
            <a:extLst>
              <a:ext uri="{FF2B5EF4-FFF2-40B4-BE49-F238E27FC236}">
                <a16:creationId xmlns:a16="http://schemas.microsoft.com/office/drawing/2014/main" id="{8203B8CB-2D66-4A87-97BE-C075F9B2DD86}"/>
              </a:ext>
            </a:extLst>
          </p:cNvPr>
          <p:cNvSpPr txBox="1">
            <a:spLocks/>
          </p:cNvSpPr>
          <p:nvPr userDrawn="1">
            <p:custDataLst>
              <p:tags r:id="rId8"/>
            </p:custDataLst>
          </p:nvPr>
        </p:nvSpPr>
        <p:spPr>
          <a:xfrm>
            <a:off x="554735" y="6498754"/>
            <a:ext cx="5654122"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ts val="0"/>
              </a:spcBef>
              <a:spcAft>
                <a:spcPts val="0"/>
              </a:spcAft>
            </a:pPr>
            <a:r>
              <a:rPr lang="en-US" dirty="0">
                <a:solidFill>
                  <a:schemeClr val="bg2"/>
                </a:solidFill>
              </a:rPr>
              <a:t>Source: …</a:t>
            </a:r>
          </a:p>
        </p:txBody>
      </p:sp>
      <p:sp>
        <p:nvSpPr>
          <p:cNvPr id="14" name="Random">
            <a:extLst>
              <a:ext uri="{FF2B5EF4-FFF2-40B4-BE49-F238E27FC236}">
                <a16:creationId xmlns:a16="http://schemas.microsoft.com/office/drawing/2014/main" id="{548EE0E5-BA36-48EB-9B6F-392B9606B40D}"/>
              </a:ext>
            </a:extLst>
          </p:cNvPr>
          <p:cNvSpPr txBox="1"/>
          <p:nvPr userDrawn="1">
            <p:custDataLst>
              <p:tags r:id="rId9"/>
            </p:custDataLst>
          </p:nvPr>
        </p:nvSpPr>
        <p:spPr>
          <a:xfrm>
            <a:off x="554736" y="26166"/>
            <a:ext cx="4576574" cy="107722"/>
          </a:xfrm>
          <a:prstGeom prst="rect">
            <a:avLst/>
          </a:prstGeom>
        </p:spPr>
        <p:txBody>
          <a:bodyPr vert="horz" wrap="none" lIns="0" tIns="0" rIns="0" bIns="0" rtlCol="0" anchor="ctr">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a:buNone/>
            </a:pPr>
            <a:r>
              <a:rPr lang="en-US" sz="700" i="0" dirty="0">
                <a:solidFill>
                  <a:schemeClr val="bg2"/>
                </a:solidFill>
              </a:rPr>
              <a:t>Preliminary, proprietary, and pre-decisional. Any use of this material without specific permission is </a:t>
            </a:r>
            <a:r>
              <a:rPr lang="en-US" sz="700" i="0" dirty="0">
                <a:solidFill>
                  <a:schemeClr val="tx1"/>
                </a:solidFill>
              </a:rPr>
              <a:t>strictly prohibited</a:t>
            </a:r>
          </a:p>
        </p:txBody>
      </p:sp>
      <p:sp>
        <p:nvSpPr>
          <p:cNvPr id="19" name="Random">
            <a:extLst>
              <a:ext uri="{FF2B5EF4-FFF2-40B4-BE49-F238E27FC236}">
                <a16:creationId xmlns:a16="http://schemas.microsoft.com/office/drawing/2014/main" id="{5893EF8F-B9A5-472B-907A-571580CFBC3F}"/>
              </a:ext>
            </a:extLst>
          </p:cNvPr>
          <p:cNvSpPr txBox="1"/>
          <p:nvPr userDrawn="1">
            <p:custDataLst>
              <p:tags r:id="rId10"/>
            </p:custDataLst>
          </p:nvPr>
        </p:nvSpPr>
        <p:spPr>
          <a:xfrm>
            <a:off x="6523685" y="26166"/>
            <a:ext cx="5113579" cy="107722"/>
          </a:xfrm>
          <a:prstGeom prst="rect">
            <a:avLst/>
          </a:prstGeom>
        </p:spPr>
        <p:txBody>
          <a:bodyPr vert="horz" wrap="square" lIns="0" tIns="0" rIns="0" bIns="0" rtlCol="0" anchor="b"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700" b="0" i="0" kern="1200" baseline="0" dirty="0">
                <a:solidFill>
                  <a:schemeClr val="tx1"/>
                </a:solidFill>
                <a:effectLst/>
                <a:latin typeface="+mn-lt"/>
                <a:ea typeface="+mn-ea"/>
                <a:cs typeface="Arial" panose="020B0604020202020204" pitchFamily="34" charset="0"/>
              </a:rPr>
              <a:t>Document intended to provide insight on currently available information for consideration and not specific advice</a:t>
            </a:r>
            <a:endParaRPr lang="en-US" sz="700" i="0" baseline="0" dirty="0">
              <a:solidFill>
                <a:schemeClr val="tx1"/>
              </a:solidFill>
            </a:endParaRPr>
          </a:p>
        </p:txBody>
      </p:sp>
      <p:sp>
        <p:nvSpPr>
          <p:cNvPr id="13" name="Date Placeholder 3">
            <a:extLst>
              <a:ext uri="{FF2B5EF4-FFF2-40B4-BE49-F238E27FC236}">
                <a16:creationId xmlns:a16="http://schemas.microsoft.com/office/drawing/2014/main" id="{4CBA5D50-CF6A-4806-92F0-77BC55172D75}"/>
              </a:ext>
            </a:extLst>
          </p:cNvPr>
          <p:cNvSpPr>
            <a:spLocks noGrp="1"/>
          </p:cNvSpPr>
          <p:nvPr>
            <p:ph type="dt" sz="half" idx="2"/>
          </p:nvPr>
        </p:nvSpPr>
        <p:spPr>
          <a:xfrm>
            <a:off x="10250666" y="169103"/>
            <a:ext cx="1386598" cy="107722"/>
          </a:xfrm>
          <a:prstGeom prst="rect">
            <a:avLst/>
          </a:prstGeom>
        </p:spPr>
        <p:txBody>
          <a:bodyPr vert="horz" wrap="none" lIns="0" tIns="0" rIns="0" bIns="0" rtlCol="0" anchor="b" anchorCtr="0">
            <a:spAutoFit/>
          </a:bodyPr>
          <a:lstStyle>
            <a:lvl1pPr algn="r">
              <a:defRPr lang="en-US" sz="700" baseline="0" smtClean="0"/>
            </a:lvl1pPr>
          </a:lstStyle>
          <a:p>
            <a:r>
              <a:rPr lang="en-US"/>
              <a:t>Current as of September 12, 2020</a:t>
            </a:r>
            <a:endParaRPr lang="en-US" dirty="0"/>
          </a:p>
        </p:txBody>
      </p:sp>
    </p:spTree>
    <p:extLst>
      <p:ext uri="{BB962C8B-B14F-4D97-AF65-F5344CB8AC3E}">
        <p14:creationId xmlns:p14="http://schemas.microsoft.com/office/powerpoint/2010/main" val="4280608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72" descr="California Department of Managed Health Care">
            <a:extLst>
              <a:ext uri="{FF2B5EF4-FFF2-40B4-BE49-F238E27FC236}">
                <a16:creationId xmlns:a16="http://schemas.microsoft.com/office/drawing/2014/main" id="{8E65BF38-05E2-4089-81FD-277346EEA5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77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236735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3" progId="TCLayout.ActiveDocument.1">
                  <p:embed/>
                </p:oleObj>
              </mc:Choice>
              <mc:Fallback>
                <p:oleObj name="think-cell Slide" r:id="rId9"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pic>
        <p:nvPicPr>
          <p:cNvPr id="11" name="Graphic 10">
            <a:extLst>
              <a:ext uri="{FF2B5EF4-FFF2-40B4-BE49-F238E27FC236}">
                <a16:creationId xmlns:a16="http://schemas.microsoft.com/office/drawing/2014/main" id="{7595E773-A959-4C56-8D45-3F0ACDC1426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F446D99D-8154-4FB3-8380-91CDD7ACEEF7}"/>
              </a:ext>
            </a:extLst>
          </p:cNvPr>
          <p:cNvSpPr txBox="1">
            <a:spLocks/>
          </p:cNvSpPr>
          <p:nvPr userDrawn="1"/>
        </p:nvSpPr>
        <p:spPr>
          <a:xfrm>
            <a:off x="256351" y="-30800"/>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47830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53335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57130629-41A4-44D2-ADFA-0CBF157E662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40CE109B-9012-4BFE-B447-E3445B77FA29}"/>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3926723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369335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Documenttype">
            <a:extLst>
              <a:ext uri="{FF2B5EF4-FFF2-40B4-BE49-F238E27FC236}">
                <a16:creationId xmlns:a16="http://schemas.microsoft.com/office/drawing/2014/main" id="{58B297AB-9048-4535-ABC7-E966C42814FC}"/>
              </a:ext>
            </a:extLst>
          </p:cNvPr>
          <p:cNvSpPr>
            <a:spLocks noGrp="1"/>
          </p:cNvSpPr>
          <p:nvPr>
            <p:ph type="body" sz="quarter" idx="13" hasCustomPrompt="1"/>
            <p:custDataLst>
              <p:tags r:id="rId2"/>
            </p:custDataLst>
          </p:nvPr>
        </p:nvSpPr>
        <p:spPr>
          <a:xfrm>
            <a:off x="550800" y="35872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tx1"/>
                </a:solidFill>
              </a:defRPr>
            </a:lvl1pPr>
          </a:lstStyle>
          <a:p>
            <a:pPr lvl="0">
              <a:buNone/>
            </a:pPr>
            <a:r>
              <a:rPr lang="en-US" dirty="0"/>
              <a:t>Edit date or title/role</a:t>
            </a:r>
          </a:p>
        </p:txBody>
      </p:sp>
      <p:sp>
        <p:nvSpPr>
          <p:cNvPr id="8" name="Subtitle">
            <a:extLst>
              <a:ext uri="{FF2B5EF4-FFF2-40B4-BE49-F238E27FC236}">
                <a16:creationId xmlns:a16="http://schemas.microsoft.com/office/drawing/2014/main" id="{736C79BE-C481-48E4-A594-4A5445BFF375}"/>
              </a:ext>
            </a:extLst>
          </p:cNvPr>
          <p:cNvSpPr>
            <a:spLocks noGrp="1"/>
          </p:cNvSpPr>
          <p:nvPr>
            <p:ph type="subTitle" idx="1"/>
            <p:custDataLst>
              <p:tags r:id="rId3"/>
            </p:custDataLst>
          </p:nvPr>
        </p:nvSpPr>
        <p:spPr>
          <a:xfrm>
            <a:off x="551941" y="3099410"/>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tx1"/>
                </a:solidFill>
              </a:defRPr>
            </a:lvl1pPr>
          </a:lstStyle>
          <a:p>
            <a:pPr lvl="0">
              <a:buNone/>
            </a:pPr>
            <a:r>
              <a:rPr lang="en-US" dirty="0"/>
              <a:t>Click to edit Master subtitle style</a:t>
            </a:r>
          </a:p>
        </p:txBody>
      </p:sp>
      <p:sp>
        <p:nvSpPr>
          <p:cNvPr id="9" name="Title">
            <a:extLst>
              <a:ext uri="{FF2B5EF4-FFF2-40B4-BE49-F238E27FC236}">
                <a16:creationId xmlns:a16="http://schemas.microsoft.com/office/drawing/2014/main" id="{3D75830C-ADDA-4DD0-BBE5-8B2A38752E0D}"/>
              </a:ext>
            </a:extLst>
          </p:cNvPr>
          <p:cNvSpPr>
            <a:spLocks noGrp="1"/>
          </p:cNvSpPr>
          <p:nvPr>
            <p:ph type="title" hasCustomPrompt="1"/>
            <p:custDataLst>
              <p:tags r:id="rId4"/>
            </p:custDataLst>
          </p:nvPr>
        </p:nvSpPr>
        <p:spPr>
          <a:xfrm>
            <a:off x="551941" y="1565112"/>
            <a:ext cx="9726795"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400" dirty="0">
                <a:solidFill>
                  <a:schemeClr val="tx1"/>
                </a:solidFill>
              </a:defRPr>
            </a:lvl1pPr>
          </a:lstStyle>
          <a:p>
            <a:pPr lvl="0"/>
            <a:r>
              <a:rPr lang="en-US" dirty="0"/>
              <a:t>Click to edit </a:t>
            </a:r>
            <a:br>
              <a:rPr lang="en-US" dirty="0"/>
            </a:br>
            <a:r>
              <a:rPr lang="en-US" dirty="0"/>
              <a:t>Master title style</a:t>
            </a:r>
          </a:p>
        </p:txBody>
      </p:sp>
      <p:pic>
        <p:nvPicPr>
          <p:cNvPr id="10" name="Graphic 9">
            <a:extLst>
              <a:ext uri="{FF2B5EF4-FFF2-40B4-BE49-F238E27FC236}">
                <a16:creationId xmlns:a16="http://schemas.microsoft.com/office/drawing/2014/main" id="{FD73829D-6AB9-40E5-9804-2276B8D8A95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bwMode="ltGray">
          <a:xfrm>
            <a:off x="551941" y="6181272"/>
            <a:ext cx="1845724" cy="387006"/>
          </a:xfrm>
          <a:prstGeom prst="rect">
            <a:avLst/>
          </a:prstGeom>
        </p:spPr>
      </p:pic>
      <p:pic>
        <p:nvPicPr>
          <p:cNvPr id="16" name="Picture 15">
            <a:extLst>
              <a:ext uri="{FF2B5EF4-FFF2-40B4-BE49-F238E27FC236}">
                <a16:creationId xmlns:a16="http://schemas.microsoft.com/office/drawing/2014/main" id="{811B1497-05AE-4D06-B056-D78C79B0A3E8}"/>
              </a:ext>
            </a:extLst>
          </p:cNvPr>
          <p:cNvPicPr>
            <a:picLocks noChangeAspect="1"/>
          </p:cNvPicPr>
          <p:nvPr userDrawn="1"/>
        </p:nvPicPr>
        <p:blipFill>
          <a:blip r:embed="rId10"/>
          <a:stretch>
            <a:fillRect/>
          </a:stretch>
        </p:blipFill>
        <p:spPr bwMode="ltGray">
          <a:xfrm>
            <a:off x="0" y="0"/>
            <a:ext cx="12192000" cy="6858000"/>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lvl1pPr>
              <a:defRPr lang="en-US" dirty="0">
                <a:solidFill>
                  <a:schemeClr val="accent1"/>
                </a:solidFill>
              </a:defRPr>
            </a:lvl1pPr>
          </a:lstStyle>
          <a:p>
            <a:pPr lvl="0"/>
            <a:r>
              <a:rPr lang="en-US"/>
              <a:t>Click to edit Master title style</a:t>
            </a:r>
            <a:endParaRPr lang="en-US" dirty="0"/>
          </a:p>
        </p:txBody>
      </p:sp>
      <p:pic>
        <p:nvPicPr>
          <p:cNvPr id="12" name="Picture 272" descr="California Department of Managed Health Care">
            <a:extLst>
              <a:ext uri="{FF2B5EF4-FFF2-40B4-BE49-F238E27FC236}">
                <a16:creationId xmlns:a16="http://schemas.microsoft.com/office/drawing/2014/main" id="{6194B482-7CBB-4DD9-9F16-DA7A11E909E6}"/>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33883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831930FD-85A5-45AB-85ED-463F038CA092}"/>
              </a:ext>
            </a:extLst>
          </p:cNvPr>
          <p:cNvPicPr>
            <a:picLocks noChangeAspect="1"/>
          </p:cNvPicPr>
          <p:nvPr userDrawn="1"/>
        </p:nvPicPr>
        <p:blipFill>
          <a:blip r:embed="rId10"/>
          <a:stretch>
            <a:fillRect/>
          </a:stretch>
        </p:blipFill>
        <p:spPr bwMode="ltGray">
          <a:xfrm>
            <a:off x="0" y="3285304"/>
            <a:ext cx="12192000" cy="1767840"/>
          </a:xfrm>
          <a:prstGeom prst="rect">
            <a:avLst/>
          </a:prstGeom>
        </p:spPr>
      </p:pic>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0B4CE2CC-5184-4B6F-982F-E72FABAC162E}"/>
              </a:ext>
            </a:extLst>
          </p:cNvPr>
          <p:cNvSpPr>
            <a:spLocks noGrp="1"/>
          </p:cNvSpPr>
          <p:nvPr>
            <p:ph type="title" hasCustomPrompt="1"/>
            <p:custDataLst>
              <p:tags r:id="rId6"/>
            </p:custDataLst>
          </p:nvPr>
        </p:nvSpPr>
        <p:spPr>
          <a:xfrm>
            <a:off x="554736" y="1577910"/>
            <a:ext cx="11082528" cy="1354217"/>
          </a:xfrm>
        </p:spPr>
        <p:txBody>
          <a:bodyPr vert="horz" anchor="b">
            <a:spAutoFit/>
          </a:bodyPr>
          <a:lstStyle>
            <a:lvl1pPr rtl="0">
              <a:lnSpc>
                <a:spcPct val="100000"/>
              </a:lnSpc>
              <a:defRPr sz="4400"/>
            </a:lvl1pPr>
          </a:lstStyle>
          <a:p>
            <a:r>
              <a:rPr lang="en-US" dirty="0"/>
              <a:t>Click to edit </a:t>
            </a:r>
            <a:br>
              <a:rPr lang="en-US" dirty="0"/>
            </a:br>
            <a:r>
              <a:rPr lang="en-US" dirty="0"/>
              <a:t>Master title style</a:t>
            </a:r>
          </a:p>
        </p:txBody>
      </p:sp>
      <p:pic>
        <p:nvPicPr>
          <p:cNvPr id="12" name="Graphic 11">
            <a:extLst>
              <a:ext uri="{FF2B5EF4-FFF2-40B4-BE49-F238E27FC236}">
                <a16:creationId xmlns:a16="http://schemas.microsoft.com/office/drawing/2014/main" id="{527EAB60-47B4-4E4D-8F5D-ABC71B4874E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551941" y="6181272"/>
            <a:ext cx="1845724" cy="387006"/>
          </a:xfrm>
          <a:prstGeom prst="rect">
            <a:avLst/>
          </a:prstGeom>
        </p:spPr>
      </p:pic>
      <p:sp>
        <p:nvSpPr>
          <p:cNvPr id="13" name="Rectangle 12">
            <a:extLst>
              <a:ext uri="{FF2B5EF4-FFF2-40B4-BE49-F238E27FC236}">
                <a16:creationId xmlns:a16="http://schemas.microsoft.com/office/drawing/2014/main" id="{55D4E485-D760-4715-9B84-C1CEB4C66F84}"/>
              </a:ext>
            </a:extLst>
          </p:cNvPr>
          <p:cNvSpPr/>
          <p:nvPr userDrawn="1"/>
        </p:nvSpPr>
        <p:spPr bwMode="ltGray">
          <a:xfrm>
            <a:off x="9622971" y="5979886"/>
            <a:ext cx="1799772" cy="7396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Tree>
    <p:extLst>
      <p:ext uri="{BB962C8B-B14F-4D97-AF65-F5344CB8AC3E}">
        <p14:creationId xmlns:p14="http://schemas.microsoft.com/office/powerpoint/2010/main" val="377501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2250518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bg1"/>
                </a:solidFill>
              </a:defRPr>
            </a:lvl1pPr>
          </a:lstStyle>
          <a:p>
            <a:r>
              <a:rPr lang="en-US" dirty="0"/>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DC4DFA43-2262-4411-932B-1B7E149F826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678EF8E1-338E-425C-87D9-FB179FEA5120}"/>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419981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2163181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4BFC4671-488F-44E2-B31C-5AE57B505F8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5759D40D-F3EC-403F-9B19-49A668FC68D5}"/>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428695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53335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57130629-41A4-44D2-ADFA-0CBF157E662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40CE109B-9012-4BFE-B447-E3445B77FA29}"/>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1687739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08301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bg1"/>
                </a:solidFill>
              </a:defRPr>
            </a:lvl1pPr>
          </a:lstStyle>
          <a:p>
            <a:r>
              <a:rPr lang="en-US"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pic>
        <p:nvPicPr>
          <p:cNvPr id="11" name="Graphic 10">
            <a:extLst>
              <a:ext uri="{FF2B5EF4-FFF2-40B4-BE49-F238E27FC236}">
                <a16:creationId xmlns:a16="http://schemas.microsoft.com/office/drawing/2014/main" id="{A2DE9A0B-B1FE-475B-8F48-D21FF5B6324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2B4AD3E1-0673-488E-9F9F-5052C43B4723}"/>
              </a:ext>
            </a:extLst>
          </p:cNvPr>
          <p:cNvSpPr txBox="1">
            <a:spLocks/>
          </p:cNvSpPr>
          <p:nvPr userDrawn="1"/>
        </p:nvSpPr>
        <p:spPr>
          <a:xfrm>
            <a:off x="256351" y="-4229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3423422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236735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3" progId="TCLayout.ActiveDocument.1">
                  <p:embed/>
                </p:oleObj>
              </mc:Choice>
              <mc:Fallback>
                <p:oleObj name="think-cell Slide" r:id="rId9"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pic>
        <p:nvPicPr>
          <p:cNvPr id="11" name="Graphic 10">
            <a:extLst>
              <a:ext uri="{FF2B5EF4-FFF2-40B4-BE49-F238E27FC236}">
                <a16:creationId xmlns:a16="http://schemas.microsoft.com/office/drawing/2014/main" id="{7595E773-A959-4C56-8D45-3F0ACDC1426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F446D99D-8154-4FB3-8380-91CDD7ACEEF7}"/>
              </a:ext>
            </a:extLst>
          </p:cNvPr>
          <p:cNvSpPr txBox="1">
            <a:spLocks/>
          </p:cNvSpPr>
          <p:nvPr userDrawn="1"/>
        </p:nvSpPr>
        <p:spPr>
          <a:xfrm>
            <a:off x="256351" y="-30800"/>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179118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8" name="Picture 272" descr="California Department of Managed Health Care">
            <a:extLst>
              <a:ext uri="{FF2B5EF4-FFF2-40B4-BE49-F238E27FC236}">
                <a16:creationId xmlns:a16="http://schemas.microsoft.com/office/drawing/2014/main" id="{E6CB4072-149D-4EBA-96B3-9E9CFFF97EA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3615064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27E8220A-B538-497F-81DC-59D66473F05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C2A3D229-3AA6-400D-8773-5E5C127F93B8}"/>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3617873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299765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dirty="0"/>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3" name="Graphic 12">
            <a:extLst>
              <a:ext uri="{FF2B5EF4-FFF2-40B4-BE49-F238E27FC236}">
                <a16:creationId xmlns:a16="http://schemas.microsoft.com/office/drawing/2014/main" id="{E4A34FCF-BCC6-47D1-BE41-A0A8B5DC376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4" name="Slide Number Placeholder 5">
            <a:extLst>
              <a:ext uri="{FF2B5EF4-FFF2-40B4-BE49-F238E27FC236}">
                <a16:creationId xmlns:a16="http://schemas.microsoft.com/office/drawing/2014/main" id="{C4B52C24-434B-4C83-A224-201C1B0AB301}"/>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4271994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54793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dirty="0"/>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3" name="Graphic 12">
            <a:extLst>
              <a:ext uri="{FF2B5EF4-FFF2-40B4-BE49-F238E27FC236}">
                <a16:creationId xmlns:a16="http://schemas.microsoft.com/office/drawing/2014/main" id="{D0CCA75F-D3E5-43CA-AB23-447E3CE1BAF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4" name="Slide Number Placeholder 5">
            <a:extLst>
              <a:ext uri="{FF2B5EF4-FFF2-40B4-BE49-F238E27FC236}">
                <a16:creationId xmlns:a16="http://schemas.microsoft.com/office/drawing/2014/main" id="{1565F6D3-65A6-4C71-B9AD-006B53C26F50}"/>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408058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75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dirty="0"/>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9" name="Graphic 8">
            <a:extLst>
              <a:ext uri="{FF2B5EF4-FFF2-40B4-BE49-F238E27FC236}">
                <a16:creationId xmlns:a16="http://schemas.microsoft.com/office/drawing/2014/main" id="{A454BEC5-1EAB-4917-B7E5-CEE62E6B7EE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bwMode="ltGray">
          <a:xfrm>
            <a:off x="10339910" y="6428490"/>
            <a:ext cx="999194" cy="209508"/>
          </a:xfrm>
          <a:prstGeom prst="rect">
            <a:avLst/>
          </a:prstGeom>
        </p:spPr>
      </p:pic>
      <p:sp>
        <p:nvSpPr>
          <p:cNvPr id="11" name="Slide Number Placeholder 5">
            <a:extLst>
              <a:ext uri="{FF2B5EF4-FFF2-40B4-BE49-F238E27FC236}">
                <a16:creationId xmlns:a16="http://schemas.microsoft.com/office/drawing/2014/main" id="{8CB8EFBB-4991-4A15-854B-B114E42A3038}"/>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732163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8" name="Slide Number Placeholder 5">
            <a:extLst>
              <a:ext uri="{FF2B5EF4-FFF2-40B4-BE49-F238E27FC236}">
                <a16:creationId xmlns:a16="http://schemas.microsoft.com/office/drawing/2014/main" id="{6F6EF144-4600-4644-8D1D-18D3CCD6F41A}"/>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31964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Graphic 4">
            <a:extLst>
              <a:ext uri="{FF2B5EF4-FFF2-40B4-BE49-F238E27FC236}">
                <a16:creationId xmlns:a16="http://schemas.microsoft.com/office/drawing/2014/main" id="{535DD6DE-F6F5-4E02-920B-E6104AF03AF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bwMode="ltGray">
          <a:xfrm>
            <a:off x="4521197" y="3098800"/>
            <a:ext cx="3149606" cy="660400"/>
          </a:xfrm>
          <a:prstGeom prst="rect">
            <a:avLst/>
          </a:prstGeom>
        </p:spPr>
      </p:pic>
      <p:sp>
        <p:nvSpPr>
          <p:cNvPr id="6" name="Slide Number Placeholder 5">
            <a:extLst>
              <a:ext uri="{FF2B5EF4-FFF2-40B4-BE49-F238E27FC236}">
                <a16:creationId xmlns:a16="http://schemas.microsoft.com/office/drawing/2014/main" id="{F6A756B9-56A0-4EFD-A8A8-3FE09773170A}"/>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367790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272" descr="California Department of Managed Health Care">
            <a:extLst>
              <a:ext uri="{FF2B5EF4-FFF2-40B4-BE49-F238E27FC236}">
                <a16:creationId xmlns:a16="http://schemas.microsoft.com/office/drawing/2014/main" id="{ED6C3170-E680-4106-B057-D799D7C6E97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484775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A4F43695-9F0E-4C56-B7A8-36CD464D143C}"/>
              </a:ext>
            </a:extLst>
          </p:cNvPr>
          <p:cNvPicPr>
            <a:picLocks noChangeAspect="1"/>
          </p:cNvPicPr>
          <p:nvPr userDrawn="1"/>
        </p:nvPicPr>
        <p:blipFill>
          <a:blip r:embed="rId10"/>
          <a:stretch>
            <a:fillRect/>
          </a:stretch>
        </p:blipFill>
        <p:spPr bwMode="ltGray">
          <a:xfrm>
            <a:off x="0" y="3269544"/>
            <a:ext cx="12192000" cy="1767840"/>
          </a:xfrm>
          <a:prstGeom prst="rect">
            <a:avLst/>
          </a:prstGeom>
        </p:spPr>
      </p:pic>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hasCustomPrompt="1"/>
            <p:custDataLst>
              <p:tags r:id="rId3"/>
            </p:custDataLst>
          </p:nvPr>
        </p:nvSpPr>
        <p:spPr>
          <a:xfrm>
            <a:off x="554736" y="1577910"/>
            <a:ext cx="11082528" cy="1354217"/>
          </a:xfrm>
        </p:spPr>
        <p:txBody>
          <a:bodyPr vert="horz" anchor="b">
            <a:spAutoFit/>
          </a:bodyPr>
          <a:lstStyle>
            <a:lvl1pPr rtl="0">
              <a:lnSpc>
                <a:spcPct val="100000"/>
              </a:lnSpc>
              <a:defRPr sz="4400"/>
            </a:lvl1pPr>
          </a:lstStyle>
          <a:p>
            <a:r>
              <a:rPr lang="en-US" dirty="0"/>
              <a:t>Click to edit </a:t>
            </a:r>
            <a:br>
              <a:rPr lang="en-US" dirty="0"/>
            </a:br>
            <a:r>
              <a:rPr lang="en-US" dirty="0"/>
              <a:t>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5" name="Graphic 14">
            <a:extLst>
              <a:ext uri="{FF2B5EF4-FFF2-40B4-BE49-F238E27FC236}">
                <a16:creationId xmlns:a16="http://schemas.microsoft.com/office/drawing/2014/main" id="{D58A3406-CE6D-40A5-93DD-B9536507885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551941" y="6181272"/>
            <a:ext cx="1845724" cy="387006"/>
          </a:xfrm>
          <a:prstGeom prst="rect">
            <a:avLst/>
          </a:prstGeom>
        </p:spPr>
      </p:pic>
      <p:sp>
        <p:nvSpPr>
          <p:cNvPr id="16" name="Rectangle 15">
            <a:extLst>
              <a:ext uri="{FF2B5EF4-FFF2-40B4-BE49-F238E27FC236}">
                <a16:creationId xmlns:a16="http://schemas.microsoft.com/office/drawing/2014/main" id="{0840CAD7-27D9-4A54-829C-B04BFB124616}"/>
              </a:ext>
            </a:extLst>
          </p:cNvPr>
          <p:cNvSpPr/>
          <p:nvPr userDrawn="1"/>
        </p:nvSpPr>
        <p:spPr bwMode="ltGray">
          <a:xfrm>
            <a:off x="9622971" y="5979886"/>
            <a:ext cx="1799772" cy="7396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1" name="Picture 272" descr="California Department of Managed Health Care">
            <a:extLst>
              <a:ext uri="{FF2B5EF4-FFF2-40B4-BE49-F238E27FC236}">
                <a16:creationId xmlns:a16="http://schemas.microsoft.com/office/drawing/2014/main" id="{37046C99-DC87-4129-8CB6-EA6042A6D3B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26373" y="6181272"/>
            <a:ext cx="1116535" cy="38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272" descr="California Department of Managed Health Care">
            <a:extLst>
              <a:ext uri="{FF2B5EF4-FFF2-40B4-BE49-F238E27FC236}">
                <a16:creationId xmlns:a16="http://schemas.microsoft.com/office/drawing/2014/main" id="{739664BA-663B-41C7-B25C-6C1B3FFB2D9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7E5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E3F57BDD-BFA7-46FF-B4D4-AD215F5C673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60A470C0-D46F-43EF-B605-BCE376C04535}"/>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13" name="Picture 272" descr="California Department of Managed Health Care">
            <a:extLst>
              <a:ext uri="{FF2B5EF4-FFF2-40B4-BE49-F238E27FC236}">
                <a16:creationId xmlns:a16="http://schemas.microsoft.com/office/drawing/2014/main" id="{A42E1A3C-00F2-44DC-BA20-2DF1441BCE5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7E5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D27EC0DE-D740-4324-AD71-1C3918C1191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12091206-CD62-4F7D-83A0-B0402E7F1B07}"/>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13" name="Picture 272" descr="California Department of Managed Health Care">
            <a:extLst>
              <a:ext uri="{FF2B5EF4-FFF2-40B4-BE49-F238E27FC236}">
                <a16:creationId xmlns:a16="http://schemas.microsoft.com/office/drawing/2014/main" id="{6073E42F-55F5-4F1C-9C16-890205B6889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7E5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B3D6E592-6C3D-4269-BEE5-73A9245689E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903B0194-655C-43BE-AD22-637FC38A35BD}"/>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13" name="Picture 272" descr="California Department of Managed Health Care">
            <a:extLst>
              <a:ext uri="{FF2B5EF4-FFF2-40B4-BE49-F238E27FC236}">
                <a16:creationId xmlns:a16="http://schemas.microsoft.com/office/drawing/2014/main" id="{C6F1EE74-332E-4F41-82B9-B59FA37127F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10.xml"/><Relationship Id="rId19" Type="http://schemas.openxmlformats.org/officeDocument/2006/relationships/theme" Target="../theme/theme1.xml"/><Relationship Id="rId31"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image" Target="../media/image3.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theme" Target="../theme/theme2.xml"/><Relationship Id="rId26" Type="http://schemas.openxmlformats.org/officeDocument/2006/relationships/tags" Target="../tags/tag142.xml"/><Relationship Id="rId39" Type="http://schemas.openxmlformats.org/officeDocument/2006/relationships/tags" Target="../tags/tag155.xml"/><Relationship Id="rId21" Type="http://schemas.openxmlformats.org/officeDocument/2006/relationships/tags" Target="../tags/tag137.xml"/><Relationship Id="rId34" Type="http://schemas.openxmlformats.org/officeDocument/2006/relationships/tags" Target="../tags/tag150.xml"/><Relationship Id="rId42" Type="http://schemas.openxmlformats.org/officeDocument/2006/relationships/image" Target="../media/image9.png"/><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36.xml"/><Relationship Id="rId29" Type="http://schemas.openxmlformats.org/officeDocument/2006/relationships/tags" Target="../tags/tag145.xml"/><Relationship Id="rId41" Type="http://schemas.openxmlformats.org/officeDocument/2006/relationships/image" Target="../media/image4.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140.xml"/><Relationship Id="rId32" Type="http://schemas.openxmlformats.org/officeDocument/2006/relationships/tags" Target="../tags/tag148.xml"/><Relationship Id="rId37" Type="http://schemas.openxmlformats.org/officeDocument/2006/relationships/tags" Target="../tags/tag153.xml"/><Relationship Id="rId40" Type="http://schemas.openxmlformats.org/officeDocument/2006/relationships/oleObject" Target="../embeddings/oleObject19.bin"/><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39.xml"/><Relationship Id="rId28" Type="http://schemas.openxmlformats.org/officeDocument/2006/relationships/tags" Target="../tags/tag144.xml"/><Relationship Id="rId36" Type="http://schemas.openxmlformats.org/officeDocument/2006/relationships/tags" Target="../tags/tag152.xml"/><Relationship Id="rId10" Type="http://schemas.openxmlformats.org/officeDocument/2006/relationships/slideLayout" Target="../slideLayouts/slideLayout28.xml"/><Relationship Id="rId19" Type="http://schemas.openxmlformats.org/officeDocument/2006/relationships/tags" Target="../tags/tag135.xml"/><Relationship Id="rId31" Type="http://schemas.openxmlformats.org/officeDocument/2006/relationships/tags" Target="../tags/tag14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38.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tags" Target="../tags/tag151.xml"/><Relationship Id="rId43" Type="http://schemas.openxmlformats.org/officeDocument/2006/relationships/image" Target="../media/image10.svg"/><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141.xml"/><Relationship Id="rId33" Type="http://schemas.openxmlformats.org/officeDocument/2006/relationships/tags" Target="../tags/tag149.xml"/><Relationship Id="rId38" Type="http://schemas.openxmlformats.org/officeDocument/2006/relationships/tags" Target="../tags/tag1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2733917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91765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0" name="Graphic 169">
            <a:extLst>
              <a:ext uri="{FF2B5EF4-FFF2-40B4-BE49-F238E27FC236}">
                <a16:creationId xmlns:a16="http://schemas.microsoft.com/office/drawing/2014/main" id="{92F86925-355C-457B-9245-0CBDC22F59AF}"/>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ltGray">
          <a:xfrm>
            <a:off x="10339910" y="6428490"/>
            <a:ext cx="999194" cy="209508"/>
          </a:xfrm>
          <a:prstGeom prst="rect">
            <a:avLst/>
          </a:prstGeom>
        </p:spPr>
      </p:pic>
      <p:grpSp>
        <p:nvGrpSpPr>
          <p:cNvPr id="171" name="LegendLines" hidden="1">
            <a:extLst>
              <a:ext uri="{FF2B5EF4-FFF2-40B4-BE49-F238E27FC236}">
                <a16:creationId xmlns:a16="http://schemas.microsoft.com/office/drawing/2014/main" id="{1054614A-A3C1-4D9B-BD86-3F1C5B895858}"/>
              </a:ext>
            </a:extLst>
          </p:cNvPr>
          <p:cNvGrpSpPr/>
          <p:nvPr userDrawn="1"/>
        </p:nvGrpSpPr>
        <p:grpSpPr>
          <a:xfrm>
            <a:off x="10317304" y="3150223"/>
            <a:ext cx="1319960" cy="958286"/>
            <a:chOff x="10162879" y="3243772"/>
            <a:chExt cx="1319960" cy="958286"/>
          </a:xfrm>
        </p:grpSpPr>
        <p:sp>
          <p:nvSpPr>
            <p:cNvPr id="172" name="Legend1" hidden="1">
              <a:extLst>
                <a:ext uri="{FF2B5EF4-FFF2-40B4-BE49-F238E27FC236}">
                  <a16:creationId xmlns:a16="http://schemas.microsoft.com/office/drawing/2014/main" id="{5F05BFF8-0E36-4525-82FB-C0DB271711C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2" hidden="1">
              <a:extLst>
                <a:ext uri="{FF2B5EF4-FFF2-40B4-BE49-F238E27FC236}">
                  <a16:creationId xmlns:a16="http://schemas.microsoft.com/office/drawing/2014/main" id="{C4BFE4AE-4935-4712-A5A3-3D6BB7C22817}"/>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egend3" hidden="1">
              <a:extLst>
                <a:ext uri="{FF2B5EF4-FFF2-40B4-BE49-F238E27FC236}">
                  <a16:creationId xmlns:a16="http://schemas.microsoft.com/office/drawing/2014/main" id="{BC0DEE17-1B5F-44A9-8DB1-EA91FBD292D5}"/>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5" name="LineLegend3" hidden="1">
              <a:extLst>
                <a:ext uri="{FF2B5EF4-FFF2-40B4-BE49-F238E27FC236}">
                  <a16:creationId xmlns:a16="http://schemas.microsoft.com/office/drawing/2014/main" id="{06FF7A1E-E2DB-46CB-85D7-9DADC08AD8B6}"/>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6" name="LineLegend2" hidden="1">
              <a:extLst>
                <a:ext uri="{FF2B5EF4-FFF2-40B4-BE49-F238E27FC236}">
                  <a16:creationId xmlns:a16="http://schemas.microsoft.com/office/drawing/2014/main" id="{24EEE0E2-0809-4AB3-932A-64DB15008CE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7" name="LineLegend1" hidden="1">
              <a:extLst>
                <a:ext uri="{FF2B5EF4-FFF2-40B4-BE49-F238E27FC236}">
                  <a16:creationId xmlns:a16="http://schemas.microsoft.com/office/drawing/2014/main" id="{E860D888-9332-44BA-9B7F-8711D55F43B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78" name="LegendMoons" hidden="1">
            <a:extLst>
              <a:ext uri="{FF2B5EF4-FFF2-40B4-BE49-F238E27FC236}">
                <a16:creationId xmlns:a16="http://schemas.microsoft.com/office/drawing/2014/main" id="{621DEDD5-3C57-4F0A-A6FC-CBD71B7AA2C9}"/>
              </a:ext>
            </a:extLst>
          </p:cNvPr>
          <p:cNvGrpSpPr/>
          <p:nvPr userDrawn="1"/>
        </p:nvGrpSpPr>
        <p:grpSpPr>
          <a:xfrm>
            <a:off x="10688315" y="1145373"/>
            <a:ext cx="948949" cy="1731859"/>
            <a:chOff x="7723680" y="1702457"/>
            <a:chExt cx="948949" cy="1731859"/>
          </a:xfrm>
        </p:grpSpPr>
        <p:sp>
          <p:nvSpPr>
            <p:cNvPr id="186" name="Legend1" hidden="1">
              <a:extLst>
                <a:ext uri="{FF2B5EF4-FFF2-40B4-BE49-F238E27FC236}">
                  <a16:creationId xmlns:a16="http://schemas.microsoft.com/office/drawing/2014/main" id="{1311D37A-152B-46FC-AA28-D6AE6629899E}"/>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8" name="Legend2" hidden="1">
              <a:extLst>
                <a:ext uri="{FF2B5EF4-FFF2-40B4-BE49-F238E27FC236}">
                  <a16:creationId xmlns:a16="http://schemas.microsoft.com/office/drawing/2014/main" id="{0E991E79-FB59-41F6-9AAE-449A6B50AFA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9" name="Legend3" hidden="1">
              <a:extLst>
                <a:ext uri="{FF2B5EF4-FFF2-40B4-BE49-F238E27FC236}">
                  <a16:creationId xmlns:a16="http://schemas.microsoft.com/office/drawing/2014/main" id="{D4E02365-F0D8-4BCF-B43F-7847ACD3BE88}"/>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0" name="Legend4" hidden="1">
              <a:extLst>
                <a:ext uri="{FF2B5EF4-FFF2-40B4-BE49-F238E27FC236}">
                  <a16:creationId xmlns:a16="http://schemas.microsoft.com/office/drawing/2014/main" id="{ECE75F4A-41BA-49D1-9F1F-2D782485ED1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1" name="Legend5" hidden="1">
              <a:extLst>
                <a:ext uri="{FF2B5EF4-FFF2-40B4-BE49-F238E27FC236}">
                  <a16:creationId xmlns:a16="http://schemas.microsoft.com/office/drawing/2014/main" id="{8CF605C6-3947-4B0D-AAFC-8C738C8FFF7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02" name="MoonLegend1" hidden="1">
              <a:extLst>
                <a:ext uri="{FF2B5EF4-FFF2-40B4-BE49-F238E27FC236}">
                  <a16:creationId xmlns:a16="http://schemas.microsoft.com/office/drawing/2014/main" id="{49F12AA8-8E2A-4FE6-AD99-0BA47E63A472}"/>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15" name="Oval 214" hidden="1">
                <a:extLst>
                  <a:ext uri="{FF2B5EF4-FFF2-40B4-BE49-F238E27FC236}">
                    <a16:creationId xmlns:a16="http://schemas.microsoft.com/office/drawing/2014/main" id="{A0578D7F-08C7-494F-AF97-0BFED0898BEF}"/>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6" name="Arc 215" hidden="1">
                <a:extLst>
                  <a:ext uri="{FF2B5EF4-FFF2-40B4-BE49-F238E27FC236}">
                    <a16:creationId xmlns:a16="http://schemas.microsoft.com/office/drawing/2014/main" id="{F862F0F6-9DCB-46C7-BC3E-CBF2DFC63C02}"/>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3" name="MoonLegend2" hidden="1">
              <a:extLst>
                <a:ext uri="{FF2B5EF4-FFF2-40B4-BE49-F238E27FC236}">
                  <a16:creationId xmlns:a16="http://schemas.microsoft.com/office/drawing/2014/main" id="{D33FE3D8-86AF-44AB-AF52-F76D4375733B}"/>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3" name="Oval 212" hidden="1">
                <a:extLst>
                  <a:ext uri="{FF2B5EF4-FFF2-40B4-BE49-F238E27FC236}">
                    <a16:creationId xmlns:a16="http://schemas.microsoft.com/office/drawing/2014/main" id="{87AB2A00-8FE9-4FF4-8941-4FE8820E21A2}"/>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4" name="Arc 213" hidden="1">
                <a:extLst>
                  <a:ext uri="{FF2B5EF4-FFF2-40B4-BE49-F238E27FC236}">
                    <a16:creationId xmlns:a16="http://schemas.microsoft.com/office/drawing/2014/main" id="{32BD222C-2FC9-4354-B27A-53FD410DA237}"/>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4" name="MoonLegend3" hidden="1">
              <a:extLst>
                <a:ext uri="{FF2B5EF4-FFF2-40B4-BE49-F238E27FC236}">
                  <a16:creationId xmlns:a16="http://schemas.microsoft.com/office/drawing/2014/main" id="{2AF91613-617A-46B8-A89A-4666EBA09429}"/>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211" name="Oval 210" hidden="1">
                <a:extLst>
                  <a:ext uri="{FF2B5EF4-FFF2-40B4-BE49-F238E27FC236}">
                    <a16:creationId xmlns:a16="http://schemas.microsoft.com/office/drawing/2014/main" id="{79C5B356-EDC2-4FE0-842E-C2ADD9D61787}"/>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2" name="Arc 211" hidden="1">
                <a:extLst>
                  <a:ext uri="{FF2B5EF4-FFF2-40B4-BE49-F238E27FC236}">
                    <a16:creationId xmlns:a16="http://schemas.microsoft.com/office/drawing/2014/main" id="{8D1B1718-C7B8-41B8-868C-570A712DCFA2}"/>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5" name="MoonLegend4" hidden="1">
              <a:extLst>
                <a:ext uri="{FF2B5EF4-FFF2-40B4-BE49-F238E27FC236}">
                  <a16:creationId xmlns:a16="http://schemas.microsoft.com/office/drawing/2014/main" id="{CDD2571D-158A-4EFB-879D-3A8482439C41}"/>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209" name="Oval 208" hidden="1">
                <a:extLst>
                  <a:ext uri="{FF2B5EF4-FFF2-40B4-BE49-F238E27FC236}">
                    <a16:creationId xmlns:a16="http://schemas.microsoft.com/office/drawing/2014/main" id="{E2250974-B8E8-4054-9FCF-12F3414A55EE}"/>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0" name="Arc 209" hidden="1">
                <a:extLst>
                  <a:ext uri="{FF2B5EF4-FFF2-40B4-BE49-F238E27FC236}">
                    <a16:creationId xmlns:a16="http://schemas.microsoft.com/office/drawing/2014/main" id="{3B9A02BE-C54F-4D38-88BF-28760580009B}"/>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6" name="MoonLegend5" hidden="1">
              <a:extLst>
                <a:ext uri="{FF2B5EF4-FFF2-40B4-BE49-F238E27FC236}">
                  <a16:creationId xmlns:a16="http://schemas.microsoft.com/office/drawing/2014/main" id="{FEBC2E7A-592F-45FA-9DFD-D5F91EC249C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207" name="Oval 206" hidden="1">
                <a:extLst>
                  <a:ext uri="{FF2B5EF4-FFF2-40B4-BE49-F238E27FC236}">
                    <a16:creationId xmlns:a16="http://schemas.microsoft.com/office/drawing/2014/main" id="{3D6216D1-37F7-4823-BB9A-A100A1DC972B}"/>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8" name="Arc 207" hidden="1">
                <a:extLst>
                  <a:ext uri="{FF2B5EF4-FFF2-40B4-BE49-F238E27FC236}">
                    <a16:creationId xmlns:a16="http://schemas.microsoft.com/office/drawing/2014/main" id="{8AB7AF33-F327-40AC-87FE-259466EF2985}"/>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217" name="LegendBoxes" hidden="1">
            <a:extLst>
              <a:ext uri="{FF2B5EF4-FFF2-40B4-BE49-F238E27FC236}">
                <a16:creationId xmlns:a16="http://schemas.microsoft.com/office/drawing/2014/main" id="{5E3FC199-EA6E-4FEB-91C7-5F76440E6A0F}"/>
              </a:ext>
            </a:extLst>
          </p:cNvPr>
          <p:cNvGrpSpPr/>
          <p:nvPr userDrawn="1"/>
        </p:nvGrpSpPr>
        <p:grpSpPr>
          <a:xfrm>
            <a:off x="10714801" y="4381500"/>
            <a:ext cx="922463" cy="1717282"/>
            <a:chOff x="10652400" y="4322824"/>
            <a:chExt cx="922463" cy="1717282"/>
          </a:xfrm>
        </p:grpSpPr>
        <p:sp>
          <p:nvSpPr>
            <p:cNvPr id="218" name="RectangleLegend1" hidden="1">
              <a:extLst>
                <a:ext uri="{FF2B5EF4-FFF2-40B4-BE49-F238E27FC236}">
                  <a16:creationId xmlns:a16="http://schemas.microsoft.com/office/drawing/2014/main" id="{178FE2FF-81E7-4C00-ABE2-96EF9909DBC3}"/>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9" name="RectangleLegend2" hidden="1">
              <a:extLst>
                <a:ext uri="{FF2B5EF4-FFF2-40B4-BE49-F238E27FC236}">
                  <a16:creationId xmlns:a16="http://schemas.microsoft.com/office/drawing/2014/main" id="{F34914BE-905C-4A9C-BD11-15A7C72706A2}"/>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0" name="RectangleLegend3" hidden="1">
              <a:extLst>
                <a:ext uri="{FF2B5EF4-FFF2-40B4-BE49-F238E27FC236}">
                  <a16:creationId xmlns:a16="http://schemas.microsoft.com/office/drawing/2014/main" id="{5EDFBD5A-B3F3-48F6-8DD1-BBF4D958835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1" name="RectangleLegend4" hidden="1">
              <a:extLst>
                <a:ext uri="{FF2B5EF4-FFF2-40B4-BE49-F238E27FC236}">
                  <a16:creationId xmlns:a16="http://schemas.microsoft.com/office/drawing/2014/main" id="{87877211-3B46-41D7-BE85-C3B1EBA103F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2" name="RectangleLegend5" hidden="1">
              <a:extLst>
                <a:ext uri="{FF2B5EF4-FFF2-40B4-BE49-F238E27FC236}">
                  <a16:creationId xmlns:a16="http://schemas.microsoft.com/office/drawing/2014/main" id="{8153A1CB-0712-4573-B877-003B400C9725}"/>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3" name="Legend1" hidden="1">
              <a:extLst>
                <a:ext uri="{FF2B5EF4-FFF2-40B4-BE49-F238E27FC236}">
                  <a16:creationId xmlns:a16="http://schemas.microsoft.com/office/drawing/2014/main" id="{6EB64EAC-3BFF-4B3F-A267-EA4695C6A57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4" name="Legend2" hidden="1">
              <a:extLst>
                <a:ext uri="{FF2B5EF4-FFF2-40B4-BE49-F238E27FC236}">
                  <a16:creationId xmlns:a16="http://schemas.microsoft.com/office/drawing/2014/main" id="{2FBE0256-A918-4839-9D7A-F0C334E4E9E5}"/>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5" name="Legend3" hidden="1">
              <a:extLst>
                <a:ext uri="{FF2B5EF4-FFF2-40B4-BE49-F238E27FC236}">
                  <a16:creationId xmlns:a16="http://schemas.microsoft.com/office/drawing/2014/main" id="{299CBFF8-583F-44B3-A0BA-B04159FAFAA5}"/>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6" name="Legend4" hidden="1">
              <a:extLst>
                <a:ext uri="{FF2B5EF4-FFF2-40B4-BE49-F238E27FC236}">
                  <a16:creationId xmlns:a16="http://schemas.microsoft.com/office/drawing/2014/main" id="{CFD63DE7-D99A-456F-BEFD-14D6CD47616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7" name="Legend5" hidden="1">
              <a:extLst>
                <a:ext uri="{FF2B5EF4-FFF2-40B4-BE49-F238E27FC236}">
                  <a16:creationId xmlns:a16="http://schemas.microsoft.com/office/drawing/2014/main" id="{B4266643-6398-4764-A804-9146F9245AA3}"/>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sp>
        <p:nvSpPr>
          <p:cNvPr id="148" name="Slide Number Placeholder 5">
            <a:extLst>
              <a:ext uri="{FF2B5EF4-FFF2-40B4-BE49-F238E27FC236}">
                <a16:creationId xmlns:a16="http://schemas.microsoft.com/office/drawing/2014/main" id="{576B8152-C816-4056-A453-8EF32B94761D}"/>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897" r:id="rId15"/>
    <p:sldLayoutId id="2147483898" r:id="rId16"/>
    <p:sldLayoutId id="2147483899" r:id="rId17"/>
    <p:sldLayoutId id="2147483900"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873258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592" imgH="591" progId="TCLayout.ActiveDocument.1">
                  <p:embed/>
                </p:oleObj>
              </mc:Choice>
              <mc:Fallback>
                <p:oleObj name="think-cell Slide" r:id="rId40"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917658" cy="138499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6" name="Graphic 145">
            <a:extLst>
              <a:ext uri="{FF2B5EF4-FFF2-40B4-BE49-F238E27FC236}">
                <a16:creationId xmlns:a16="http://schemas.microsoft.com/office/drawing/2014/main" id="{A8AF2266-515E-46C7-9FF9-132E72F7409B}"/>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ltGray">
          <a:xfrm>
            <a:off x="10339910" y="6428490"/>
            <a:ext cx="999194" cy="209508"/>
          </a:xfrm>
          <a:prstGeom prst="rect">
            <a:avLst/>
          </a:prstGeom>
        </p:spPr>
      </p:pic>
      <p:grpSp>
        <p:nvGrpSpPr>
          <p:cNvPr id="147" name="LegendBoxes" hidden="1">
            <a:extLst>
              <a:ext uri="{FF2B5EF4-FFF2-40B4-BE49-F238E27FC236}">
                <a16:creationId xmlns:a16="http://schemas.microsoft.com/office/drawing/2014/main" id="{009C7EE0-DFE9-49CE-8545-5630A84E2FDB}"/>
              </a:ext>
            </a:extLst>
          </p:cNvPr>
          <p:cNvGrpSpPr/>
          <p:nvPr userDrawn="1"/>
        </p:nvGrpSpPr>
        <p:grpSpPr>
          <a:xfrm>
            <a:off x="10714801" y="4381500"/>
            <a:ext cx="922463" cy="1717282"/>
            <a:chOff x="10554770" y="4322824"/>
            <a:chExt cx="922463" cy="1717282"/>
          </a:xfrm>
        </p:grpSpPr>
        <p:sp>
          <p:nvSpPr>
            <p:cNvPr id="148" name="RectangleLegend1" hidden="1">
              <a:extLst>
                <a:ext uri="{FF2B5EF4-FFF2-40B4-BE49-F238E27FC236}">
                  <a16:creationId xmlns:a16="http://schemas.microsoft.com/office/drawing/2014/main" id="{89623DDA-B554-4962-9B99-029CD88B3CA3}"/>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9" name="RectangleLegend2" hidden="1">
              <a:extLst>
                <a:ext uri="{FF2B5EF4-FFF2-40B4-BE49-F238E27FC236}">
                  <a16:creationId xmlns:a16="http://schemas.microsoft.com/office/drawing/2014/main" id="{8AE54479-722D-4E05-AF3C-DF18E48BBDAA}"/>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0" name="RectangleLegend3" hidden="1">
              <a:extLst>
                <a:ext uri="{FF2B5EF4-FFF2-40B4-BE49-F238E27FC236}">
                  <a16:creationId xmlns:a16="http://schemas.microsoft.com/office/drawing/2014/main" id="{74788FA5-A445-4938-A6AC-BA6C9832E522}"/>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1" name="RectangleLegend4" hidden="1">
              <a:extLst>
                <a:ext uri="{FF2B5EF4-FFF2-40B4-BE49-F238E27FC236}">
                  <a16:creationId xmlns:a16="http://schemas.microsoft.com/office/drawing/2014/main" id="{1DC76EE0-0124-4582-80C2-1398D5DDEB04}"/>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2" name="RectangleLegend5" hidden="1">
              <a:extLst>
                <a:ext uri="{FF2B5EF4-FFF2-40B4-BE49-F238E27FC236}">
                  <a16:creationId xmlns:a16="http://schemas.microsoft.com/office/drawing/2014/main" id="{CC927712-6AF7-4583-AE37-EFAB685E376E}"/>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3" name="Legend1" hidden="1">
              <a:extLst>
                <a:ext uri="{FF2B5EF4-FFF2-40B4-BE49-F238E27FC236}">
                  <a16:creationId xmlns:a16="http://schemas.microsoft.com/office/drawing/2014/main" id="{81975170-A40E-4061-B0FE-84368D8ED9FB}"/>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4" name="Legend2" hidden="1">
              <a:extLst>
                <a:ext uri="{FF2B5EF4-FFF2-40B4-BE49-F238E27FC236}">
                  <a16:creationId xmlns:a16="http://schemas.microsoft.com/office/drawing/2014/main" id="{1C1E341C-86D3-48C8-A410-CE5B93435688}"/>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5" name="Legend3" hidden="1">
              <a:extLst>
                <a:ext uri="{FF2B5EF4-FFF2-40B4-BE49-F238E27FC236}">
                  <a16:creationId xmlns:a16="http://schemas.microsoft.com/office/drawing/2014/main" id="{3992F8A8-6D50-46B1-9A54-6A8A2020DD9C}"/>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6" name="Legend4" hidden="1">
              <a:extLst>
                <a:ext uri="{FF2B5EF4-FFF2-40B4-BE49-F238E27FC236}">
                  <a16:creationId xmlns:a16="http://schemas.microsoft.com/office/drawing/2014/main" id="{41812876-7930-4509-903B-A0F6212FA1BD}"/>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7" name="Legend5" hidden="1">
              <a:extLst>
                <a:ext uri="{FF2B5EF4-FFF2-40B4-BE49-F238E27FC236}">
                  <a16:creationId xmlns:a16="http://schemas.microsoft.com/office/drawing/2014/main" id="{22909584-AE35-4358-B130-0B50AC875E89}"/>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58" name="LegendLines" hidden="1">
            <a:extLst>
              <a:ext uri="{FF2B5EF4-FFF2-40B4-BE49-F238E27FC236}">
                <a16:creationId xmlns:a16="http://schemas.microsoft.com/office/drawing/2014/main" id="{49CA0085-3297-429A-AE21-4D0DE3E6B05E}"/>
              </a:ext>
            </a:extLst>
          </p:cNvPr>
          <p:cNvGrpSpPr/>
          <p:nvPr userDrawn="1"/>
        </p:nvGrpSpPr>
        <p:grpSpPr>
          <a:xfrm>
            <a:off x="10317304" y="3150831"/>
            <a:ext cx="1319960" cy="958286"/>
            <a:chOff x="10162879" y="3243772"/>
            <a:chExt cx="1319960" cy="958286"/>
          </a:xfrm>
        </p:grpSpPr>
        <p:sp>
          <p:nvSpPr>
            <p:cNvPr id="159" name="Legend1" hidden="1">
              <a:extLst>
                <a:ext uri="{FF2B5EF4-FFF2-40B4-BE49-F238E27FC236}">
                  <a16:creationId xmlns:a16="http://schemas.microsoft.com/office/drawing/2014/main" id="{E0FECF6F-E0B6-4D3F-8B6A-8E0F92ACFA5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0" name="Legend2" hidden="1">
              <a:extLst>
                <a:ext uri="{FF2B5EF4-FFF2-40B4-BE49-F238E27FC236}">
                  <a16:creationId xmlns:a16="http://schemas.microsoft.com/office/drawing/2014/main" id="{370B96CC-0A11-450F-9D00-15FC7084692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1" name="Legend3" hidden="1">
              <a:extLst>
                <a:ext uri="{FF2B5EF4-FFF2-40B4-BE49-F238E27FC236}">
                  <a16:creationId xmlns:a16="http://schemas.microsoft.com/office/drawing/2014/main" id="{E0C36126-5E37-4CDE-867D-A0BC519B146E}"/>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2" name="LineLegend3" hidden="1">
              <a:extLst>
                <a:ext uri="{FF2B5EF4-FFF2-40B4-BE49-F238E27FC236}">
                  <a16:creationId xmlns:a16="http://schemas.microsoft.com/office/drawing/2014/main" id="{62426CC7-FADF-43F7-B84A-4C45D4F53C0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3" name="LineLegend2" hidden="1">
              <a:extLst>
                <a:ext uri="{FF2B5EF4-FFF2-40B4-BE49-F238E27FC236}">
                  <a16:creationId xmlns:a16="http://schemas.microsoft.com/office/drawing/2014/main" id="{EA00976D-80DC-45EA-A7FB-7D147216A48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4" name="LineLegend1" hidden="1">
              <a:extLst>
                <a:ext uri="{FF2B5EF4-FFF2-40B4-BE49-F238E27FC236}">
                  <a16:creationId xmlns:a16="http://schemas.microsoft.com/office/drawing/2014/main" id="{F4E740E7-A88D-4C7D-96AB-FF718C7887E9}"/>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65" name="LegendMoons" hidden="1">
            <a:extLst>
              <a:ext uri="{FF2B5EF4-FFF2-40B4-BE49-F238E27FC236}">
                <a16:creationId xmlns:a16="http://schemas.microsoft.com/office/drawing/2014/main" id="{169B4043-7051-4C3A-BE86-9E80F867A9BE}"/>
              </a:ext>
            </a:extLst>
          </p:cNvPr>
          <p:cNvGrpSpPr/>
          <p:nvPr userDrawn="1"/>
        </p:nvGrpSpPr>
        <p:grpSpPr>
          <a:xfrm>
            <a:off x="10684859" y="1146588"/>
            <a:ext cx="948949" cy="1731859"/>
            <a:chOff x="7716535" y="2630582"/>
            <a:chExt cx="948949" cy="1731859"/>
          </a:xfrm>
        </p:grpSpPr>
        <p:sp>
          <p:nvSpPr>
            <p:cNvPr id="166" name="Legend1" hidden="1">
              <a:extLst>
                <a:ext uri="{FF2B5EF4-FFF2-40B4-BE49-F238E27FC236}">
                  <a16:creationId xmlns:a16="http://schemas.microsoft.com/office/drawing/2014/main" id="{15677A01-8D33-4F46-A4CF-DE8F0D6FD146}"/>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7" name="Legend2" hidden="1">
              <a:extLst>
                <a:ext uri="{FF2B5EF4-FFF2-40B4-BE49-F238E27FC236}">
                  <a16:creationId xmlns:a16="http://schemas.microsoft.com/office/drawing/2014/main" id="{C54B23EF-89D1-4EAF-8696-F5EF5434C1DC}"/>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8" name="Legend3" hidden="1">
              <a:extLst>
                <a:ext uri="{FF2B5EF4-FFF2-40B4-BE49-F238E27FC236}">
                  <a16:creationId xmlns:a16="http://schemas.microsoft.com/office/drawing/2014/main" id="{C759AD13-4A55-4FD4-B4CF-B57B10CBD882}"/>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9" name="Legend4" hidden="1">
              <a:extLst>
                <a:ext uri="{FF2B5EF4-FFF2-40B4-BE49-F238E27FC236}">
                  <a16:creationId xmlns:a16="http://schemas.microsoft.com/office/drawing/2014/main" id="{0B21D2B9-41F2-40CE-9252-65257005BD45}"/>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10" name="Legend5" hidden="1">
              <a:extLst>
                <a:ext uri="{FF2B5EF4-FFF2-40B4-BE49-F238E27FC236}">
                  <a16:creationId xmlns:a16="http://schemas.microsoft.com/office/drawing/2014/main" id="{06F32FBD-9EAB-477E-9962-5A39A9F86E4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11" name="MoonLegend1" hidden="1">
              <a:extLst>
                <a:ext uri="{FF2B5EF4-FFF2-40B4-BE49-F238E27FC236}">
                  <a16:creationId xmlns:a16="http://schemas.microsoft.com/office/drawing/2014/main" id="{7B9C2F43-ACFC-4717-AB87-52F0B1FAF929}"/>
                </a:ext>
              </a:extLst>
            </p:cNvPr>
            <p:cNvGrpSpPr>
              <a:grpSpLocks noChangeAspect="1"/>
            </p:cNvGrpSpPr>
            <p:nvPr>
              <p:custDataLst>
                <p:tags r:id="rId25"/>
              </p:custDataLst>
            </p:nvPr>
          </p:nvGrpSpPr>
          <p:grpSpPr>
            <a:xfrm>
              <a:off x="7716535" y="2630582"/>
              <a:ext cx="228600" cy="228600"/>
              <a:chOff x="762000" y="1270000"/>
              <a:chExt cx="254000" cy="254000"/>
            </a:xfrm>
          </p:grpSpPr>
          <p:sp>
            <p:nvSpPr>
              <p:cNvPr id="224" name="Oval 223" hidden="1">
                <a:extLst>
                  <a:ext uri="{FF2B5EF4-FFF2-40B4-BE49-F238E27FC236}">
                    <a16:creationId xmlns:a16="http://schemas.microsoft.com/office/drawing/2014/main" id="{13FAF0AE-F693-4CB6-9319-BA221ADB898C}"/>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5" name="Arc 224" hidden="1">
                <a:extLst>
                  <a:ext uri="{FF2B5EF4-FFF2-40B4-BE49-F238E27FC236}">
                    <a16:creationId xmlns:a16="http://schemas.microsoft.com/office/drawing/2014/main" id="{B143041A-7616-4B91-8109-8892A8D0C345}"/>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2" name="MoonLegend2" hidden="1">
              <a:extLst>
                <a:ext uri="{FF2B5EF4-FFF2-40B4-BE49-F238E27FC236}">
                  <a16:creationId xmlns:a16="http://schemas.microsoft.com/office/drawing/2014/main" id="{F454E58E-CCC9-4978-A8A3-69C52F519A27}"/>
                </a:ext>
              </a:extLst>
            </p:cNvPr>
            <p:cNvGrpSpPr>
              <a:grpSpLocks noChangeAspect="1"/>
            </p:cNvGrpSpPr>
            <p:nvPr>
              <p:custDataLst>
                <p:tags r:id="rId26"/>
              </p:custDataLst>
            </p:nvPr>
          </p:nvGrpSpPr>
          <p:grpSpPr>
            <a:xfrm>
              <a:off x="7716535" y="3006395"/>
              <a:ext cx="228600" cy="228600"/>
              <a:chOff x="762000" y="1270000"/>
              <a:chExt cx="254000" cy="254000"/>
            </a:xfrm>
          </p:grpSpPr>
          <p:sp>
            <p:nvSpPr>
              <p:cNvPr id="222" name="Oval 221" hidden="1">
                <a:extLst>
                  <a:ext uri="{FF2B5EF4-FFF2-40B4-BE49-F238E27FC236}">
                    <a16:creationId xmlns:a16="http://schemas.microsoft.com/office/drawing/2014/main" id="{D5519E33-10B2-4E20-B080-939412C46F0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3" name="Arc 222" hidden="1">
                <a:extLst>
                  <a:ext uri="{FF2B5EF4-FFF2-40B4-BE49-F238E27FC236}">
                    <a16:creationId xmlns:a16="http://schemas.microsoft.com/office/drawing/2014/main" id="{2FFFDE80-B7AB-4DE1-A4A0-3979069A4523}"/>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3" name="MoonLegend3" hidden="1">
              <a:extLst>
                <a:ext uri="{FF2B5EF4-FFF2-40B4-BE49-F238E27FC236}">
                  <a16:creationId xmlns:a16="http://schemas.microsoft.com/office/drawing/2014/main" id="{63E21ABC-FFA9-4E3C-A9E0-6039CCFB9EC6}"/>
                </a:ext>
              </a:extLst>
            </p:cNvPr>
            <p:cNvGrpSpPr>
              <a:grpSpLocks noChangeAspect="1"/>
            </p:cNvGrpSpPr>
            <p:nvPr>
              <p:custDataLst>
                <p:tags r:id="rId27"/>
              </p:custDataLst>
            </p:nvPr>
          </p:nvGrpSpPr>
          <p:grpSpPr>
            <a:xfrm>
              <a:off x="7716535" y="3382210"/>
              <a:ext cx="228600" cy="228600"/>
              <a:chOff x="762000" y="1270000"/>
              <a:chExt cx="254000" cy="254000"/>
            </a:xfrm>
          </p:grpSpPr>
          <p:sp>
            <p:nvSpPr>
              <p:cNvPr id="220" name="Oval 219" hidden="1">
                <a:extLst>
                  <a:ext uri="{FF2B5EF4-FFF2-40B4-BE49-F238E27FC236}">
                    <a16:creationId xmlns:a16="http://schemas.microsoft.com/office/drawing/2014/main" id="{B048D9D8-DE90-48E1-A687-65DBDFACD93A}"/>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1" name="Arc 220" hidden="1">
                <a:extLst>
                  <a:ext uri="{FF2B5EF4-FFF2-40B4-BE49-F238E27FC236}">
                    <a16:creationId xmlns:a16="http://schemas.microsoft.com/office/drawing/2014/main" id="{01E2CC66-FA9D-40AF-A064-E03839C09C4A}"/>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4" name="MoonLegend4" hidden="1">
              <a:extLst>
                <a:ext uri="{FF2B5EF4-FFF2-40B4-BE49-F238E27FC236}">
                  <a16:creationId xmlns:a16="http://schemas.microsoft.com/office/drawing/2014/main" id="{AEBC6E20-C6D4-48E0-963A-25B78945DE27}"/>
                </a:ext>
              </a:extLst>
            </p:cNvPr>
            <p:cNvGrpSpPr>
              <a:grpSpLocks noChangeAspect="1"/>
            </p:cNvGrpSpPr>
            <p:nvPr>
              <p:custDataLst>
                <p:tags r:id="rId28"/>
              </p:custDataLst>
            </p:nvPr>
          </p:nvGrpSpPr>
          <p:grpSpPr>
            <a:xfrm>
              <a:off x="7716535" y="3758025"/>
              <a:ext cx="228600" cy="228600"/>
              <a:chOff x="762000" y="1270000"/>
              <a:chExt cx="254000" cy="254000"/>
            </a:xfrm>
          </p:grpSpPr>
          <p:sp>
            <p:nvSpPr>
              <p:cNvPr id="218" name="Oval 217" hidden="1">
                <a:extLst>
                  <a:ext uri="{FF2B5EF4-FFF2-40B4-BE49-F238E27FC236}">
                    <a16:creationId xmlns:a16="http://schemas.microsoft.com/office/drawing/2014/main" id="{7CF0AD25-237B-4AE6-8F58-7B086228A4BB}"/>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9" name="Arc 218" hidden="1">
                <a:extLst>
                  <a:ext uri="{FF2B5EF4-FFF2-40B4-BE49-F238E27FC236}">
                    <a16:creationId xmlns:a16="http://schemas.microsoft.com/office/drawing/2014/main" id="{416CB543-1344-482C-AB9F-FF31F039DB5C}"/>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5" name="MoonLegend5" hidden="1">
              <a:extLst>
                <a:ext uri="{FF2B5EF4-FFF2-40B4-BE49-F238E27FC236}">
                  <a16:creationId xmlns:a16="http://schemas.microsoft.com/office/drawing/2014/main" id="{FFB4FC8D-D0B1-4A54-B1E8-D795D7CAF233}"/>
                </a:ext>
              </a:extLst>
            </p:cNvPr>
            <p:cNvGrpSpPr>
              <a:grpSpLocks noChangeAspect="1"/>
            </p:cNvGrpSpPr>
            <p:nvPr>
              <p:custDataLst>
                <p:tags r:id="rId29"/>
              </p:custDataLst>
            </p:nvPr>
          </p:nvGrpSpPr>
          <p:grpSpPr>
            <a:xfrm>
              <a:off x="7716535" y="4133841"/>
              <a:ext cx="228600" cy="228600"/>
              <a:chOff x="762000" y="1270000"/>
              <a:chExt cx="254000" cy="254000"/>
            </a:xfrm>
          </p:grpSpPr>
          <p:sp>
            <p:nvSpPr>
              <p:cNvPr id="216" name="Oval 215" hidden="1">
                <a:extLst>
                  <a:ext uri="{FF2B5EF4-FFF2-40B4-BE49-F238E27FC236}">
                    <a16:creationId xmlns:a16="http://schemas.microsoft.com/office/drawing/2014/main" id="{AD57097C-5110-4857-B0FF-2E9B938E9F63}"/>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7" name="Arc 216" hidden="1">
                <a:extLst>
                  <a:ext uri="{FF2B5EF4-FFF2-40B4-BE49-F238E27FC236}">
                    <a16:creationId xmlns:a16="http://schemas.microsoft.com/office/drawing/2014/main" id="{52768CE6-12DF-4C92-8E17-2D9BF9C9D12A}"/>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sp>
        <p:nvSpPr>
          <p:cNvPr id="144" name="Slide Number Placeholder 5">
            <a:extLst>
              <a:ext uri="{FF2B5EF4-FFF2-40B4-BE49-F238E27FC236}">
                <a16:creationId xmlns:a16="http://schemas.microsoft.com/office/drawing/2014/main" id="{8EBB17C1-31EC-44CE-9815-39F1D36F5177}"/>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268.xml"/><Relationship Id="rId7" Type="http://schemas.openxmlformats.org/officeDocument/2006/relationships/notesSlide" Target="../notesSlides/notesSlide1.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slideLayout" Target="../slideLayouts/slideLayout1.xml"/><Relationship Id="rId5" Type="http://schemas.openxmlformats.org/officeDocument/2006/relationships/tags" Target="../tags/tag270.xml"/><Relationship Id="rId10" Type="http://schemas.openxmlformats.org/officeDocument/2006/relationships/oleObject" Target="../embeddings/oleObject38.bin"/><Relationship Id="rId4" Type="http://schemas.openxmlformats.org/officeDocument/2006/relationships/tags" Target="../tags/tag269.xml"/><Relationship Id="rId9"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9.xml"/><Relationship Id="rId1" Type="http://schemas.openxmlformats.org/officeDocument/2006/relationships/tags" Target="../tags/tag298.xml"/><Relationship Id="rId5" Type="http://schemas.openxmlformats.org/officeDocument/2006/relationships/image" Target="../media/image19.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00.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image" Target="../media/image15.emf"/><Relationship Id="rId5" Type="http://schemas.openxmlformats.org/officeDocument/2006/relationships/oleObject" Target="../embeddings/oleObject41.bin"/><Relationship Id="rId4"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06.xml"/><Relationship Id="rId7" Type="http://schemas.openxmlformats.org/officeDocument/2006/relationships/image" Target="../media/image15.emf"/><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oleObject" Target="../embeddings/oleObject42.bin"/><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309.xml"/><Relationship Id="rId7" Type="http://schemas.openxmlformats.org/officeDocument/2006/relationships/slideLayout" Target="../slideLayouts/slideLayout11.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 Id="rId9" Type="http://schemas.openxmlformats.org/officeDocument/2006/relationships/image" Target="../media/image15.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tags" Target="../tags/tag315.xml"/><Relationship Id="rId7" Type="http://schemas.openxmlformats.org/officeDocument/2006/relationships/notesSlide" Target="../notesSlides/notesSlide8.xml"/><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tags" Target="../tags/tag314.xml"/><Relationship Id="rId16" Type="http://schemas.openxmlformats.org/officeDocument/2006/relationships/image" Target="../media/image30.png"/><Relationship Id="rId1" Type="http://schemas.openxmlformats.org/officeDocument/2006/relationships/tags" Target="../tags/tag313.xml"/><Relationship Id="rId6" Type="http://schemas.openxmlformats.org/officeDocument/2006/relationships/slideLayout" Target="../slideLayouts/slideLayout11.xml"/><Relationship Id="rId11" Type="http://schemas.openxmlformats.org/officeDocument/2006/relationships/image" Target="../media/image25.svg"/><Relationship Id="rId5" Type="http://schemas.openxmlformats.org/officeDocument/2006/relationships/tags" Target="../tags/tag317.xml"/><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tags" Target="../tags/tag316.xml"/><Relationship Id="rId9" Type="http://schemas.openxmlformats.org/officeDocument/2006/relationships/image" Target="../media/image15.emf"/><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tags" Target="../tags/tag330.xml"/><Relationship Id="rId18" Type="http://schemas.openxmlformats.org/officeDocument/2006/relationships/tags" Target="../tags/tag335.xml"/><Relationship Id="rId3" Type="http://schemas.openxmlformats.org/officeDocument/2006/relationships/tags" Target="../tags/tag320.xml"/><Relationship Id="rId21" Type="http://schemas.openxmlformats.org/officeDocument/2006/relationships/oleObject" Target="../embeddings/oleObject45.bin"/><Relationship Id="rId7" Type="http://schemas.openxmlformats.org/officeDocument/2006/relationships/tags" Target="../tags/tag324.xml"/><Relationship Id="rId12" Type="http://schemas.openxmlformats.org/officeDocument/2006/relationships/tags" Target="../tags/tag329.xml"/><Relationship Id="rId17" Type="http://schemas.openxmlformats.org/officeDocument/2006/relationships/tags" Target="../tags/tag334.xml"/><Relationship Id="rId2" Type="http://schemas.openxmlformats.org/officeDocument/2006/relationships/tags" Target="../tags/tag319.xml"/><Relationship Id="rId16" Type="http://schemas.openxmlformats.org/officeDocument/2006/relationships/tags" Target="../tags/tag333.xml"/><Relationship Id="rId20" Type="http://schemas.openxmlformats.org/officeDocument/2006/relationships/notesSlide" Target="../notesSlides/notesSlide9.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tags" Target="../tags/tag328.xml"/><Relationship Id="rId5" Type="http://schemas.openxmlformats.org/officeDocument/2006/relationships/tags" Target="../tags/tag322.xml"/><Relationship Id="rId15" Type="http://schemas.openxmlformats.org/officeDocument/2006/relationships/tags" Target="../tags/tag332.xml"/><Relationship Id="rId10" Type="http://schemas.openxmlformats.org/officeDocument/2006/relationships/tags" Target="../tags/tag327.xml"/><Relationship Id="rId19" Type="http://schemas.openxmlformats.org/officeDocument/2006/relationships/slideLayout" Target="../slideLayouts/slideLayout2.xml"/><Relationship Id="rId4" Type="http://schemas.openxmlformats.org/officeDocument/2006/relationships/tags" Target="../tags/tag321.xml"/><Relationship Id="rId9" Type="http://schemas.openxmlformats.org/officeDocument/2006/relationships/tags" Target="../tags/tag326.xml"/><Relationship Id="rId14" Type="http://schemas.openxmlformats.org/officeDocument/2006/relationships/tags" Target="../tags/tag331.xml"/><Relationship Id="rId22"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tags" Target="../tags/tag338.xml"/><Relationship Id="rId7" Type="http://schemas.openxmlformats.org/officeDocument/2006/relationships/slideLayout" Target="../slideLayouts/slideLayout7.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9" Type="http://schemas.openxmlformats.org/officeDocument/2006/relationships/image" Target="../media/image15.emf"/></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5.svg"/><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image" Target="../media/image34.png"/><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15.emf"/><Relationship Id="rId5" Type="http://schemas.openxmlformats.org/officeDocument/2006/relationships/tags" Target="../tags/tag346.xml"/><Relationship Id="rId10" Type="http://schemas.openxmlformats.org/officeDocument/2006/relationships/oleObject" Target="../embeddings/oleObject47.bin"/><Relationship Id="rId4" Type="http://schemas.openxmlformats.org/officeDocument/2006/relationships/tags" Target="../tags/tag345.xml"/><Relationship Id="rId9"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image" Target="../media/image15.emf"/><Relationship Id="rId5" Type="http://schemas.openxmlformats.org/officeDocument/2006/relationships/oleObject" Target="../embeddings/oleObject48.bin"/><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1.xml"/></Relationships>
</file>

<file path=ppt/slides/_rels/slide20.xml.rels><?xml version="1.0" encoding="UTF-8" standalone="yes"?>
<Relationships xmlns="http://schemas.openxmlformats.org/package/2006/relationships"><Relationship Id="rId13" Type="http://schemas.openxmlformats.org/officeDocument/2006/relationships/tags" Target="../tags/tag364.xml"/><Relationship Id="rId18" Type="http://schemas.openxmlformats.org/officeDocument/2006/relationships/tags" Target="../tags/tag369.xml"/><Relationship Id="rId26" Type="http://schemas.openxmlformats.org/officeDocument/2006/relationships/tags" Target="../tags/tag377.xml"/><Relationship Id="rId39" Type="http://schemas.openxmlformats.org/officeDocument/2006/relationships/image" Target="../media/image43.svg"/><Relationship Id="rId21" Type="http://schemas.openxmlformats.org/officeDocument/2006/relationships/tags" Target="../tags/tag372.xml"/><Relationship Id="rId34" Type="http://schemas.openxmlformats.org/officeDocument/2006/relationships/image" Target="../media/image38.png"/><Relationship Id="rId42" Type="http://schemas.openxmlformats.org/officeDocument/2006/relationships/image" Target="../media/image46.png"/><Relationship Id="rId7" Type="http://schemas.openxmlformats.org/officeDocument/2006/relationships/tags" Target="../tags/tag358.xml"/><Relationship Id="rId2" Type="http://schemas.openxmlformats.org/officeDocument/2006/relationships/tags" Target="../tags/tag353.xml"/><Relationship Id="rId16" Type="http://schemas.openxmlformats.org/officeDocument/2006/relationships/tags" Target="../tags/tag367.xml"/><Relationship Id="rId29" Type="http://schemas.openxmlformats.org/officeDocument/2006/relationships/notesSlide" Target="../notesSlides/notesSlide11.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24" Type="http://schemas.openxmlformats.org/officeDocument/2006/relationships/tags" Target="../tags/tag375.xml"/><Relationship Id="rId32" Type="http://schemas.openxmlformats.org/officeDocument/2006/relationships/image" Target="../media/image36.png"/><Relationship Id="rId37" Type="http://schemas.openxmlformats.org/officeDocument/2006/relationships/image" Target="../media/image41.svg"/><Relationship Id="rId40" Type="http://schemas.openxmlformats.org/officeDocument/2006/relationships/image" Target="../media/image44.png"/><Relationship Id="rId45" Type="http://schemas.openxmlformats.org/officeDocument/2006/relationships/image" Target="../media/image49.svg"/><Relationship Id="rId5" Type="http://schemas.openxmlformats.org/officeDocument/2006/relationships/tags" Target="../tags/tag356.xml"/><Relationship Id="rId15" Type="http://schemas.openxmlformats.org/officeDocument/2006/relationships/tags" Target="../tags/tag366.xml"/><Relationship Id="rId23" Type="http://schemas.openxmlformats.org/officeDocument/2006/relationships/tags" Target="../tags/tag374.xml"/><Relationship Id="rId28" Type="http://schemas.openxmlformats.org/officeDocument/2006/relationships/slideLayout" Target="../slideLayouts/slideLayout2.xml"/><Relationship Id="rId36" Type="http://schemas.openxmlformats.org/officeDocument/2006/relationships/image" Target="../media/image40.png"/><Relationship Id="rId10" Type="http://schemas.openxmlformats.org/officeDocument/2006/relationships/tags" Target="../tags/tag361.xml"/><Relationship Id="rId19" Type="http://schemas.openxmlformats.org/officeDocument/2006/relationships/tags" Target="../tags/tag370.xml"/><Relationship Id="rId31" Type="http://schemas.openxmlformats.org/officeDocument/2006/relationships/image" Target="../media/image15.emf"/><Relationship Id="rId44" Type="http://schemas.openxmlformats.org/officeDocument/2006/relationships/image" Target="../media/image48.png"/><Relationship Id="rId4" Type="http://schemas.openxmlformats.org/officeDocument/2006/relationships/tags" Target="../tags/tag355.xml"/><Relationship Id="rId9" Type="http://schemas.openxmlformats.org/officeDocument/2006/relationships/tags" Target="../tags/tag360.xml"/><Relationship Id="rId14" Type="http://schemas.openxmlformats.org/officeDocument/2006/relationships/tags" Target="../tags/tag365.xml"/><Relationship Id="rId22" Type="http://schemas.openxmlformats.org/officeDocument/2006/relationships/tags" Target="../tags/tag373.xml"/><Relationship Id="rId27" Type="http://schemas.openxmlformats.org/officeDocument/2006/relationships/tags" Target="../tags/tag378.xml"/><Relationship Id="rId30" Type="http://schemas.openxmlformats.org/officeDocument/2006/relationships/oleObject" Target="../embeddings/oleObject49.bin"/><Relationship Id="rId35" Type="http://schemas.openxmlformats.org/officeDocument/2006/relationships/image" Target="../media/image39.svg"/><Relationship Id="rId43" Type="http://schemas.openxmlformats.org/officeDocument/2006/relationships/image" Target="../media/image47.svg"/><Relationship Id="rId8" Type="http://schemas.openxmlformats.org/officeDocument/2006/relationships/tags" Target="../tags/tag359.xml"/><Relationship Id="rId3" Type="http://schemas.openxmlformats.org/officeDocument/2006/relationships/tags" Target="../tags/tag354.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tags" Target="../tags/tag376.xml"/><Relationship Id="rId33" Type="http://schemas.openxmlformats.org/officeDocument/2006/relationships/image" Target="../media/image37.svg"/><Relationship Id="rId38" Type="http://schemas.openxmlformats.org/officeDocument/2006/relationships/image" Target="../media/image42.png"/><Relationship Id="rId20" Type="http://schemas.openxmlformats.org/officeDocument/2006/relationships/tags" Target="../tags/tag371.xml"/><Relationship Id="rId41" Type="http://schemas.openxmlformats.org/officeDocument/2006/relationships/image" Target="../media/image45.svg"/></Relationships>
</file>

<file path=ppt/slides/_rels/slide21.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tags" Target="../tags/tag391.xml"/><Relationship Id="rId18" Type="http://schemas.openxmlformats.org/officeDocument/2006/relationships/tags" Target="../tags/tag396.xml"/><Relationship Id="rId26" Type="http://schemas.openxmlformats.org/officeDocument/2006/relationships/oleObject" Target="../embeddings/oleObject50.bin"/><Relationship Id="rId3" Type="http://schemas.openxmlformats.org/officeDocument/2006/relationships/tags" Target="../tags/tag381.xml"/><Relationship Id="rId21" Type="http://schemas.openxmlformats.org/officeDocument/2006/relationships/tags" Target="../tags/tag399.xml"/><Relationship Id="rId7" Type="http://schemas.openxmlformats.org/officeDocument/2006/relationships/tags" Target="../tags/tag385.xml"/><Relationship Id="rId12" Type="http://schemas.openxmlformats.org/officeDocument/2006/relationships/tags" Target="../tags/tag390.xml"/><Relationship Id="rId17" Type="http://schemas.openxmlformats.org/officeDocument/2006/relationships/tags" Target="../tags/tag395.xml"/><Relationship Id="rId25" Type="http://schemas.openxmlformats.org/officeDocument/2006/relationships/slideLayout" Target="../slideLayouts/slideLayout2.xml"/><Relationship Id="rId2" Type="http://schemas.openxmlformats.org/officeDocument/2006/relationships/tags" Target="../tags/tag380.xml"/><Relationship Id="rId16" Type="http://schemas.openxmlformats.org/officeDocument/2006/relationships/tags" Target="../tags/tag394.xml"/><Relationship Id="rId20" Type="http://schemas.openxmlformats.org/officeDocument/2006/relationships/tags" Target="../tags/tag398.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tags" Target="../tags/tag389.xml"/><Relationship Id="rId24" Type="http://schemas.openxmlformats.org/officeDocument/2006/relationships/tags" Target="../tags/tag402.xml"/><Relationship Id="rId5" Type="http://schemas.openxmlformats.org/officeDocument/2006/relationships/tags" Target="../tags/tag383.xml"/><Relationship Id="rId15" Type="http://schemas.openxmlformats.org/officeDocument/2006/relationships/tags" Target="../tags/tag393.xml"/><Relationship Id="rId23" Type="http://schemas.openxmlformats.org/officeDocument/2006/relationships/tags" Target="../tags/tag401.xml"/><Relationship Id="rId10" Type="http://schemas.openxmlformats.org/officeDocument/2006/relationships/tags" Target="../tags/tag388.xml"/><Relationship Id="rId19" Type="http://schemas.openxmlformats.org/officeDocument/2006/relationships/tags" Target="../tags/tag397.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tags" Target="../tags/tag392.xml"/><Relationship Id="rId22" Type="http://schemas.openxmlformats.org/officeDocument/2006/relationships/tags" Target="../tags/tag400.xml"/><Relationship Id="rId27" Type="http://schemas.openxmlformats.org/officeDocument/2006/relationships/image" Target="../media/image4.emf"/></Relationships>
</file>

<file path=ppt/slides/_rels/slide2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405.xml"/><Relationship Id="rId7" Type="http://schemas.openxmlformats.org/officeDocument/2006/relationships/oleObject" Target="../embeddings/oleObject51.bin"/><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slideLayout" Target="../slideLayouts/slideLayout7.xml"/><Relationship Id="rId5" Type="http://schemas.openxmlformats.org/officeDocument/2006/relationships/tags" Target="../tags/tag407.xml"/><Relationship Id="rId10" Type="http://schemas.openxmlformats.org/officeDocument/2006/relationships/image" Target="../media/image51.svg"/><Relationship Id="rId4" Type="http://schemas.openxmlformats.org/officeDocument/2006/relationships/tags" Target="../tags/tag406.xml"/><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13" Type="http://schemas.openxmlformats.org/officeDocument/2006/relationships/tags" Target="../tags/tag420.xml"/><Relationship Id="rId18" Type="http://schemas.openxmlformats.org/officeDocument/2006/relationships/tags" Target="../tags/tag425.xml"/><Relationship Id="rId26" Type="http://schemas.openxmlformats.org/officeDocument/2006/relationships/tags" Target="../tags/tag433.xml"/><Relationship Id="rId3" Type="http://schemas.openxmlformats.org/officeDocument/2006/relationships/tags" Target="../tags/tag410.xml"/><Relationship Id="rId21" Type="http://schemas.openxmlformats.org/officeDocument/2006/relationships/tags" Target="../tags/tag428.xml"/><Relationship Id="rId34" Type="http://schemas.openxmlformats.org/officeDocument/2006/relationships/image" Target="../media/image15.emf"/><Relationship Id="rId7" Type="http://schemas.openxmlformats.org/officeDocument/2006/relationships/tags" Target="../tags/tag414.xml"/><Relationship Id="rId12" Type="http://schemas.openxmlformats.org/officeDocument/2006/relationships/tags" Target="../tags/tag419.xml"/><Relationship Id="rId17" Type="http://schemas.openxmlformats.org/officeDocument/2006/relationships/tags" Target="../tags/tag424.xml"/><Relationship Id="rId25" Type="http://schemas.openxmlformats.org/officeDocument/2006/relationships/tags" Target="../tags/tag432.xml"/><Relationship Id="rId33" Type="http://schemas.openxmlformats.org/officeDocument/2006/relationships/oleObject" Target="../embeddings/oleObject52.bin"/><Relationship Id="rId2" Type="http://schemas.openxmlformats.org/officeDocument/2006/relationships/tags" Target="../tags/tag409.xml"/><Relationship Id="rId16" Type="http://schemas.openxmlformats.org/officeDocument/2006/relationships/tags" Target="../tags/tag423.xml"/><Relationship Id="rId20" Type="http://schemas.openxmlformats.org/officeDocument/2006/relationships/tags" Target="../tags/tag427.xml"/><Relationship Id="rId29" Type="http://schemas.openxmlformats.org/officeDocument/2006/relationships/tags" Target="../tags/tag436.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24" Type="http://schemas.openxmlformats.org/officeDocument/2006/relationships/tags" Target="../tags/tag431.xml"/><Relationship Id="rId32" Type="http://schemas.openxmlformats.org/officeDocument/2006/relationships/slideLayout" Target="../slideLayouts/slideLayout2.xml"/><Relationship Id="rId5" Type="http://schemas.openxmlformats.org/officeDocument/2006/relationships/tags" Target="../tags/tag412.xml"/><Relationship Id="rId15" Type="http://schemas.openxmlformats.org/officeDocument/2006/relationships/tags" Target="../tags/tag422.xml"/><Relationship Id="rId23" Type="http://schemas.openxmlformats.org/officeDocument/2006/relationships/tags" Target="../tags/tag430.xml"/><Relationship Id="rId28" Type="http://schemas.openxmlformats.org/officeDocument/2006/relationships/tags" Target="../tags/tag435.xml"/><Relationship Id="rId10" Type="http://schemas.openxmlformats.org/officeDocument/2006/relationships/tags" Target="../tags/tag417.xml"/><Relationship Id="rId19" Type="http://schemas.openxmlformats.org/officeDocument/2006/relationships/tags" Target="../tags/tag426.xml"/><Relationship Id="rId31" Type="http://schemas.openxmlformats.org/officeDocument/2006/relationships/tags" Target="../tags/tag438.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 Id="rId22" Type="http://schemas.openxmlformats.org/officeDocument/2006/relationships/tags" Target="../tags/tag429.xml"/><Relationship Id="rId27" Type="http://schemas.openxmlformats.org/officeDocument/2006/relationships/tags" Target="../tags/tag434.xml"/><Relationship Id="rId30" Type="http://schemas.openxmlformats.org/officeDocument/2006/relationships/tags" Target="../tags/tag437.xml"/><Relationship Id="rId8" Type="http://schemas.openxmlformats.org/officeDocument/2006/relationships/tags" Target="../tags/tag415.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441.xml"/><Relationship Id="rId7" Type="http://schemas.openxmlformats.org/officeDocument/2006/relationships/slideLayout" Target="../slideLayouts/slideLayout7.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image" Target="../media/image51.svg"/><Relationship Id="rId5" Type="http://schemas.openxmlformats.org/officeDocument/2006/relationships/tags" Target="../tags/tag443.xml"/><Relationship Id="rId10" Type="http://schemas.openxmlformats.org/officeDocument/2006/relationships/image" Target="../media/image50.png"/><Relationship Id="rId4" Type="http://schemas.openxmlformats.org/officeDocument/2006/relationships/tags" Target="../tags/tag442.xml"/><Relationship Id="rId9" Type="http://schemas.openxmlformats.org/officeDocument/2006/relationships/image" Target="../media/image4.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tags" Target="../tags/tag447.xml"/><Relationship Id="rId7" Type="http://schemas.openxmlformats.org/officeDocument/2006/relationships/slideLayout" Target="../slideLayouts/slideLayout7.xml"/><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tags" Target="../tags/tag448.xml"/><Relationship Id="rId9" Type="http://schemas.openxmlformats.org/officeDocument/2006/relationships/image" Target="../media/image15.emf"/></Relationships>
</file>

<file path=ppt/slides/_rels/slide26.xml.rels><?xml version="1.0" encoding="UTF-8" standalone="yes"?>
<Relationships xmlns="http://schemas.openxmlformats.org/package/2006/relationships"><Relationship Id="rId8" Type="http://schemas.openxmlformats.org/officeDocument/2006/relationships/tags" Target="../tags/tag458.xml"/><Relationship Id="rId13" Type="http://schemas.openxmlformats.org/officeDocument/2006/relationships/image" Target="../media/image15.emf"/><Relationship Id="rId3" Type="http://schemas.openxmlformats.org/officeDocument/2006/relationships/tags" Target="../tags/tag453.xml"/><Relationship Id="rId7" Type="http://schemas.openxmlformats.org/officeDocument/2006/relationships/tags" Target="../tags/tag457.xml"/><Relationship Id="rId12" Type="http://schemas.openxmlformats.org/officeDocument/2006/relationships/oleObject" Target="../embeddings/oleObject55.bin"/><Relationship Id="rId2" Type="http://schemas.openxmlformats.org/officeDocument/2006/relationships/tags" Target="../tags/tag452.xml"/><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slideLayout" Target="../slideLayouts/slideLayout2.xml"/><Relationship Id="rId5" Type="http://schemas.openxmlformats.org/officeDocument/2006/relationships/tags" Target="../tags/tag455.xml"/><Relationship Id="rId10" Type="http://schemas.openxmlformats.org/officeDocument/2006/relationships/tags" Target="../tags/tag460.xml"/><Relationship Id="rId4" Type="http://schemas.openxmlformats.org/officeDocument/2006/relationships/tags" Target="../tags/tag454.xml"/><Relationship Id="rId9" Type="http://schemas.openxmlformats.org/officeDocument/2006/relationships/tags" Target="../tags/tag459.xml"/></Relationships>
</file>

<file path=ppt/slides/_rels/slide27.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18" Type="http://schemas.openxmlformats.org/officeDocument/2006/relationships/tags" Target="../tags/tag478.xml"/><Relationship Id="rId3" Type="http://schemas.openxmlformats.org/officeDocument/2006/relationships/tags" Target="../tags/tag463.xml"/><Relationship Id="rId21" Type="http://schemas.openxmlformats.org/officeDocument/2006/relationships/oleObject" Target="../embeddings/oleObject56.bin"/><Relationship Id="rId7" Type="http://schemas.openxmlformats.org/officeDocument/2006/relationships/tags" Target="../tags/tag467.xml"/><Relationship Id="rId12" Type="http://schemas.openxmlformats.org/officeDocument/2006/relationships/tags" Target="../tags/tag472.xml"/><Relationship Id="rId17" Type="http://schemas.openxmlformats.org/officeDocument/2006/relationships/tags" Target="../tags/tag477.xml"/><Relationship Id="rId2" Type="http://schemas.openxmlformats.org/officeDocument/2006/relationships/tags" Target="../tags/tag462.xml"/><Relationship Id="rId16" Type="http://schemas.openxmlformats.org/officeDocument/2006/relationships/tags" Target="../tags/tag476.xml"/><Relationship Id="rId20" Type="http://schemas.openxmlformats.org/officeDocument/2006/relationships/notesSlide" Target="../notesSlides/notesSlide12.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5" Type="http://schemas.openxmlformats.org/officeDocument/2006/relationships/tags" Target="../tags/tag465.xml"/><Relationship Id="rId15" Type="http://schemas.openxmlformats.org/officeDocument/2006/relationships/tags" Target="../tags/tag475.xml"/><Relationship Id="rId10" Type="http://schemas.openxmlformats.org/officeDocument/2006/relationships/tags" Target="../tags/tag470.xml"/><Relationship Id="rId19" Type="http://schemas.openxmlformats.org/officeDocument/2006/relationships/slideLayout" Target="../slideLayouts/slideLayout2.xml"/><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 Id="rId22" Type="http://schemas.openxmlformats.org/officeDocument/2006/relationships/image" Target="../media/image15.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55.png"/><Relationship Id="rId3" Type="http://schemas.openxmlformats.org/officeDocument/2006/relationships/tags" Target="../tags/tag481.xml"/><Relationship Id="rId7" Type="http://schemas.openxmlformats.org/officeDocument/2006/relationships/notesSlide" Target="../notesSlides/notesSlide13.xml"/><Relationship Id="rId12" Type="http://schemas.openxmlformats.org/officeDocument/2006/relationships/image" Target="../media/image54.png"/><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slideLayout" Target="../slideLayouts/slideLayout7.xml"/><Relationship Id="rId11" Type="http://schemas.openxmlformats.org/officeDocument/2006/relationships/image" Target="../media/image53.png"/><Relationship Id="rId5" Type="http://schemas.openxmlformats.org/officeDocument/2006/relationships/tags" Target="../tags/tag483.xml"/><Relationship Id="rId10" Type="http://schemas.openxmlformats.org/officeDocument/2006/relationships/image" Target="../media/image52.png"/><Relationship Id="rId4" Type="http://schemas.openxmlformats.org/officeDocument/2006/relationships/tags" Target="../tags/tag482.xml"/><Relationship Id="rId9" Type="http://schemas.openxmlformats.org/officeDocument/2006/relationships/image" Target="../media/image15.emf"/><Relationship Id="rId14" Type="http://schemas.openxmlformats.org/officeDocument/2006/relationships/image" Target="../media/image56.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8" Type="http://schemas.openxmlformats.org/officeDocument/2006/relationships/tags" Target="../tags/tag491.xml"/><Relationship Id="rId3" Type="http://schemas.openxmlformats.org/officeDocument/2006/relationships/tags" Target="../tags/tag486.xml"/><Relationship Id="rId7" Type="http://schemas.openxmlformats.org/officeDocument/2006/relationships/tags" Target="../tags/tag490.xml"/><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tags" Target="../tags/tag489.xml"/><Relationship Id="rId11" Type="http://schemas.openxmlformats.org/officeDocument/2006/relationships/notesSlide" Target="../notesSlides/notesSlide14.xml"/><Relationship Id="rId5" Type="http://schemas.openxmlformats.org/officeDocument/2006/relationships/tags" Target="../tags/tag488.xml"/><Relationship Id="rId10" Type="http://schemas.openxmlformats.org/officeDocument/2006/relationships/slideLayout" Target="../slideLayouts/slideLayout2.xml"/><Relationship Id="rId4" Type="http://schemas.openxmlformats.org/officeDocument/2006/relationships/tags" Target="../tags/tag487.xml"/><Relationship Id="rId9" Type="http://schemas.openxmlformats.org/officeDocument/2006/relationships/tags" Target="../tags/tag492.xml"/></Relationships>
</file>

<file path=ppt/slides/_rels/slide31.xml.rels><?xml version="1.0" encoding="UTF-8" standalone="yes"?>
<Relationships xmlns="http://schemas.openxmlformats.org/package/2006/relationships"><Relationship Id="rId3" Type="http://schemas.openxmlformats.org/officeDocument/2006/relationships/tags" Target="../tags/tag495.xml"/><Relationship Id="rId7" Type="http://schemas.openxmlformats.org/officeDocument/2006/relationships/slideLayout" Target="../slideLayouts/slideLayout2.xml"/><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tags" Target="../tags/tag498.xml"/><Relationship Id="rId5" Type="http://schemas.openxmlformats.org/officeDocument/2006/relationships/tags" Target="../tags/tag497.xml"/><Relationship Id="rId4" Type="http://schemas.openxmlformats.org/officeDocument/2006/relationships/tags" Target="../tags/tag496.xml"/></Relationships>
</file>

<file path=ppt/slides/_rels/slide32.xml.rels><?xml version="1.0" encoding="UTF-8" standalone="yes"?>
<Relationships xmlns="http://schemas.openxmlformats.org/package/2006/relationships"><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509.xml"/><Relationship Id="rId13" Type="http://schemas.openxmlformats.org/officeDocument/2006/relationships/tags" Target="../tags/tag514.xml"/><Relationship Id="rId18" Type="http://schemas.openxmlformats.org/officeDocument/2006/relationships/tags" Target="../tags/tag519.xml"/><Relationship Id="rId3" Type="http://schemas.openxmlformats.org/officeDocument/2006/relationships/tags" Target="../tags/tag504.xml"/><Relationship Id="rId21" Type="http://schemas.openxmlformats.org/officeDocument/2006/relationships/notesSlide" Target="../notesSlides/notesSlide15.xml"/><Relationship Id="rId7" Type="http://schemas.openxmlformats.org/officeDocument/2006/relationships/tags" Target="../tags/tag508.xml"/><Relationship Id="rId12" Type="http://schemas.openxmlformats.org/officeDocument/2006/relationships/tags" Target="../tags/tag513.xml"/><Relationship Id="rId17" Type="http://schemas.openxmlformats.org/officeDocument/2006/relationships/tags" Target="../tags/tag518.xml"/><Relationship Id="rId2" Type="http://schemas.openxmlformats.org/officeDocument/2006/relationships/tags" Target="../tags/tag503.xml"/><Relationship Id="rId16" Type="http://schemas.openxmlformats.org/officeDocument/2006/relationships/tags" Target="../tags/tag517.xml"/><Relationship Id="rId20" Type="http://schemas.openxmlformats.org/officeDocument/2006/relationships/slideLayout" Target="../slideLayouts/slideLayout11.xml"/><Relationship Id="rId1" Type="http://schemas.openxmlformats.org/officeDocument/2006/relationships/tags" Target="../tags/tag502.xml"/><Relationship Id="rId6" Type="http://schemas.openxmlformats.org/officeDocument/2006/relationships/tags" Target="../tags/tag507.xml"/><Relationship Id="rId11" Type="http://schemas.openxmlformats.org/officeDocument/2006/relationships/tags" Target="../tags/tag512.xml"/><Relationship Id="rId5" Type="http://schemas.openxmlformats.org/officeDocument/2006/relationships/tags" Target="../tags/tag506.xml"/><Relationship Id="rId15" Type="http://schemas.openxmlformats.org/officeDocument/2006/relationships/tags" Target="../tags/tag516.xml"/><Relationship Id="rId10" Type="http://schemas.openxmlformats.org/officeDocument/2006/relationships/tags" Target="../tags/tag511.xml"/><Relationship Id="rId19" Type="http://schemas.openxmlformats.org/officeDocument/2006/relationships/tags" Target="../tags/tag520.xml"/><Relationship Id="rId4" Type="http://schemas.openxmlformats.org/officeDocument/2006/relationships/tags" Target="../tags/tag505.xml"/><Relationship Id="rId9" Type="http://schemas.openxmlformats.org/officeDocument/2006/relationships/tags" Target="../tags/tag510.xml"/><Relationship Id="rId14" Type="http://schemas.openxmlformats.org/officeDocument/2006/relationships/tags" Target="../tags/tag515.xml"/></Relationships>
</file>

<file path=ppt/slides/_rels/slide34.xml.rels><?xml version="1.0" encoding="UTF-8" standalone="yes"?>
<Relationships xmlns="http://schemas.openxmlformats.org/package/2006/relationships"><Relationship Id="rId8" Type="http://schemas.openxmlformats.org/officeDocument/2006/relationships/tags" Target="../tags/tag528.xml"/><Relationship Id="rId13" Type="http://schemas.openxmlformats.org/officeDocument/2006/relationships/tags" Target="../tags/tag533.xml"/><Relationship Id="rId18" Type="http://schemas.openxmlformats.org/officeDocument/2006/relationships/tags" Target="../tags/tag538.xml"/><Relationship Id="rId3" Type="http://schemas.openxmlformats.org/officeDocument/2006/relationships/tags" Target="../tags/tag523.xml"/><Relationship Id="rId21" Type="http://schemas.openxmlformats.org/officeDocument/2006/relationships/tags" Target="../tags/tag541.xml"/><Relationship Id="rId7" Type="http://schemas.openxmlformats.org/officeDocument/2006/relationships/tags" Target="../tags/tag527.xml"/><Relationship Id="rId12" Type="http://schemas.openxmlformats.org/officeDocument/2006/relationships/tags" Target="../tags/tag532.xml"/><Relationship Id="rId17" Type="http://schemas.openxmlformats.org/officeDocument/2006/relationships/tags" Target="../tags/tag537.xml"/><Relationship Id="rId2" Type="http://schemas.openxmlformats.org/officeDocument/2006/relationships/tags" Target="../tags/tag522.xml"/><Relationship Id="rId16" Type="http://schemas.openxmlformats.org/officeDocument/2006/relationships/tags" Target="../tags/tag536.xml"/><Relationship Id="rId20" Type="http://schemas.openxmlformats.org/officeDocument/2006/relationships/tags" Target="../tags/tag540.xml"/><Relationship Id="rId1" Type="http://schemas.openxmlformats.org/officeDocument/2006/relationships/tags" Target="../tags/tag521.xml"/><Relationship Id="rId6" Type="http://schemas.openxmlformats.org/officeDocument/2006/relationships/tags" Target="../tags/tag526.xml"/><Relationship Id="rId11" Type="http://schemas.openxmlformats.org/officeDocument/2006/relationships/tags" Target="../tags/tag531.xml"/><Relationship Id="rId5" Type="http://schemas.openxmlformats.org/officeDocument/2006/relationships/tags" Target="../tags/tag525.xml"/><Relationship Id="rId15" Type="http://schemas.openxmlformats.org/officeDocument/2006/relationships/tags" Target="../tags/tag535.xml"/><Relationship Id="rId23" Type="http://schemas.openxmlformats.org/officeDocument/2006/relationships/slideLayout" Target="../slideLayouts/slideLayout2.xml"/><Relationship Id="rId10" Type="http://schemas.openxmlformats.org/officeDocument/2006/relationships/tags" Target="../tags/tag530.xml"/><Relationship Id="rId19" Type="http://schemas.openxmlformats.org/officeDocument/2006/relationships/tags" Target="../tags/tag539.xml"/><Relationship Id="rId4" Type="http://schemas.openxmlformats.org/officeDocument/2006/relationships/tags" Target="../tags/tag524.xml"/><Relationship Id="rId9" Type="http://schemas.openxmlformats.org/officeDocument/2006/relationships/tags" Target="../tags/tag529.xml"/><Relationship Id="rId14" Type="http://schemas.openxmlformats.org/officeDocument/2006/relationships/tags" Target="../tags/tag534.xml"/><Relationship Id="rId22" Type="http://schemas.openxmlformats.org/officeDocument/2006/relationships/tags" Target="../tags/tag542.xml"/></Relationships>
</file>

<file path=ppt/slides/_rels/slide35.xml.rels><?xml version="1.0" encoding="UTF-8" standalone="yes"?>
<Relationships xmlns="http://schemas.openxmlformats.org/package/2006/relationships"><Relationship Id="rId8" Type="http://schemas.openxmlformats.org/officeDocument/2006/relationships/tags" Target="../tags/tag550.xml"/><Relationship Id="rId13" Type="http://schemas.openxmlformats.org/officeDocument/2006/relationships/tags" Target="../tags/tag555.xml"/><Relationship Id="rId18" Type="http://schemas.openxmlformats.org/officeDocument/2006/relationships/tags" Target="../tags/tag560.xml"/><Relationship Id="rId3" Type="http://schemas.openxmlformats.org/officeDocument/2006/relationships/tags" Target="../tags/tag545.xml"/><Relationship Id="rId21" Type="http://schemas.openxmlformats.org/officeDocument/2006/relationships/tags" Target="../tags/tag563.xml"/><Relationship Id="rId7" Type="http://schemas.openxmlformats.org/officeDocument/2006/relationships/tags" Target="../tags/tag549.xml"/><Relationship Id="rId12" Type="http://schemas.openxmlformats.org/officeDocument/2006/relationships/tags" Target="../tags/tag554.xml"/><Relationship Id="rId17" Type="http://schemas.openxmlformats.org/officeDocument/2006/relationships/tags" Target="../tags/tag559.xml"/><Relationship Id="rId2" Type="http://schemas.openxmlformats.org/officeDocument/2006/relationships/tags" Target="../tags/tag544.xml"/><Relationship Id="rId16" Type="http://schemas.openxmlformats.org/officeDocument/2006/relationships/tags" Target="../tags/tag558.xml"/><Relationship Id="rId20" Type="http://schemas.openxmlformats.org/officeDocument/2006/relationships/tags" Target="../tags/tag562.xml"/><Relationship Id="rId1" Type="http://schemas.openxmlformats.org/officeDocument/2006/relationships/tags" Target="../tags/tag543.xml"/><Relationship Id="rId6" Type="http://schemas.openxmlformats.org/officeDocument/2006/relationships/tags" Target="../tags/tag548.xml"/><Relationship Id="rId11" Type="http://schemas.openxmlformats.org/officeDocument/2006/relationships/tags" Target="../tags/tag553.xml"/><Relationship Id="rId5" Type="http://schemas.openxmlformats.org/officeDocument/2006/relationships/tags" Target="../tags/tag547.xml"/><Relationship Id="rId15" Type="http://schemas.openxmlformats.org/officeDocument/2006/relationships/tags" Target="../tags/tag557.xml"/><Relationship Id="rId23" Type="http://schemas.openxmlformats.org/officeDocument/2006/relationships/slideLayout" Target="../slideLayouts/slideLayout11.xml"/><Relationship Id="rId10" Type="http://schemas.openxmlformats.org/officeDocument/2006/relationships/tags" Target="../tags/tag552.xml"/><Relationship Id="rId19" Type="http://schemas.openxmlformats.org/officeDocument/2006/relationships/tags" Target="../tags/tag561.xml"/><Relationship Id="rId4" Type="http://schemas.openxmlformats.org/officeDocument/2006/relationships/tags" Target="../tags/tag546.xml"/><Relationship Id="rId9" Type="http://schemas.openxmlformats.org/officeDocument/2006/relationships/tags" Target="../tags/tag551.xml"/><Relationship Id="rId14" Type="http://schemas.openxmlformats.org/officeDocument/2006/relationships/tags" Target="../tags/tag556.xml"/><Relationship Id="rId22" Type="http://schemas.openxmlformats.org/officeDocument/2006/relationships/tags" Target="../tags/tag564.xml"/></Relationships>
</file>

<file path=ppt/slides/_rels/slide36.xml.rels><?xml version="1.0" encoding="UTF-8" standalone="yes"?>
<Relationships xmlns="http://schemas.openxmlformats.org/package/2006/relationships"><Relationship Id="rId8" Type="http://schemas.openxmlformats.org/officeDocument/2006/relationships/tags" Target="../tags/tag572.xml"/><Relationship Id="rId13" Type="http://schemas.openxmlformats.org/officeDocument/2006/relationships/tags" Target="../tags/tag577.xml"/><Relationship Id="rId18" Type="http://schemas.openxmlformats.org/officeDocument/2006/relationships/tags" Target="../tags/tag582.xml"/><Relationship Id="rId26" Type="http://schemas.openxmlformats.org/officeDocument/2006/relationships/tags" Target="../tags/tag590.xml"/><Relationship Id="rId3" Type="http://schemas.openxmlformats.org/officeDocument/2006/relationships/tags" Target="../tags/tag567.xml"/><Relationship Id="rId21" Type="http://schemas.openxmlformats.org/officeDocument/2006/relationships/tags" Target="../tags/tag585.xml"/><Relationship Id="rId7" Type="http://schemas.openxmlformats.org/officeDocument/2006/relationships/tags" Target="../tags/tag571.xml"/><Relationship Id="rId12" Type="http://schemas.openxmlformats.org/officeDocument/2006/relationships/tags" Target="../tags/tag576.xml"/><Relationship Id="rId17" Type="http://schemas.openxmlformats.org/officeDocument/2006/relationships/tags" Target="../tags/tag581.xml"/><Relationship Id="rId25" Type="http://schemas.openxmlformats.org/officeDocument/2006/relationships/tags" Target="../tags/tag589.xml"/><Relationship Id="rId2" Type="http://schemas.openxmlformats.org/officeDocument/2006/relationships/tags" Target="../tags/tag566.xml"/><Relationship Id="rId16" Type="http://schemas.openxmlformats.org/officeDocument/2006/relationships/tags" Target="../tags/tag580.xml"/><Relationship Id="rId20" Type="http://schemas.openxmlformats.org/officeDocument/2006/relationships/tags" Target="../tags/tag584.xml"/><Relationship Id="rId1" Type="http://schemas.openxmlformats.org/officeDocument/2006/relationships/tags" Target="../tags/tag565.xml"/><Relationship Id="rId6" Type="http://schemas.openxmlformats.org/officeDocument/2006/relationships/tags" Target="../tags/tag570.xml"/><Relationship Id="rId11" Type="http://schemas.openxmlformats.org/officeDocument/2006/relationships/tags" Target="../tags/tag575.xml"/><Relationship Id="rId24" Type="http://schemas.openxmlformats.org/officeDocument/2006/relationships/tags" Target="../tags/tag588.xml"/><Relationship Id="rId5" Type="http://schemas.openxmlformats.org/officeDocument/2006/relationships/tags" Target="../tags/tag569.xml"/><Relationship Id="rId15" Type="http://schemas.openxmlformats.org/officeDocument/2006/relationships/tags" Target="../tags/tag579.xml"/><Relationship Id="rId23" Type="http://schemas.openxmlformats.org/officeDocument/2006/relationships/tags" Target="../tags/tag587.xml"/><Relationship Id="rId10" Type="http://schemas.openxmlformats.org/officeDocument/2006/relationships/tags" Target="../tags/tag574.xml"/><Relationship Id="rId19" Type="http://schemas.openxmlformats.org/officeDocument/2006/relationships/tags" Target="../tags/tag583.xml"/><Relationship Id="rId4" Type="http://schemas.openxmlformats.org/officeDocument/2006/relationships/tags" Target="../tags/tag568.xml"/><Relationship Id="rId9" Type="http://schemas.openxmlformats.org/officeDocument/2006/relationships/tags" Target="../tags/tag573.xml"/><Relationship Id="rId14" Type="http://schemas.openxmlformats.org/officeDocument/2006/relationships/tags" Target="../tags/tag578.xml"/><Relationship Id="rId22" Type="http://schemas.openxmlformats.org/officeDocument/2006/relationships/tags" Target="../tags/tag586.xml"/><Relationship Id="rId27"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tags" Target="../tags/tag603.xml"/><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tags" Target="../tags/tag602.xml"/><Relationship Id="rId17" Type="http://schemas.openxmlformats.org/officeDocument/2006/relationships/slideLayout" Target="../slideLayouts/slideLayout11.xml"/><Relationship Id="rId2" Type="http://schemas.openxmlformats.org/officeDocument/2006/relationships/tags" Target="../tags/tag592.xml"/><Relationship Id="rId16" Type="http://schemas.openxmlformats.org/officeDocument/2006/relationships/tags" Target="../tags/tag606.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tags" Target="../tags/tag601.xml"/><Relationship Id="rId5" Type="http://schemas.openxmlformats.org/officeDocument/2006/relationships/tags" Target="../tags/tag595.xml"/><Relationship Id="rId15" Type="http://schemas.openxmlformats.org/officeDocument/2006/relationships/tags" Target="../tags/tag605.xml"/><Relationship Id="rId10" Type="http://schemas.openxmlformats.org/officeDocument/2006/relationships/tags" Target="../tags/tag600.xml"/><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tags" Target="../tags/tag604.xml"/></Relationships>
</file>

<file path=ppt/slides/_rels/slide38.xml.rels><?xml version="1.0" encoding="UTF-8" standalone="yes"?>
<Relationships xmlns="http://schemas.openxmlformats.org/package/2006/relationships"><Relationship Id="rId8" Type="http://schemas.openxmlformats.org/officeDocument/2006/relationships/tags" Target="../tags/tag614.xml"/><Relationship Id="rId13" Type="http://schemas.openxmlformats.org/officeDocument/2006/relationships/tags" Target="../tags/tag619.xml"/><Relationship Id="rId18" Type="http://schemas.openxmlformats.org/officeDocument/2006/relationships/tags" Target="../tags/tag624.xml"/><Relationship Id="rId3" Type="http://schemas.openxmlformats.org/officeDocument/2006/relationships/tags" Target="../tags/tag609.xml"/><Relationship Id="rId21" Type="http://schemas.openxmlformats.org/officeDocument/2006/relationships/slideLayout" Target="../slideLayouts/slideLayout2.xml"/><Relationship Id="rId7" Type="http://schemas.openxmlformats.org/officeDocument/2006/relationships/tags" Target="../tags/tag613.xml"/><Relationship Id="rId12" Type="http://schemas.openxmlformats.org/officeDocument/2006/relationships/tags" Target="../tags/tag618.xml"/><Relationship Id="rId17" Type="http://schemas.openxmlformats.org/officeDocument/2006/relationships/tags" Target="../tags/tag623.xml"/><Relationship Id="rId2" Type="http://schemas.openxmlformats.org/officeDocument/2006/relationships/tags" Target="../tags/tag608.xml"/><Relationship Id="rId16" Type="http://schemas.openxmlformats.org/officeDocument/2006/relationships/tags" Target="../tags/tag622.xml"/><Relationship Id="rId20" Type="http://schemas.openxmlformats.org/officeDocument/2006/relationships/tags" Target="../tags/tag626.xml"/><Relationship Id="rId1" Type="http://schemas.openxmlformats.org/officeDocument/2006/relationships/tags" Target="../tags/tag607.xml"/><Relationship Id="rId6" Type="http://schemas.openxmlformats.org/officeDocument/2006/relationships/tags" Target="../tags/tag612.xml"/><Relationship Id="rId11" Type="http://schemas.openxmlformats.org/officeDocument/2006/relationships/tags" Target="../tags/tag617.xml"/><Relationship Id="rId5" Type="http://schemas.openxmlformats.org/officeDocument/2006/relationships/tags" Target="../tags/tag611.xml"/><Relationship Id="rId15" Type="http://schemas.openxmlformats.org/officeDocument/2006/relationships/tags" Target="../tags/tag621.xml"/><Relationship Id="rId10" Type="http://schemas.openxmlformats.org/officeDocument/2006/relationships/tags" Target="../tags/tag616.xml"/><Relationship Id="rId19" Type="http://schemas.openxmlformats.org/officeDocument/2006/relationships/tags" Target="../tags/tag625.xml"/><Relationship Id="rId4" Type="http://schemas.openxmlformats.org/officeDocument/2006/relationships/tags" Target="../tags/tag610.xml"/><Relationship Id="rId9" Type="http://schemas.openxmlformats.org/officeDocument/2006/relationships/tags" Target="../tags/tag615.xml"/><Relationship Id="rId14" Type="http://schemas.openxmlformats.org/officeDocument/2006/relationships/tags" Target="../tags/tag620.xml"/></Relationships>
</file>

<file path=ppt/slides/_rels/slide4.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slideLayout" Target="../slideLayouts/slideLayout7.xml"/><Relationship Id="rId5" Type="http://schemas.openxmlformats.org/officeDocument/2006/relationships/tags" Target="../tags/tag278.xml"/><Relationship Id="rId4" Type="http://schemas.openxmlformats.org/officeDocument/2006/relationships/tags" Target="../tags/tag27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281.xml"/><Relationship Id="rId7" Type="http://schemas.openxmlformats.org/officeDocument/2006/relationships/slideLayout" Target="../slideLayouts/slideLayout7.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6.xml"/><Relationship Id="rId1" Type="http://schemas.openxmlformats.org/officeDocument/2006/relationships/tags" Target="../tags/tag28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8.png"/><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tags" Target="../tags/tag291.xml"/><Relationship Id="rId7" Type="http://schemas.openxmlformats.org/officeDocument/2006/relationships/image" Target="../media/image16.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18.png"/><Relationship Id="rId5" Type="http://schemas.openxmlformats.org/officeDocument/2006/relationships/notesSlide" Target="../notesSlides/notesSlide4.xml"/><Relationship Id="rId4"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294.xml"/><Relationship Id="rId7" Type="http://schemas.openxmlformats.org/officeDocument/2006/relationships/slideLayout" Target="../slideLayouts/slideLayout7.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81E145E2-6552-4993-A21D-63D5F5E254DB}"/>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684581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3" progId="TCLayout.ActiveDocument.1">
                  <p:embed/>
                </p:oleObj>
              </mc:Choice>
              <mc:Fallback>
                <p:oleObj name="think-cell Slide" r:id="rId8" imgW="473" imgH="473" progId="TCLayout.ActiveDocument.1">
                  <p:embed/>
                  <p:pic>
                    <p:nvPicPr>
                      <p:cNvPr id="11" name="Object 10" hidden="1">
                        <a:extLst>
                          <a:ext uri="{FF2B5EF4-FFF2-40B4-BE49-F238E27FC236}">
                            <a16:creationId xmlns:a16="http://schemas.microsoft.com/office/drawing/2014/main" id="{81E145E2-6552-4993-A21D-63D5F5E254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A28EBBE-BCB9-47B0-91FE-B5F29D12070D}"/>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91504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10" name="Object 9" hidden="1">
                        <a:extLst>
                          <a:ext uri="{FF2B5EF4-FFF2-40B4-BE49-F238E27FC236}">
                            <a16:creationId xmlns:a16="http://schemas.microsoft.com/office/drawing/2014/main" id="{8A28EBBE-BCB9-47B0-91FE-B5F29D12070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itle">
            <a:extLst>
              <a:ext uri="{FF2B5EF4-FFF2-40B4-BE49-F238E27FC236}">
                <a16:creationId xmlns:a16="http://schemas.microsoft.com/office/drawing/2014/main" id="{D2A37EB0-5092-4046-9ED7-4901CAF9BE11}"/>
              </a:ext>
            </a:extLst>
          </p:cNvPr>
          <p:cNvSpPr>
            <a:spLocks noGrp="1"/>
          </p:cNvSpPr>
          <p:nvPr>
            <p:ph type="title"/>
            <p:custDataLst>
              <p:tags r:id="rId3"/>
            </p:custDataLst>
          </p:nvPr>
        </p:nvSpPr>
        <p:spPr/>
        <p:txBody>
          <a:bodyPr vert="horz"/>
          <a:lstStyle/>
          <a:p>
            <a:r>
              <a:rPr lang="en-US" dirty="0"/>
              <a:t>Children and Youth Behavioral </a:t>
            </a:r>
            <a:br>
              <a:rPr lang="en-US" dirty="0"/>
            </a:br>
            <a:r>
              <a:rPr lang="en-US" dirty="0"/>
              <a:t>Health Initiative</a:t>
            </a:r>
          </a:p>
        </p:txBody>
      </p:sp>
      <p:sp>
        <p:nvSpPr>
          <p:cNvPr id="3" name="Subtitle">
            <a:extLst>
              <a:ext uri="{FF2B5EF4-FFF2-40B4-BE49-F238E27FC236}">
                <a16:creationId xmlns:a16="http://schemas.microsoft.com/office/drawing/2014/main" id="{14332D7C-B166-4C1D-9C1D-E4C892D049AB}"/>
              </a:ext>
            </a:extLst>
          </p:cNvPr>
          <p:cNvSpPr>
            <a:spLocks noGrp="1"/>
          </p:cNvSpPr>
          <p:nvPr>
            <p:ph type="subTitle" idx="1"/>
            <p:custDataLst>
              <p:tags r:id="rId4"/>
            </p:custDataLst>
          </p:nvPr>
        </p:nvSpPr>
        <p:spPr>
          <a:xfrm>
            <a:off x="551941" y="3099410"/>
            <a:ext cx="9726795" cy="307777"/>
          </a:xfrm>
        </p:spPr>
        <p:txBody>
          <a:bodyPr/>
          <a:lstStyle/>
          <a:p>
            <a:r>
              <a:rPr lang="en-US" dirty="0"/>
              <a:t>Fee schedule working group session 1</a:t>
            </a:r>
          </a:p>
        </p:txBody>
      </p:sp>
      <p:sp>
        <p:nvSpPr>
          <p:cNvPr id="2" name="Documenttype">
            <a:extLst>
              <a:ext uri="{FF2B5EF4-FFF2-40B4-BE49-F238E27FC236}">
                <a16:creationId xmlns:a16="http://schemas.microsoft.com/office/drawing/2014/main" id="{B585D5DC-7024-48D2-9894-780F1DC4A7D7}"/>
              </a:ext>
            </a:extLst>
          </p:cNvPr>
          <p:cNvSpPr>
            <a:spLocks noGrp="1"/>
          </p:cNvSpPr>
          <p:nvPr>
            <p:ph type="body" sz="quarter" idx="13"/>
            <p:custDataLst>
              <p:tags r:id="rId5"/>
            </p:custDataLst>
          </p:nvPr>
        </p:nvSpPr>
        <p:spPr>
          <a:xfrm>
            <a:off x="550800" y="3587268"/>
            <a:ext cx="9726795" cy="276999"/>
          </a:xfrm>
        </p:spPr>
        <p:txBody>
          <a:bodyPr/>
          <a:lstStyle/>
          <a:p>
            <a:r>
              <a:rPr lang="en-US" sz="1800" dirty="0"/>
              <a:t>October 3, 2022</a:t>
            </a:r>
          </a:p>
        </p:txBody>
      </p:sp>
    </p:spTree>
    <p:extLst>
      <p:ext uri="{BB962C8B-B14F-4D97-AF65-F5344CB8AC3E}">
        <p14:creationId xmlns:p14="http://schemas.microsoft.com/office/powerpoint/2010/main" val="386090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EF2B19-A328-4A39-B86A-E1DB41003E7E}"/>
              </a:ext>
              <a:ext uri="{C183D7F6-B498-43B3-948B-1728B52AA6E4}">
                <adec:decorative xmlns:adec="http://schemas.microsoft.com/office/drawing/2017/decorative" val="1"/>
              </a:ext>
            </a:extLst>
          </p:cNvPr>
          <p:cNvSpPr/>
          <p:nvPr/>
        </p:nvSpPr>
        <p:spPr>
          <a:xfrm>
            <a:off x="0" y="3176"/>
            <a:ext cx="4196080" cy="6854824"/>
          </a:xfrm>
          <a:prstGeom prst="rect">
            <a:avLst/>
          </a:prstGeom>
          <a:solidFill>
            <a:srgbClr val="F7E5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9" name="2. Slide Title">
            <a:extLst>
              <a:ext uri="{FF2B5EF4-FFF2-40B4-BE49-F238E27FC236}">
                <a16:creationId xmlns:a16="http://schemas.microsoft.com/office/drawing/2014/main" id="{99A0AA45-6C1C-4AF1-ABF3-F88FFC6F8553}"/>
              </a:ext>
            </a:extLst>
          </p:cNvPr>
          <p:cNvSpPr txBox="1">
            <a:spLocks noGrp="1"/>
          </p:cNvSpPr>
          <p:nvPr>
            <p:ph type="title" idx="4294967295"/>
            <p:custDataLst>
              <p:tags r:id="rId1"/>
            </p:custDataLst>
          </p:nvPr>
        </p:nvSpPr>
        <p:spPr>
          <a:xfrm>
            <a:off x="554735" y="688284"/>
            <a:ext cx="2996333" cy="2154436"/>
          </a:xfrm>
          <a:prstGeom prst="rect">
            <a:avLst/>
          </a:prstGeom>
          <a:noFill/>
          <a:ln>
            <a:noFill/>
            <a:prstDash/>
          </a:ln>
          <a:effectLst/>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sz="2800" b="1" i="0" u="none" strike="noStrike" kern="1200" cap="none" spc="0" normalizeH="0" baseline="0" noProof="0" dirty="0">
                <a:ln w="6350" cap="flat">
                  <a:noFill/>
                  <a:miter lim="800000"/>
                </a:ln>
                <a:solidFill>
                  <a:schemeClr val="accent1"/>
                </a:solidFill>
                <a:effectLst/>
                <a:uLnTx/>
                <a:uFillTx/>
                <a:latin typeface="+mn-lt"/>
                <a:ea typeface="+mn-ea"/>
                <a:cs typeface="Arial" panose="020B0604020202020204" pitchFamily="34" charset="0"/>
              </a:rPr>
              <a:t>2. Overview of the Children and Youth Behavioral Health Initiative (CYBHI)</a:t>
            </a:r>
          </a:p>
        </p:txBody>
      </p:sp>
      <p:sp>
        <p:nvSpPr>
          <p:cNvPr id="4" name="TextBox 3">
            <a:extLst>
              <a:ext uri="{FF2B5EF4-FFF2-40B4-BE49-F238E27FC236}">
                <a16:creationId xmlns:a16="http://schemas.microsoft.com/office/drawing/2014/main" id="{8CE39DCF-4960-444E-A317-179BB17C7DB1}"/>
              </a:ext>
            </a:extLst>
          </p:cNvPr>
          <p:cNvSpPr txBox="1">
            <a:spLocks/>
          </p:cNvSpPr>
          <p:nvPr/>
        </p:nvSpPr>
        <p:spPr>
          <a:xfrm>
            <a:off x="4991099" y="780455"/>
            <a:ext cx="6722911" cy="12311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defTabSz="914400" rtl="0" eaLnBrk="1" fontAlgn="auto" latinLnBrk="0" hangingPunct="1">
              <a:lnSpc>
                <a:spcPct val="100000"/>
              </a:lnSpc>
              <a:spcBef>
                <a:spcPts val="1000"/>
              </a:spcBef>
              <a:spcAft>
                <a:spcPts val="300"/>
              </a:spcAft>
              <a:buClr>
                <a:srgbClr val="000000"/>
              </a:buClr>
              <a:buSzPct val="110000"/>
              <a:buFont typeface="Wingdings" panose="05000000000000000000" pitchFamily="2" charset="2"/>
              <a:buNone/>
              <a:tabLst/>
              <a:defRPr/>
            </a:pPr>
            <a:r>
              <a:rPr kumimoji="0" lang="en-US" sz="1800" b="0" i="0" u="none" strike="noStrike" kern="1200" cap="none" spc="0" normalizeH="0" baseline="0" noProof="0" dirty="0">
                <a:ln>
                  <a:noFill/>
                </a:ln>
                <a:solidFill>
                  <a:srgbClr val="000000"/>
                </a:solidFill>
                <a:effectLst/>
                <a:uLnTx/>
                <a:uFillTx/>
                <a:ea typeface="+mn-ea"/>
              </a:rPr>
              <a:t>The goal of the </a:t>
            </a:r>
            <a:r>
              <a:rPr kumimoji="0" lang="en-US" sz="1800" b="1" i="0" u="none" strike="noStrike" kern="1200" cap="none" spc="0" normalizeH="0" baseline="0" noProof="0" dirty="0">
                <a:ln>
                  <a:noFill/>
                </a:ln>
                <a:solidFill>
                  <a:srgbClr val="000000"/>
                </a:solidFill>
                <a:effectLst/>
                <a:uLnTx/>
                <a:uFillTx/>
                <a:ea typeface="+mn-ea"/>
              </a:rPr>
              <a:t>Children and Youth Behavioral Health Initiative is to address the behavioral health challenges </a:t>
            </a:r>
            <a:r>
              <a:rPr kumimoji="0" lang="en-US" sz="1800" b="0" i="0" u="none" strike="noStrike" kern="1200" cap="none" spc="0" normalizeH="0" baseline="0" noProof="0" dirty="0">
                <a:ln>
                  <a:noFill/>
                </a:ln>
                <a:solidFill>
                  <a:srgbClr val="000000"/>
                </a:solidFill>
                <a:effectLst/>
                <a:uLnTx/>
                <a:uFillTx/>
                <a:ea typeface="+mn-ea"/>
              </a:rPr>
              <a:t>facing children and youth</a:t>
            </a:r>
            <a:r>
              <a:rPr kumimoji="0" lang="en-US" sz="1800" b="1" i="0" u="none" strike="noStrike" kern="1200" cap="none" spc="0" normalizeH="0" baseline="0" noProof="0" dirty="0">
                <a:ln>
                  <a:noFill/>
                </a:ln>
                <a:solidFill>
                  <a:srgbClr val="000000"/>
                </a:solidFill>
                <a:effectLst/>
                <a:uLnTx/>
                <a:uFillTx/>
                <a:ea typeface="+mn-ea"/>
              </a:rPr>
              <a:t> by reimagining the systems that support behavioral health and wellness for children, youth, and their families</a:t>
            </a:r>
          </a:p>
        </p:txBody>
      </p:sp>
      <p:pic>
        <p:nvPicPr>
          <p:cNvPr id="5" name="Picture 4">
            <a:extLst>
              <a:ext uri="{FF2B5EF4-FFF2-40B4-BE49-F238E27FC236}">
                <a16:creationId xmlns:a16="http://schemas.microsoft.com/office/drawing/2014/main" id="{43ADDD78-11A6-4110-9DAC-FE51210E2D0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83206" y="2206550"/>
            <a:ext cx="1938696" cy="2255716"/>
          </a:xfrm>
          <a:prstGeom prst="rect">
            <a:avLst/>
          </a:prstGeom>
        </p:spPr>
      </p:pic>
      <p:sp>
        <p:nvSpPr>
          <p:cNvPr id="7" name="TextBox 6">
            <a:extLst>
              <a:ext uri="{FF2B5EF4-FFF2-40B4-BE49-F238E27FC236}">
                <a16:creationId xmlns:a16="http://schemas.microsoft.com/office/drawing/2014/main" id="{002369F0-BC7F-4268-B512-23BEB6799561}"/>
              </a:ext>
            </a:extLst>
          </p:cNvPr>
          <p:cNvSpPr txBox="1">
            <a:spLocks/>
          </p:cNvSpPr>
          <p:nvPr/>
        </p:nvSpPr>
        <p:spPr>
          <a:xfrm>
            <a:off x="4991099" y="4657255"/>
            <a:ext cx="6819901" cy="13849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
                <a:srgbClr val="000000"/>
              </a:buClr>
              <a:buSzTx/>
              <a:buFont typeface="Segoe UI" panose="020B0502040204020203" pitchFamily="34" charset="0"/>
              <a:buChar char="​"/>
              <a:tabLst/>
              <a:defRPr/>
            </a:pPr>
            <a:r>
              <a:rPr kumimoji="0" lang="en-US" sz="1800" b="0" i="0" u="none" strike="noStrike" kern="1200" cap="none" spc="0" normalizeH="0" baseline="0" noProof="0" dirty="0">
                <a:ln>
                  <a:noFill/>
                </a:ln>
                <a:solidFill>
                  <a:srgbClr val="000000"/>
                </a:solidFill>
                <a:effectLst/>
                <a:uLnTx/>
                <a:uFillTx/>
                <a:ea typeface="Calibri" panose="020F0502020204030204" pitchFamily="34" charset="0"/>
              </a:rPr>
              <a:t>The initiative will take a </a:t>
            </a:r>
            <a:r>
              <a:rPr kumimoji="0" lang="en-US" sz="1800" b="1" i="0" u="none" strike="noStrike" kern="1200" cap="none" spc="0" normalizeH="0" baseline="0" noProof="0" dirty="0">
                <a:ln>
                  <a:noFill/>
                </a:ln>
                <a:solidFill>
                  <a:srgbClr val="000000"/>
                </a:solidFill>
                <a:effectLst/>
                <a:uLnTx/>
                <a:uFillTx/>
              </a:rPr>
              <a:t>whole system approach </a:t>
            </a:r>
            <a:r>
              <a:rPr kumimoji="0" lang="en-US" sz="1800" b="0" i="0" u="none" strike="noStrike" kern="1200" cap="none" spc="0" normalizeH="0" baseline="0" noProof="0" dirty="0">
                <a:ln>
                  <a:noFill/>
                </a:ln>
                <a:solidFill>
                  <a:srgbClr val="000000"/>
                </a:solidFill>
                <a:effectLst/>
                <a:uLnTx/>
                <a:uFillTx/>
                <a:ea typeface="Calibri" panose="020F0502020204030204" pitchFamily="34" charset="0"/>
              </a:rPr>
              <a:t>by creating </a:t>
            </a:r>
            <a:br>
              <a:rPr kumimoji="0" lang="en-US" sz="1800" b="0" i="0" u="none" strike="noStrike" kern="1200" cap="none" spc="0" normalizeH="0" baseline="0" noProof="0" dirty="0">
                <a:ln>
                  <a:noFill/>
                </a:ln>
                <a:solidFill>
                  <a:srgbClr val="000000"/>
                </a:solidFill>
                <a:effectLst/>
                <a:uLnTx/>
                <a:uFillTx/>
                <a:ea typeface="Calibri" panose="020F0502020204030204" pitchFamily="34" charset="0"/>
              </a:rPr>
            </a:br>
            <a:r>
              <a:rPr kumimoji="0" lang="en-US" sz="1800" b="1" i="0" u="none" strike="noStrike" kern="1200" cap="none" spc="0" normalizeH="0" baseline="0" noProof="0" dirty="0">
                <a:ln>
                  <a:noFill/>
                </a:ln>
                <a:solidFill>
                  <a:srgbClr val="000000"/>
                </a:solidFill>
                <a:effectLst/>
                <a:uLnTx/>
                <a:uFillTx/>
              </a:rPr>
              <a:t>cross-system partnerships – </a:t>
            </a:r>
            <a:r>
              <a:rPr kumimoji="0" lang="en-US" sz="1800" b="0" i="0" u="none" strike="noStrike" kern="1200" cap="none" spc="0" normalizeH="0" baseline="0" noProof="0" dirty="0">
                <a:ln>
                  <a:noFill/>
                </a:ln>
                <a:solidFill>
                  <a:srgbClr val="000000"/>
                </a:solidFill>
                <a:effectLst/>
                <a:uLnTx/>
                <a:uFillTx/>
                <a:ea typeface="Calibri" panose="020F0502020204030204" pitchFamily="34" charset="0"/>
              </a:rPr>
              <a:t>involving stakeholders from the  various systems that support children and youth behavioral health </a:t>
            </a:r>
            <a:r>
              <a:rPr kumimoji="0" lang="en-US" sz="1800" b="1" i="0" u="none" strike="noStrike" kern="1200" cap="none" spc="0" normalizeH="0" baseline="0" noProof="0" dirty="0">
                <a:ln>
                  <a:noFill/>
                </a:ln>
                <a:solidFill>
                  <a:srgbClr val="000000"/>
                </a:solidFill>
                <a:effectLst/>
                <a:uLnTx/>
                <a:uFillTx/>
                <a:ea typeface="Calibri" panose="020F0502020204030204" pitchFamily="34" charset="0"/>
              </a:rPr>
              <a:t>–</a:t>
            </a:r>
            <a:r>
              <a:rPr kumimoji="0" lang="en-US" sz="1800" b="0" i="0" u="none" strike="noStrike" kern="1200" cap="none" spc="0" normalizeH="0" baseline="0" noProof="0" dirty="0">
                <a:ln>
                  <a:noFill/>
                </a:ln>
                <a:solidFill>
                  <a:srgbClr val="000000"/>
                </a:solidFill>
                <a:effectLst/>
                <a:uLnTx/>
                <a:uFillTx/>
                <a:ea typeface="Calibri" panose="020F0502020204030204" pitchFamily="34" charset="0"/>
              </a:rPr>
              <a:t> to ensure that </a:t>
            </a:r>
            <a:r>
              <a:rPr kumimoji="0" lang="en-US" sz="1800" b="1" i="0" u="none" strike="noStrike" kern="1200" cap="none" spc="0" normalizeH="0" baseline="0" noProof="0" dirty="0">
                <a:ln>
                  <a:noFill/>
                </a:ln>
                <a:solidFill>
                  <a:srgbClr val="000000"/>
                </a:solidFill>
                <a:effectLst/>
                <a:uLnTx/>
                <a:uFillTx/>
                <a:ea typeface="Calibri" panose="020F0502020204030204" pitchFamily="34" charset="0"/>
              </a:rPr>
              <a:t>the reimagined ecosystem is children and youth centered and equity focused</a:t>
            </a:r>
          </a:p>
        </p:txBody>
      </p:sp>
      <p:sp>
        <p:nvSpPr>
          <p:cNvPr id="8" name="5. Source">
            <a:extLst>
              <a:ext uri="{FF2B5EF4-FFF2-40B4-BE49-F238E27FC236}">
                <a16:creationId xmlns:a16="http://schemas.microsoft.com/office/drawing/2014/main" id="{18A3852A-F658-4EF5-89B3-DDEE8EEDB096}"/>
              </a:ext>
              <a:ext uri="{C183D7F6-B498-43B3-948B-1728B52AA6E4}">
                <adec:decorative xmlns:adec="http://schemas.microsoft.com/office/drawing/2017/decorative" val="1"/>
              </a:ext>
            </a:extLst>
          </p:cNvPr>
          <p:cNvSpPr txBox="1">
            <a:spLocks/>
          </p:cNvSpPr>
          <p:nvPr>
            <p:custDataLst>
              <p:tags r:id="rId2"/>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trike="noStrike" kern="1200" spc="0" normalizeH="0" noProof="0" dirty="0">
                <a:ln>
                  <a:noFill/>
                </a:ln>
                <a:effectLst/>
                <a:uLnTx/>
                <a:uFillTx/>
                <a:ea typeface="+mn-ea"/>
              </a:rPr>
              <a:t>Source: California Health and Human Services Agency</a:t>
            </a:r>
          </a:p>
        </p:txBody>
      </p:sp>
      <p:sp>
        <p:nvSpPr>
          <p:cNvPr id="11" name="Sticker">
            <a:extLst>
              <a:ext uri="{FF2B5EF4-FFF2-40B4-BE49-F238E27FC236}">
                <a16:creationId xmlns:a16="http://schemas.microsoft.com/office/drawing/2014/main" id="{0F100B7A-24D8-48AE-9EC0-3879788DE61B}"/>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204152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D2964A14-E550-459D-8E7C-CF5CCE0AA18F}"/>
              </a:ext>
              <a:ext uri="{C183D7F6-B498-43B3-948B-1728B52AA6E4}">
                <adec:decorative xmlns:adec="http://schemas.microsoft.com/office/drawing/2017/decorative" val="1"/>
              </a:ext>
            </a:extLst>
          </p:cNvPr>
          <p:cNvSpPr/>
          <p:nvPr/>
        </p:nvSpPr>
        <p:spPr>
          <a:xfrm>
            <a:off x="0" y="3176"/>
            <a:ext cx="4885444" cy="6854824"/>
          </a:xfrm>
          <a:prstGeom prst="rect">
            <a:avLst/>
          </a:prstGeom>
          <a:solidFill>
            <a:srgbClr val="F7E5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 name="Title 15">
            <a:extLst>
              <a:ext uri="{FF2B5EF4-FFF2-40B4-BE49-F238E27FC236}">
                <a16:creationId xmlns:a16="http://schemas.microsoft.com/office/drawing/2014/main" id="{6C1C7937-2478-4A84-9CCD-899353CFEFCF}"/>
              </a:ext>
            </a:extLst>
          </p:cNvPr>
          <p:cNvSpPr txBox="1">
            <a:spLocks noGrp="1"/>
          </p:cNvSpPr>
          <p:nvPr>
            <p:ph type="title" idx="4294967295"/>
          </p:nvPr>
        </p:nvSpPr>
        <p:spPr>
          <a:xfrm>
            <a:off x="529040" y="562553"/>
            <a:ext cx="3981794" cy="1538883"/>
          </a:xfrm>
          <a:prstGeom prst="rect">
            <a:avLst/>
          </a:prstGeom>
          <a:noFill/>
          <a:ln>
            <a:noFill/>
            <a:prstDash/>
          </a:ln>
          <a:effectLst/>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tab pos="457200" algn="l"/>
              </a:tabLst>
              <a:defRPr/>
            </a:pPr>
            <a:r>
              <a:rPr kumimoji="0" lang="en-US" sz="2500" b="1"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2. The CYBHI vision is to reimagine behavioral health and emotional wellbeing</a:t>
            </a:r>
          </a:p>
        </p:txBody>
      </p:sp>
      <p:sp>
        <p:nvSpPr>
          <p:cNvPr id="17" name="TextBox 16">
            <a:extLst>
              <a:ext uri="{FF2B5EF4-FFF2-40B4-BE49-F238E27FC236}">
                <a16:creationId xmlns:a16="http://schemas.microsoft.com/office/drawing/2014/main" id="{71642656-5EAD-467F-A08F-6CE5E4A12DEF}"/>
              </a:ext>
            </a:extLst>
          </p:cNvPr>
          <p:cNvSpPr txBox="1">
            <a:spLocks/>
          </p:cNvSpPr>
          <p:nvPr/>
        </p:nvSpPr>
        <p:spPr>
          <a:xfrm>
            <a:off x="542029" y="2338499"/>
            <a:ext cx="4017421" cy="32316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tab pos="457200" algn="l"/>
              </a:tabLst>
              <a:defRPr/>
            </a:pPr>
            <a:r>
              <a:rPr kumimoji="0" lang="en-US" sz="2100" b="1" i="0" u="none" strike="noStrike" kern="1200" cap="none" spc="0" normalizeH="0" baseline="0" noProof="0" dirty="0">
                <a:ln>
                  <a:noFill/>
                </a:ln>
                <a:effectLst/>
                <a:uLnTx/>
                <a:uFillTx/>
                <a:latin typeface="+mj-lt"/>
                <a:ea typeface="+mn-ea"/>
                <a:cs typeface="Arial" panose="020B0604020202020204" pitchFamily="34" charset="0"/>
              </a:rPr>
              <a:t>for ALL children, youth, </a:t>
            </a:r>
            <a:br>
              <a:rPr kumimoji="0" lang="en-US" sz="2100" b="1" i="0" u="none" strike="noStrike" kern="1200" cap="none" spc="0" normalizeH="0" baseline="0" noProof="0" dirty="0">
                <a:ln>
                  <a:noFill/>
                </a:ln>
                <a:effectLst/>
                <a:uLnTx/>
                <a:uFillTx/>
                <a:latin typeface="+mj-lt"/>
                <a:ea typeface="+mn-ea"/>
                <a:cs typeface="Arial" panose="020B0604020202020204" pitchFamily="34" charset="0"/>
              </a:rPr>
            </a:br>
            <a:r>
              <a:rPr kumimoji="0" lang="en-US" sz="2100" b="1" i="0" u="none" strike="noStrike" kern="1200" cap="none" spc="0" normalizeH="0" baseline="0" noProof="0" dirty="0">
                <a:ln>
                  <a:noFill/>
                </a:ln>
                <a:effectLst/>
                <a:uLnTx/>
                <a:uFillTx/>
                <a:latin typeface="+mj-lt"/>
                <a:ea typeface="+mn-ea"/>
                <a:cs typeface="Arial" panose="020B0604020202020204" pitchFamily="34" charset="0"/>
              </a:rPr>
              <a:t>and families in California </a:t>
            </a:r>
            <a:br>
              <a:rPr kumimoji="0" lang="en-US" sz="2100" b="1" i="0" u="none" strike="noStrike" kern="1200" cap="none" spc="0" normalizeH="0" baseline="0" noProof="0" dirty="0">
                <a:ln>
                  <a:noFill/>
                </a:ln>
                <a:effectLst/>
                <a:uLnTx/>
                <a:uFillTx/>
                <a:latin typeface="+mj-lt"/>
                <a:ea typeface="+mn-ea"/>
                <a:cs typeface="Arial" panose="020B0604020202020204" pitchFamily="34" charset="0"/>
              </a:rPr>
            </a:br>
            <a:r>
              <a:rPr kumimoji="0" lang="en-US" sz="2100" b="0" i="0" u="none" strike="noStrike" kern="1200" cap="none" spc="0" normalizeH="0" baseline="0" noProof="0" dirty="0">
                <a:ln>
                  <a:noFill/>
                </a:ln>
                <a:effectLst/>
                <a:uLnTx/>
                <a:uFillTx/>
                <a:latin typeface="+mj-lt"/>
                <a:ea typeface="+mn-ea"/>
                <a:cs typeface="Arial" panose="020B0604020202020204" pitchFamily="34" charset="0"/>
              </a:rPr>
              <a:t>by delivering equitable, appropriate, timely, and accessible mental health and substance use services and supports from prevention to treatment to recovery in an innovative, up-stream </a:t>
            </a:r>
            <a:br>
              <a:rPr kumimoji="0" lang="en-US" sz="2100" b="0" i="0" u="none" strike="noStrike" kern="1200" cap="none" spc="0" normalizeH="0" baseline="0" noProof="0" dirty="0">
                <a:ln>
                  <a:noFill/>
                </a:ln>
                <a:effectLst/>
                <a:uLnTx/>
                <a:uFillTx/>
                <a:latin typeface="+mj-lt"/>
                <a:ea typeface="+mn-ea"/>
                <a:cs typeface="Arial" panose="020B0604020202020204" pitchFamily="34" charset="0"/>
              </a:rPr>
            </a:br>
            <a:r>
              <a:rPr kumimoji="0" lang="en-US" sz="2100" b="0" i="0" u="none" strike="noStrike" kern="1200" cap="none" spc="0" normalizeH="0" baseline="0" noProof="0" dirty="0">
                <a:ln>
                  <a:noFill/>
                </a:ln>
                <a:effectLst/>
                <a:uLnTx/>
                <a:uFillTx/>
                <a:latin typeface="+mj-lt"/>
                <a:ea typeface="+mn-ea"/>
                <a:cs typeface="Arial" panose="020B0604020202020204" pitchFamily="34" charset="0"/>
              </a:rPr>
              <a:t>focused, ecosystem</a:t>
            </a:r>
          </a:p>
        </p:txBody>
      </p:sp>
      <p:grpSp>
        <p:nvGrpSpPr>
          <p:cNvPr id="3" name="Group 2">
            <a:extLst>
              <a:ext uri="{FF2B5EF4-FFF2-40B4-BE49-F238E27FC236}">
                <a16:creationId xmlns:a16="http://schemas.microsoft.com/office/drawing/2014/main" id="{F1690F74-D517-4DE5-9A47-B46CBC864964}"/>
              </a:ext>
              <a:ext uri="{C183D7F6-B498-43B3-948B-1728B52AA6E4}">
                <adec:decorative xmlns:adec="http://schemas.microsoft.com/office/drawing/2017/decorative" val="1"/>
              </a:ext>
            </a:extLst>
          </p:cNvPr>
          <p:cNvGrpSpPr/>
          <p:nvPr/>
        </p:nvGrpSpPr>
        <p:grpSpPr>
          <a:xfrm>
            <a:off x="5749530" y="754913"/>
            <a:ext cx="5328532" cy="5348173"/>
            <a:chOff x="6363596" y="754913"/>
            <a:chExt cx="5328532" cy="5348173"/>
          </a:xfrm>
        </p:grpSpPr>
        <p:sp>
          <p:nvSpPr>
            <p:cNvPr id="23" name="Freeform 66">
              <a:extLst>
                <a:ext uri="{FF2B5EF4-FFF2-40B4-BE49-F238E27FC236}">
                  <a16:creationId xmlns:a16="http://schemas.microsoft.com/office/drawing/2014/main" id="{5DD7D510-4A36-4ABF-BC85-6F400F2A2C60}"/>
                </a:ext>
              </a:extLst>
            </p:cNvPr>
            <p:cNvSpPr>
              <a:spLocks/>
            </p:cNvSpPr>
            <p:nvPr/>
          </p:nvSpPr>
          <p:spPr bwMode="auto">
            <a:xfrm>
              <a:off x="6363596" y="1752364"/>
              <a:ext cx="772441" cy="2270511"/>
            </a:xfrm>
            <a:custGeom>
              <a:avLst/>
              <a:gdLst>
                <a:gd name="T0" fmla="*/ 26 w 81"/>
                <a:gd name="T1" fmla="*/ 174 h 236"/>
                <a:gd name="T2" fmla="*/ 81 w 81"/>
                <a:gd name="T3" fmla="*/ 17 h 236"/>
                <a:gd name="T4" fmla="*/ 61 w 81"/>
                <a:gd name="T5" fmla="*/ 0 h 236"/>
                <a:gd name="T6" fmla="*/ 0 w 81"/>
                <a:gd name="T7" fmla="*/ 174 h 236"/>
                <a:gd name="T8" fmla="*/ 7 w 81"/>
                <a:gd name="T9" fmla="*/ 236 h 236"/>
                <a:gd name="T10" fmla="*/ 33 w 81"/>
                <a:gd name="T11" fmla="*/ 230 h 236"/>
                <a:gd name="T12" fmla="*/ 26 w 81"/>
                <a:gd name="T13" fmla="*/ 174 h 236"/>
              </a:gdLst>
              <a:ahLst/>
              <a:cxnLst>
                <a:cxn ang="0">
                  <a:pos x="T0" y="T1"/>
                </a:cxn>
                <a:cxn ang="0">
                  <a:pos x="T2" y="T3"/>
                </a:cxn>
                <a:cxn ang="0">
                  <a:pos x="T4" y="T5"/>
                </a:cxn>
                <a:cxn ang="0">
                  <a:pos x="T6" y="T7"/>
                </a:cxn>
                <a:cxn ang="0">
                  <a:pos x="T8" y="T9"/>
                </a:cxn>
                <a:cxn ang="0">
                  <a:pos x="T10" y="T11"/>
                </a:cxn>
                <a:cxn ang="0">
                  <a:pos x="T12" y="T13"/>
                </a:cxn>
              </a:cxnLst>
              <a:rect l="0" t="0" r="r" b="b"/>
              <a:pathLst>
                <a:path w="81" h="236">
                  <a:moveTo>
                    <a:pt x="26" y="174"/>
                  </a:moveTo>
                  <a:cubicBezTo>
                    <a:pt x="26" y="115"/>
                    <a:pt x="47" y="60"/>
                    <a:pt x="81" y="17"/>
                  </a:cubicBezTo>
                  <a:cubicBezTo>
                    <a:pt x="61" y="0"/>
                    <a:pt x="61" y="0"/>
                    <a:pt x="61" y="0"/>
                  </a:cubicBezTo>
                  <a:cubicBezTo>
                    <a:pt x="23" y="48"/>
                    <a:pt x="0" y="108"/>
                    <a:pt x="0" y="174"/>
                  </a:cubicBezTo>
                  <a:cubicBezTo>
                    <a:pt x="0" y="196"/>
                    <a:pt x="2" y="216"/>
                    <a:pt x="7" y="236"/>
                  </a:cubicBezTo>
                  <a:cubicBezTo>
                    <a:pt x="33" y="230"/>
                    <a:pt x="33" y="230"/>
                    <a:pt x="33" y="230"/>
                  </a:cubicBezTo>
                  <a:cubicBezTo>
                    <a:pt x="28" y="212"/>
                    <a:pt x="26" y="194"/>
                    <a:pt x="26"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 name="Freeform 67">
              <a:extLst>
                <a:ext uri="{FF2B5EF4-FFF2-40B4-BE49-F238E27FC236}">
                  <a16:creationId xmlns:a16="http://schemas.microsoft.com/office/drawing/2014/main" id="{4B7EC17D-5D1F-4104-92DC-51D740ACB0FC}"/>
                </a:ext>
              </a:extLst>
            </p:cNvPr>
            <p:cNvSpPr>
              <a:spLocks/>
            </p:cNvSpPr>
            <p:nvPr/>
          </p:nvSpPr>
          <p:spPr bwMode="auto">
            <a:xfrm>
              <a:off x="6429058" y="3963818"/>
              <a:ext cx="1551430" cy="1870222"/>
            </a:xfrm>
            <a:custGeom>
              <a:avLst/>
              <a:gdLst>
                <a:gd name="T0" fmla="*/ 26 w 162"/>
                <a:gd name="T1" fmla="*/ 0 h 195"/>
                <a:gd name="T2" fmla="*/ 0 w 162"/>
                <a:gd name="T3" fmla="*/ 6 h 195"/>
                <a:gd name="T4" fmla="*/ 151 w 162"/>
                <a:gd name="T5" fmla="*/ 195 h 195"/>
                <a:gd name="T6" fmla="*/ 162 w 162"/>
                <a:gd name="T7" fmla="*/ 172 h 195"/>
                <a:gd name="T8" fmla="*/ 26 w 162"/>
                <a:gd name="T9" fmla="*/ 0 h 195"/>
              </a:gdLst>
              <a:ahLst/>
              <a:cxnLst>
                <a:cxn ang="0">
                  <a:pos x="T0" y="T1"/>
                </a:cxn>
                <a:cxn ang="0">
                  <a:pos x="T2" y="T3"/>
                </a:cxn>
                <a:cxn ang="0">
                  <a:pos x="T4" y="T5"/>
                </a:cxn>
                <a:cxn ang="0">
                  <a:pos x="T6" y="T7"/>
                </a:cxn>
                <a:cxn ang="0">
                  <a:pos x="T8" y="T9"/>
                </a:cxn>
              </a:cxnLst>
              <a:rect l="0" t="0" r="r" b="b"/>
              <a:pathLst>
                <a:path w="162" h="195">
                  <a:moveTo>
                    <a:pt x="26" y="0"/>
                  </a:moveTo>
                  <a:cubicBezTo>
                    <a:pt x="0" y="6"/>
                    <a:pt x="0" y="6"/>
                    <a:pt x="0" y="6"/>
                  </a:cubicBezTo>
                  <a:cubicBezTo>
                    <a:pt x="19" y="90"/>
                    <a:pt x="75" y="159"/>
                    <a:pt x="151" y="195"/>
                  </a:cubicBezTo>
                  <a:cubicBezTo>
                    <a:pt x="162" y="172"/>
                    <a:pt x="162" y="172"/>
                    <a:pt x="162" y="172"/>
                  </a:cubicBezTo>
                  <a:cubicBezTo>
                    <a:pt x="94" y="139"/>
                    <a:pt x="43" y="76"/>
                    <a:pt x="2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5" name="Freeform 68">
              <a:extLst>
                <a:ext uri="{FF2B5EF4-FFF2-40B4-BE49-F238E27FC236}">
                  <a16:creationId xmlns:a16="http://schemas.microsoft.com/office/drawing/2014/main" id="{CD993836-7EEF-4B43-A83C-FBFFCA1E747D}"/>
                </a:ext>
              </a:extLst>
            </p:cNvPr>
            <p:cNvSpPr>
              <a:spLocks/>
            </p:cNvSpPr>
            <p:nvPr/>
          </p:nvSpPr>
          <p:spPr bwMode="auto">
            <a:xfrm>
              <a:off x="6946198" y="754913"/>
              <a:ext cx="2088211" cy="1161506"/>
            </a:xfrm>
            <a:custGeom>
              <a:avLst/>
              <a:gdLst>
                <a:gd name="T0" fmla="*/ 218 w 218"/>
                <a:gd name="T1" fmla="*/ 26 h 121"/>
                <a:gd name="T2" fmla="*/ 218 w 218"/>
                <a:gd name="T3" fmla="*/ 0 h 121"/>
                <a:gd name="T4" fmla="*/ 0 w 218"/>
                <a:gd name="T5" fmla="*/ 104 h 121"/>
                <a:gd name="T6" fmla="*/ 20 w 218"/>
                <a:gd name="T7" fmla="*/ 121 h 121"/>
                <a:gd name="T8" fmla="*/ 218 w 218"/>
                <a:gd name="T9" fmla="*/ 26 h 121"/>
              </a:gdLst>
              <a:ahLst/>
              <a:cxnLst>
                <a:cxn ang="0">
                  <a:pos x="T0" y="T1"/>
                </a:cxn>
                <a:cxn ang="0">
                  <a:pos x="T2" y="T3"/>
                </a:cxn>
                <a:cxn ang="0">
                  <a:pos x="T4" y="T5"/>
                </a:cxn>
                <a:cxn ang="0">
                  <a:pos x="T6" y="T7"/>
                </a:cxn>
                <a:cxn ang="0">
                  <a:pos x="T8" y="T9"/>
                </a:cxn>
              </a:cxnLst>
              <a:rect l="0" t="0" r="r" b="b"/>
              <a:pathLst>
                <a:path w="218" h="121">
                  <a:moveTo>
                    <a:pt x="218" y="26"/>
                  </a:moveTo>
                  <a:cubicBezTo>
                    <a:pt x="218" y="0"/>
                    <a:pt x="218" y="0"/>
                    <a:pt x="218" y="0"/>
                  </a:cubicBezTo>
                  <a:cubicBezTo>
                    <a:pt x="129" y="0"/>
                    <a:pt x="51" y="40"/>
                    <a:pt x="0" y="104"/>
                  </a:cubicBezTo>
                  <a:cubicBezTo>
                    <a:pt x="20" y="121"/>
                    <a:pt x="20" y="121"/>
                    <a:pt x="20" y="121"/>
                  </a:cubicBezTo>
                  <a:cubicBezTo>
                    <a:pt x="67" y="63"/>
                    <a:pt x="138" y="26"/>
                    <a:pt x="218" y="26"/>
                  </a:cubicBezTo>
                  <a:close/>
                </a:path>
              </a:pathLst>
            </a:custGeom>
            <a:solidFill>
              <a:srgbClr val="2487BE"/>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69">
              <a:extLst>
                <a:ext uri="{FF2B5EF4-FFF2-40B4-BE49-F238E27FC236}">
                  <a16:creationId xmlns:a16="http://schemas.microsoft.com/office/drawing/2014/main" id="{C34FD7AC-8A42-48FF-A0DC-20FC6DA15482}"/>
                </a:ext>
              </a:extLst>
            </p:cNvPr>
            <p:cNvSpPr>
              <a:spLocks/>
            </p:cNvSpPr>
            <p:nvPr/>
          </p:nvSpPr>
          <p:spPr bwMode="auto">
            <a:xfrm>
              <a:off x="9034409" y="754913"/>
              <a:ext cx="2081663" cy="1161506"/>
            </a:xfrm>
            <a:custGeom>
              <a:avLst/>
              <a:gdLst>
                <a:gd name="T0" fmla="*/ 197 w 218"/>
                <a:gd name="T1" fmla="*/ 121 h 121"/>
                <a:gd name="T2" fmla="*/ 218 w 218"/>
                <a:gd name="T3" fmla="*/ 104 h 121"/>
                <a:gd name="T4" fmla="*/ 0 w 218"/>
                <a:gd name="T5" fmla="*/ 0 h 121"/>
                <a:gd name="T6" fmla="*/ 0 w 218"/>
                <a:gd name="T7" fmla="*/ 26 h 121"/>
                <a:gd name="T8" fmla="*/ 197 w 218"/>
                <a:gd name="T9" fmla="*/ 121 h 121"/>
              </a:gdLst>
              <a:ahLst/>
              <a:cxnLst>
                <a:cxn ang="0">
                  <a:pos x="T0" y="T1"/>
                </a:cxn>
                <a:cxn ang="0">
                  <a:pos x="T2" y="T3"/>
                </a:cxn>
                <a:cxn ang="0">
                  <a:pos x="T4" y="T5"/>
                </a:cxn>
                <a:cxn ang="0">
                  <a:pos x="T6" y="T7"/>
                </a:cxn>
                <a:cxn ang="0">
                  <a:pos x="T8" y="T9"/>
                </a:cxn>
              </a:cxnLst>
              <a:rect l="0" t="0" r="r" b="b"/>
              <a:pathLst>
                <a:path w="218" h="121">
                  <a:moveTo>
                    <a:pt x="197" y="121"/>
                  </a:moveTo>
                  <a:cubicBezTo>
                    <a:pt x="218" y="104"/>
                    <a:pt x="218" y="104"/>
                    <a:pt x="218" y="104"/>
                  </a:cubicBezTo>
                  <a:cubicBezTo>
                    <a:pt x="166" y="40"/>
                    <a:pt x="88" y="0"/>
                    <a:pt x="0" y="0"/>
                  </a:cubicBezTo>
                  <a:cubicBezTo>
                    <a:pt x="0" y="26"/>
                    <a:pt x="0" y="26"/>
                    <a:pt x="0" y="26"/>
                  </a:cubicBezTo>
                  <a:cubicBezTo>
                    <a:pt x="80" y="26"/>
                    <a:pt x="151" y="63"/>
                    <a:pt x="197" y="121"/>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7" name="Freeform 70">
              <a:extLst>
                <a:ext uri="{FF2B5EF4-FFF2-40B4-BE49-F238E27FC236}">
                  <a16:creationId xmlns:a16="http://schemas.microsoft.com/office/drawing/2014/main" id="{8F8D690E-FB8D-439E-AF4D-E7FA3A2E29FD}"/>
                </a:ext>
              </a:extLst>
            </p:cNvPr>
            <p:cNvSpPr>
              <a:spLocks/>
            </p:cNvSpPr>
            <p:nvPr/>
          </p:nvSpPr>
          <p:spPr bwMode="auto">
            <a:xfrm>
              <a:off x="7875746" y="5617485"/>
              <a:ext cx="2317323" cy="485601"/>
            </a:xfrm>
            <a:custGeom>
              <a:avLst/>
              <a:gdLst>
                <a:gd name="T0" fmla="*/ 121 w 242"/>
                <a:gd name="T1" fmla="*/ 25 h 51"/>
                <a:gd name="T2" fmla="*/ 11 w 242"/>
                <a:gd name="T3" fmla="*/ 0 h 51"/>
                <a:gd name="T4" fmla="*/ 0 w 242"/>
                <a:gd name="T5" fmla="*/ 23 h 51"/>
                <a:gd name="T6" fmla="*/ 121 w 242"/>
                <a:gd name="T7" fmla="*/ 51 h 51"/>
                <a:gd name="T8" fmla="*/ 242 w 242"/>
                <a:gd name="T9" fmla="*/ 23 h 51"/>
                <a:gd name="T10" fmla="*/ 230 w 242"/>
                <a:gd name="T11" fmla="*/ 0 h 51"/>
                <a:gd name="T12" fmla="*/ 121 w 242"/>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42" h="51">
                  <a:moveTo>
                    <a:pt x="121" y="25"/>
                  </a:moveTo>
                  <a:cubicBezTo>
                    <a:pt x="81" y="25"/>
                    <a:pt x="44" y="16"/>
                    <a:pt x="11" y="0"/>
                  </a:cubicBezTo>
                  <a:cubicBezTo>
                    <a:pt x="0" y="23"/>
                    <a:pt x="0" y="23"/>
                    <a:pt x="0" y="23"/>
                  </a:cubicBezTo>
                  <a:cubicBezTo>
                    <a:pt x="36" y="41"/>
                    <a:pt x="77" y="51"/>
                    <a:pt x="121" y="51"/>
                  </a:cubicBezTo>
                  <a:cubicBezTo>
                    <a:pt x="164" y="51"/>
                    <a:pt x="205" y="41"/>
                    <a:pt x="242" y="23"/>
                  </a:cubicBezTo>
                  <a:cubicBezTo>
                    <a:pt x="230" y="0"/>
                    <a:pt x="230" y="0"/>
                    <a:pt x="230" y="0"/>
                  </a:cubicBezTo>
                  <a:cubicBezTo>
                    <a:pt x="197" y="16"/>
                    <a:pt x="160" y="25"/>
                    <a:pt x="121" y="25"/>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71">
              <a:extLst>
                <a:ext uri="{FF2B5EF4-FFF2-40B4-BE49-F238E27FC236}">
                  <a16:creationId xmlns:a16="http://schemas.microsoft.com/office/drawing/2014/main" id="{B28320B0-1B54-4288-97DB-715240C86143}"/>
                </a:ext>
              </a:extLst>
            </p:cNvPr>
            <p:cNvSpPr>
              <a:spLocks/>
            </p:cNvSpPr>
            <p:nvPr/>
          </p:nvSpPr>
          <p:spPr bwMode="auto">
            <a:xfrm>
              <a:off x="10919687" y="1752364"/>
              <a:ext cx="772441" cy="2270511"/>
            </a:xfrm>
            <a:custGeom>
              <a:avLst/>
              <a:gdLst>
                <a:gd name="T0" fmla="*/ 21 w 81"/>
                <a:gd name="T1" fmla="*/ 0 h 236"/>
                <a:gd name="T2" fmla="*/ 0 w 81"/>
                <a:gd name="T3" fmla="*/ 17 h 236"/>
                <a:gd name="T4" fmla="*/ 55 w 81"/>
                <a:gd name="T5" fmla="*/ 174 h 236"/>
                <a:gd name="T6" fmla="*/ 49 w 81"/>
                <a:gd name="T7" fmla="*/ 230 h 236"/>
                <a:gd name="T8" fmla="*/ 74 w 81"/>
                <a:gd name="T9" fmla="*/ 236 h 236"/>
                <a:gd name="T10" fmla="*/ 81 w 81"/>
                <a:gd name="T11" fmla="*/ 174 h 236"/>
                <a:gd name="T12" fmla="*/ 21 w 81"/>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81" h="236">
                  <a:moveTo>
                    <a:pt x="21" y="0"/>
                  </a:moveTo>
                  <a:cubicBezTo>
                    <a:pt x="0" y="17"/>
                    <a:pt x="0" y="17"/>
                    <a:pt x="0" y="17"/>
                  </a:cubicBezTo>
                  <a:cubicBezTo>
                    <a:pt x="34" y="60"/>
                    <a:pt x="55" y="115"/>
                    <a:pt x="55" y="174"/>
                  </a:cubicBezTo>
                  <a:cubicBezTo>
                    <a:pt x="55" y="194"/>
                    <a:pt x="53" y="212"/>
                    <a:pt x="49" y="230"/>
                  </a:cubicBezTo>
                  <a:cubicBezTo>
                    <a:pt x="74" y="236"/>
                    <a:pt x="74" y="236"/>
                    <a:pt x="74" y="236"/>
                  </a:cubicBezTo>
                  <a:cubicBezTo>
                    <a:pt x="79" y="216"/>
                    <a:pt x="81" y="196"/>
                    <a:pt x="81" y="174"/>
                  </a:cubicBezTo>
                  <a:cubicBezTo>
                    <a:pt x="81" y="108"/>
                    <a:pt x="59" y="48"/>
                    <a:pt x="2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72">
              <a:extLst>
                <a:ext uri="{FF2B5EF4-FFF2-40B4-BE49-F238E27FC236}">
                  <a16:creationId xmlns:a16="http://schemas.microsoft.com/office/drawing/2014/main" id="{F4E3692C-6744-4865-9BFD-B7E6CA15DA21}"/>
                </a:ext>
              </a:extLst>
            </p:cNvPr>
            <p:cNvSpPr>
              <a:spLocks/>
            </p:cNvSpPr>
            <p:nvPr/>
          </p:nvSpPr>
          <p:spPr bwMode="auto">
            <a:xfrm>
              <a:off x="10075236" y="3963818"/>
              <a:ext cx="1551430" cy="1870222"/>
            </a:xfrm>
            <a:custGeom>
              <a:avLst/>
              <a:gdLst>
                <a:gd name="T0" fmla="*/ 0 w 162"/>
                <a:gd name="T1" fmla="*/ 172 h 195"/>
                <a:gd name="T2" fmla="*/ 12 w 162"/>
                <a:gd name="T3" fmla="*/ 195 h 195"/>
                <a:gd name="T4" fmla="*/ 162 w 162"/>
                <a:gd name="T5" fmla="*/ 6 h 195"/>
                <a:gd name="T6" fmla="*/ 137 w 162"/>
                <a:gd name="T7" fmla="*/ 0 h 195"/>
                <a:gd name="T8" fmla="*/ 0 w 162"/>
                <a:gd name="T9" fmla="*/ 172 h 195"/>
              </a:gdLst>
              <a:ahLst/>
              <a:cxnLst>
                <a:cxn ang="0">
                  <a:pos x="T0" y="T1"/>
                </a:cxn>
                <a:cxn ang="0">
                  <a:pos x="T2" y="T3"/>
                </a:cxn>
                <a:cxn ang="0">
                  <a:pos x="T4" y="T5"/>
                </a:cxn>
                <a:cxn ang="0">
                  <a:pos x="T6" y="T7"/>
                </a:cxn>
                <a:cxn ang="0">
                  <a:pos x="T8" y="T9"/>
                </a:cxn>
              </a:cxnLst>
              <a:rect l="0" t="0" r="r" b="b"/>
              <a:pathLst>
                <a:path w="162" h="195">
                  <a:moveTo>
                    <a:pt x="0" y="172"/>
                  </a:moveTo>
                  <a:cubicBezTo>
                    <a:pt x="12" y="195"/>
                    <a:pt x="12" y="195"/>
                    <a:pt x="12" y="195"/>
                  </a:cubicBezTo>
                  <a:cubicBezTo>
                    <a:pt x="87" y="159"/>
                    <a:pt x="143" y="90"/>
                    <a:pt x="162" y="6"/>
                  </a:cubicBezTo>
                  <a:cubicBezTo>
                    <a:pt x="137" y="0"/>
                    <a:pt x="137" y="0"/>
                    <a:pt x="137" y="0"/>
                  </a:cubicBezTo>
                  <a:cubicBezTo>
                    <a:pt x="120" y="76"/>
                    <a:pt x="68" y="139"/>
                    <a:pt x="0" y="172"/>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0" name="Freeform 73">
              <a:extLst>
                <a:ext uri="{FF2B5EF4-FFF2-40B4-BE49-F238E27FC236}">
                  <a16:creationId xmlns:a16="http://schemas.microsoft.com/office/drawing/2014/main" id="{06FF812B-AD3B-4CCB-A60F-18F32CC5311D}"/>
                </a:ext>
              </a:extLst>
            </p:cNvPr>
            <p:cNvSpPr>
              <a:spLocks/>
            </p:cNvSpPr>
            <p:nvPr/>
          </p:nvSpPr>
          <p:spPr bwMode="auto">
            <a:xfrm>
              <a:off x="7214589" y="1063337"/>
              <a:ext cx="1780542" cy="1581487"/>
            </a:xfrm>
            <a:custGeom>
              <a:avLst/>
              <a:gdLst>
                <a:gd name="T0" fmla="*/ 0 w 186"/>
                <a:gd name="T1" fmla="*/ 91 h 165"/>
                <a:gd name="T2" fmla="*/ 93 w 186"/>
                <a:gd name="T3" fmla="*/ 165 h 165"/>
                <a:gd name="T4" fmla="*/ 95 w 186"/>
                <a:gd name="T5" fmla="*/ 165 h 165"/>
                <a:gd name="T6" fmla="*/ 110 w 186"/>
                <a:gd name="T7" fmla="*/ 150 h 165"/>
                <a:gd name="T8" fmla="*/ 110 w 186"/>
                <a:gd name="T9" fmla="*/ 148 h 165"/>
                <a:gd name="T10" fmla="*/ 109 w 186"/>
                <a:gd name="T11" fmla="*/ 146 h 165"/>
                <a:gd name="T12" fmla="*/ 108 w 186"/>
                <a:gd name="T13" fmla="*/ 124 h 165"/>
                <a:gd name="T14" fmla="*/ 123 w 186"/>
                <a:gd name="T15" fmla="*/ 107 h 165"/>
                <a:gd name="T16" fmla="*/ 135 w 186"/>
                <a:gd name="T17" fmla="*/ 104 h 165"/>
                <a:gd name="T18" fmla="*/ 162 w 186"/>
                <a:gd name="T19" fmla="*/ 121 h 165"/>
                <a:gd name="T20" fmla="*/ 163 w 186"/>
                <a:gd name="T21" fmla="*/ 123 h 165"/>
                <a:gd name="T22" fmla="*/ 164 w 186"/>
                <a:gd name="T23" fmla="*/ 124 h 165"/>
                <a:gd name="T24" fmla="*/ 185 w 186"/>
                <a:gd name="T25" fmla="*/ 121 h 165"/>
                <a:gd name="T26" fmla="*/ 186 w 186"/>
                <a:gd name="T27" fmla="*/ 120 h 165"/>
                <a:gd name="T28" fmla="*/ 186 w 186"/>
                <a:gd name="T29" fmla="*/ 1 h 165"/>
                <a:gd name="T30" fmla="*/ 185 w 186"/>
                <a:gd name="T31" fmla="*/ 0 h 165"/>
                <a:gd name="T32" fmla="*/ 0 w 186"/>
                <a:gd name="T33" fmla="*/ 89 h 165"/>
                <a:gd name="T34" fmla="*/ 0 w 186"/>
                <a:gd name="T35" fmla="*/ 9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65">
                  <a:moveTo>
                    <a:pt x="0" y="91"/>
                  </a:moveTo>
                  <a:cubicBezTo>
                    <a:pt x="93" y="165"/>
                    <a:pt x="93" y="165"/>
                    <a:pt x="93" y="165"/>
                  </a:cubicBezTo>
                  <a:cubicBezTo>
                    <a:pt x="93" y="165"/>
                    <a:pt x="94" y="165"/>
                    <a:pt x="95" y="165"/>
                  </a:cubicBezTo>
                  <a:cubicBezTo>
                    <a:pt x="99" y="159"/>
                    <a:pt x="104" y="154"/>
                    <a:pt x="110" y="150"/>
                  </a:cubicBezTo>
                  <a:cubicBezTo>
                    <a:pt x="110" y="149"/>
                    <a:pt x="110" y="149"/>
                    <a:pt x="110" y="148"/>
                  </a:cubicBezTo>
                  <a:cubicBezTo>
                    <a:pt x="110" y="147"/>
                    <a:pt x="109" y="147"/>
                    <a:pt x="109" y="146"/>
                  </a:cubicBezTo>
                  <a:cubicBezTo>
                    <a:pt x="106" y="139"/>
                    <a:pt x="105" y="131"/>
                    <a:pt x="108" y="124"/>
                  </a:cubicBezTo>
                  <a:cubicBezTo>
                    <a:pt x="110" y="116"/>
                    <a:pt x="116" y="110"/>
                    <a:pt x="123" y="107"/>
                  </a:cubicBezTo>
                  <a:cubicBezTo>
                    <a:pt x="127" y="105"/>
                    <a:pt x="131" y="104"/>
                    <a:pt x="135" y="104"/>
                  </a:cubicBezTo>
                  <a:cubicBezTo>
                    <a:pt x="146" y="104"/>
                    <a:pt x="157" y="111"/>
                    <a:pt x="162" y="121"/>
                  </a:cubicBezTo>
                  <a:cubicBezTo>
                    <a:pt x="162" y="121"/>
                    <a:pt x="162" y="122"/>
                    <a:pt x="163" y="123"/>
                  </a:cubicBezTo>
                  <a:cubicBezTo>
                    <a:pt x="163" y="123"/>
                    <a:pt x="163" y="124"/>
                    <a:pt x="164" y="124"/>
                  </a:cubicBezTo>
                  <a:cubicBezTo>
                    <a:pt x="171" y="122"/>
                    <a:pt x="178" y="121"/>
                    <a:pt x="185" y="121"/>
                  </a:cubicBezTo>
                  <a:cubicBezTo>
                    <a:pt x="186" y="121"/>
                    <a:pt x="186" y="121"/>
                    <a:pt x="186" y="120"/>
                  </a:cubicBezTo>
                  <a:cubicBezTo>
                    <a:pt x="186" y="1"/>
                    <a:pt x="186" y="1"/>
                    <a:pt x="186" y="1"/>
                  </a:cubicBezTo>
                  <a:cubicBezTo>
                    <a:pt x="186" y="1"/>
                    <a:pt x="186" y="0"/>
                    <a:pt x="185" y="0"/>
                  </a:cubicBezTo>
                  <a:cubicBezTo>
                    <a:pt x="111" y="2"/>
                    <a:pt x="44" y="36"/>
                    <a:pt x="0" y="89"/>
                  </a:cubicBezTo>
                  <a:cubicBezTo>
                    <a:pt x="0" y="90"/>
                    <a:pt x="0" y="91"/>
                    <a:pt x="0" y="91"/>
                  </a:cubicBezTo>
                  <a:close/>
                </a:path>
              </a:pathLst>
            </a:custGeom>
            <a:solidFill>
              <a:srgbClr val="2487BE"/>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5">
              <a:extLst>
                <a:ext uri="{FF2B5EF4-FFF2-40B4-BE49-F238E27FC236}">
                  <a16:creationId xmlns:a16="http://schemas.microsoft.com/office/drawing/2014/main" id="{F0FF37C9-15A6-40D0-8364-2A22F995CA2B}"/>
                </a:ext>
              </a:extLst>
            </p:cNvPr>
            <p:cNvSpPr>
              <a:spLocks/>
            </p:cNvSpPr>
            <p:nvPr/>
          </p:nvSpPr>
          <p:spPr bwMode="auto">
            <a:xfrm>
              <a:off x="6677808" y="1982042"/>
              <a:ext cx="1387775" cy="1942403"/>
            </a:xfrm>
            <a:custGeom>
              <a:avLst/>
              <a:gdLst>
                <a:gd name="T0" fmla="*/ 99 w 145"/>
                <a:gd name="T1" fmla="*/ 139 h 202"/>
                <a:gd name="T2" fmla="*/ 98 w 145"/>
                <a:gd name="T3" fmla="*/ 137 h 202"/>
                <a:gd name="T4" fmla="*/ 95 w 145"/>
                <a:gd name="T5" fmla="*/ 116 h 202"/>
                <a:gd name="T6" fmla="*/ 124 w 145"/>
                <a:gd name="T7" fmla="*/ 93 h 202"/>
                <a:gd name="T8" fmla="*/ 130 w 145"/>
                <a:gd name="T9" fmla="*/ 94 h 202"/>
                <a:gd name="T10" fmla="*/ 132 w 145"/>
                <a:gd name="T11" fmla="*/ 94 h 202"/>
                <a:gd name="T12" fmla="*/ 134 w 145"/>
                <a:gd name="T13" fmla="*/ 94 h 202"/>
                <a:gd name="T14" fmla="*/ 145 w 145"/>
                <a:gd name="T15" fmla="*/ 76 h 202"/>
                <a:gd name="T16" fmla="*/ 145 w 145"/>
                <a:gd name="T17" fmla="*/ 74 h 202"/>
                <a:gd name="T18" fmla="*/ 52 w 145"/>
                <a:gd name="T19" fmla="*/ 0 h 202"/>
                <a:gd name="T20" fmla="*/ 51 w 145"/>
                <a:gd name="T21" fmla="*/ 0 h 202"/>
                <a:gd name="T22" fmla="*/ 0 w 145"/>
                <a:gd name="T23" fmla="*/ 150 h 202"/>
                <a:gd name="T24" fmla="*/ 5 w 145"/>
                <a:gd name="T25" fmla="*/ 201 h 202"/>
                <a:gd name="T26" fmla="*/ 6 w 145"/>
                <a:gd name="T27" fmla="*/ 201 h 202"/>
                <a:gd name="T28" fmla="*/ 122 w 145"/>
                <a:gd name="T29" fmla="*/ 175 h 202"/>
                <a:gd name="T30" fmla="*/ 123 w 145"/>
                <a:gd name="T31" fmla="*/ 174 h 202"/>
                <a:gd name="T32" fmla="*/ 120 w 145"/>
                <a:gd name="T33" fmla="*/ 153 h 202"/>
                <a:gd name="T34" fmla="*/ 119 w 145"/>
                <a:gd name="T35" fmla="*/ 151 h 202"/>
                <a:gd name="T36" fmla="*/ 117 w 145"/>
                <a:gd name="T37" fmla="*/ 151 h 202"/>
                <a:gd name="T38" fmla="*/ 99 w 145"/>
                <a:gd name="T39" fmla="*/ 13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202">
                  <a:moveTo>
                    <a:pt x="99" y="139"/>
                  </a:moveTo>
                  <a:cubicBezTo>
                    <a:pt x="99" y="138"/>
                    <a:pt x="99" y="137"/>
                    <a:pt x="98" y="137"/>
                  </a:cubicBezTo>
                  <a:cubicBezTo>
                    <a:pt x="95" y="131"/>
                    <a:pt x="93" y="123"/>
                    <a:pt x="95" y="116"/>
                  </a:cubicBezTo>
                  <a:cubicBezTo>
                    <a:pt x="98" y="102"/>
                    <a:pt x="110" y="93"/>
                    <a:pt x="124" y="93"/>
                  </a:cubicBezTo>
                  <a:cubicBezTo>
                    <a:pt x="126" y="93"/>
                    <a:pt x="128" y="93"/>
                    <a:pt x="130" y="94"/>
                  </a:cubicBezTo>
                  <a:cubicBezTo>
                    <a:pt x="131" y="94"/>
                    <a:pt x="132" y="94"/>
                    <a:pt x="132" y="94"/>
                  </a:cubicBezTo>
                  <a:cubicBezTo>
                    <a:pt x="133" y="95"/>
                    <a:pt x="134" y="94"/>
                    <a:pt x="134" y="94"/>
                  </a:cubicBezTo>
                  <a:cubicBezTo>
                    <a:pt x="137" y="87"/>
                    <a:pt x="141" y="81"/>
                    <a:pt x="145" y="76"/>
                  </a:cubicBezTo>
                  <a:cubicBezTo>
                    <a:pt x="145" y="75"/>
                    <a:pt x="145" y="74"/>
                    <a:pt x="145" y="74"/>
                  </a:cubicBezTo>
                  <a:cubicBezTo>
                    <a:pt x="52" y="0"/>
                    <a:pt x="52" y="0"/>
                    <a:pt x="52" y="0"/>
                  </a:cubicBezTo>
                  <a:cubicBezTo>
                    <a:pt x="52" y="0"/>
                    <a:pt x="51" y="0"/>
                    <a:pt x="51" y="0"/>
                  </a:cubicBezTo>
                  <a:cubicBezTo>
                    <a:pt x="19" y="42"/>
                    <a:pt x="0" y="94"/>
                    <a:pt x="0" y="150"/>
                  </a:cubicBezTo>
                  <a:cubicBezTo>
                    <a:pt x="0" y="167"/>
                    <a:pt x="2" y="184"/>
                    <a:pt x="5" y="201"/>
                  </a:cubicBezTo>
                  <a:cubicBezTo>
                    <a:pt x="5" y="201"/>
                    <a:pt x="6" y="202"/>
                    <a:pt x="6" y="201"/>
                  </a:cubicBezTo>
                  <a:cubicBezTo>
                    <a:pt x="122" y="175"/>
                    <a:pt x="122" y="175"/>
                    <a:pt x="122" y="175"/>
                  </a:cubicBezTo>
                  <a:cubicBezTo>
                    <a:pt x="122" y="175"/>
                    <a:pt x="123" y="174"/>
                    <a:pt x="123" y="174"/>
                  </a:cubicBezTo>
                  <a:cubicBezTo>
                    <a:pt x="121" y="167"/>
                    <a:pt x="121" y="160"/>
                    <a:pt x="120" y="153"/>
                  </a:cubicBezTo>
                  <a:cubicBezTo>
                    <a:pt x="120" y="152"/>
                    <a:pt x="120" y="151"/>
                    <a:pt x="119" y="151"/>
                  </a:cubicBezTo>
                  <a:cubicBezTo>
                    <a:pt x="119" y="151"/>
                    <a:pt x="118" y="151"/>
                    <a:pt x="117" y="151"/>
                  </a:cubicBezTo>
                  <a:cubicBezTo>
                    <a:pt x="110" y="149"/>
                    <a:pt x="104" y="145"/>
                    <a:pt x="99" y="139"/>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2" name="Freeform 77">
              <a:extLst>
                <a:ext uri="{FF2B5EF4-FFF2-40B4-BE49-F238E27FC236}">
                  <a16:creationId xmlns:a16="http://schemas.microsoft.com/office/drawing/2014/main" id="{658D8E4B-5BBC-4762-A263-FB658EE2D23A}"/>
                </a:ext>
              </a:extLst>
            </p:cNvPr>
            <p:cNvSpPr>
              <a:spLocks/>
            </p:cNvSpPr>
            <p:nvPr/>
          </p:nvSpPr>
          <p:spPr bwMode="auto">
            <a:xfrm>
              <a:off x="6743270" y="3721016"/>
              <a:ext cx="1734721" cy="1817723"/>
            </a:xfrm>
            <a:custGeom>
              <a:avLst/>
              <a:gdLst>
                <a:gd name="T0" fmla="*/ 161 w 181"/>
                <a:gd name="T1" fmla="*/ 69 h 189"/>
                <a:gd name="T2" fmla="*/ 159 w 181"/>
                <a:gd name="T3" fmla="*/ 70 h 189"/>
                <a:gd name="T4" fmla="*/ 141 w 181"/>
                <a:gd name="T5" fmla="*/ 77 h 189"/>
                <a:gd name="T6" fmla="*/ 118 w 181"/>
                <a:gd name="T7" fmla="*/ 66 h 189"/>
                <a:gd name="T8" fmla="*/ 123 w 181"/>
                <a:gd name="T9" fmla="*/ 24 h 189"/>
                <a:gd name="T10" fmla="*/ 124 w 181"/>
                <a:gd name="T11" fmla="*/ 23 h 189"/>
                <a:gd name="T12" fmla="*/ 125 w 181"/>
                <a:gd name="T13" fmla="*/ 21 h 189"/>
                <a:gd name="T14" fmla="*/ 118 w 181"/>
                <a:gd name="T15" fmla="*/ 1 h 189"/>
                <a:gd name="T16" fmla="*/ 116 w 181"/>
                <a:gd name="T17" fmla="*/ 0 h 189"/>
                <a:gd name="T18" fmla="*/ 1 w 181"/>
                <a:gd name="T19" fmla="*/ 27 h 189"/>
                <a:gd name="T20" fmla="*/ 0 w 181"/>
                <a:gd name="T21" fmla="*/ 28 h 189"/>
                <a:gd name="T22" fmla="*/ 128 w 181"/>
                <a:gd name="T23" fmla="*/ 189 h 189"/>
                <a:gd name="T24" fmla="*/ 129 w 181"/>
                <a:gd name="T25" fmla="*/ 188 h 189"/>
                <a:gd name="T26" fmla="*/ 181 w 181"/>
                <a:gd name="T27" fmla="*/ 82 h 189"/>
                <a:gd name="T28" fmla="*/ 180 w 181"/>
                <a:gd name="T29" fmla="*/ 80 h 189"/>
                <a:gd name="T30" fmla="*/ 162 w 181"/>
                <a:gd name="T31" fmla="*/ 69 h 189"/>
                <a:gd name="T32" fmla="*/ 161 w 181"/>
                <a:gd name="T33" fmla="*/ 6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89">
                  <a:moveTo>
                    <a:pt x="161" y="69"/>
                  </a:moveTo>
                  <a:cubicBezTo>
                    <a:pt x="160" y="69"/>
                    <a:pt x="160" y="70"/>
                    <a:pt x="159" y="70"/>
                  </a:cubicBezTo>
                  <a:cubicBezTo>
                    <a:pt x="154" y="74"/>
                    <a:pt x="147" y="77"/>
                    <a:pt x="141" y="77"/>
                  </a:cubicBezTo>
                  <a:cubicBezTo>
                    <a:pt x="132" y="77"/>
                    <a:pt x="123" y="73"/>
                    <a:pt x="118" y="66"/>
                  </a:cubicBezTo>
                  <a:cubicBezTo>
                    <a:pt x="108" y="53"/>
                    <a:pt x="110" y="34"/>
                    <a:pt x="123" y="24"/>
                  </a:cubicBezTo>
                  <a:cubicBezTo>
                    <a:pt x="123" y="24"/>
                    <a:pt x="124" y="23"/>
                    <a:pt x="124" y="23"/>
                  </a:cubicBezTo>
                  <a:cubicBezTo>
                    <a:pt x="125" y="23"/>
                    <a:pt x="125" y="22"/>
                    <a:pt x="125" y="21"/>
                  </a:cubicBezTo>
                  <a:cubicBezTo>
                    <a:pt x="122" y="15"/>
                    <a:pt x="119" y="8"/>
                    <a:pt x="118" y="1"/>
                  </a:cubicBezTo>
                  <a:cubicBezTo>
                    <a:pt x="117" y="1"/>
                    <a:pt x="117" y="0"/>
                    <a:pt x="116" y="0"/>
                  </a:cubicBezTo>
                  <a:cubicBezTo>
                    <a:pt x="1" y="27"/>
                    <a:pt x="1" y="27"/>
                    <a:pt x="1" y="27"/>
                  </a:cubicBezTo>
                  <a:cubicBezTo>
                    <a:pt x="0" y="27"/>
                    <a:pt x="0" y="28"/>
                    <a:pt x="0" y="28"/>
                  </a:cubicBezTo>
                  <a:cubicBezTo>
                    <a:pt x="17" y="99"/>
                    <a:pt x="65" y="157"/>
                    <a:pt x="128" y="189"/>
                  </a:cubicBezTo>
                  <a:cubicBezTo>
                    <a:pt x="129" y="189"/>
                    <a:pt x="129" y="189"/>
                    <a:pt x="129" y="188"/>
                  </a:cubicBezTo>
                  <a:cubicBezTo>
                    <a:pt x="181" y="82"/>
                    <a:pt x="181" y="82"/>
                    <a:pt x="181" y="82"/>
                  </a:cubicBezTo>
                  <a:cubicBezTo>
                    <a:pt x="181" y="81"/>
                    <a:pt x="181" y="80"/>
                    <a:pt x="180" y="80"/>
                  </a:cubicBezTo>
                  <a:cubicBezTo>
                    <a:pt x="174" y="77"/>
                    <a:pt x="168" y="73"/>
                    <a:pt x="162" y="69"/>
                  </a:cubicBezTo>
                  <a:cubicBezTo>
                    <a:pt x="162" y="68"/>
                    <a:pt x="161" y="68"/>
                    <a:pt x="161" y="69"/>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Freeform 79">
              <a:extLst>
                <a:ext uri="{FF2B5EF4-FFF2-40B4-BE49-F238E27FC236}">
                  <a16:creationId xmlns:a16="http://schemas.microsoft.com/office/drawing/2014/main" id="{ED163536-52D2-43F8-B991-0FBCFE119D5A}"/>
                </a:ext>
              </a:extLst>
            </p:cNvPr>
            <p:cNvSpPr>
              <a:spLocks/>
            </p:cNvSpPr>
            <p:nvPr/>
          </p:nvSpPr>
          <p:spPr bwMode="auto">
            <a:xfrm>
              <a:off x="8039399" y="4528165"/>
              <a:ext cx="1976924" cy="1259937"/>
            </a:xfrm>
            <a:custGeom>
              <a:avLst/>
              <a:gdLst>
                <a:gd name="T0" fmla="*/ 154 w 207"/>
                <a:gd name="T1" fmla="*/ 0 h 131"/>
                <a:gd name="T2" fmla="*/ 134 w 207"/>
                <a:gd name="T3" fmla="*/ 7 h 131"/>
                <a:gd name="T4" fmla="*/ 133 w 207"/>
                <a:gd name="T5" fmla="*/ 8 h 131"/>
                <a:gd name="T6" fmla="*/ 133 w 207"/>
                <a:gd name="T7" fmla="*/ 10 h 131"/>
                <a:gd name="T8" fmla="*/ 104 w 207"/>
                <a:gd name="T9" fmla="*/ 40 h 131"/>
                <a:gd name="T10" fmla="*/ 74 w 207"/>
                <a:gd name="T11" fmla="*/ 10 h 131"/>
                <a:gd name="T12" fmla="*/ 75 w 207"/>
                <a:gd name="T13" fmla="*/ 8 h 131"/>
                <a:gd name="T14" fmla="*/ 74 w 207"/>
                <a:gd name="T15" fmla="*/ 7 h 131"/>
                <a:gd name="T16" fmla="*/ 53 w 207"/>
                <a:gd name="T17" fmla="*/ 0 h 131"/>
                <a:gd name="T18" fmla="*/ 52 w 207"/>
                <a:gd name="T19" fmla="*/ 0 h 131"/>
                <a:gd name="T20" fmla="*/ 0 w 207"/>
                <a:gd name="T21" fmla="*/ 107 h 131"/>
                <a:gd name="T22" fmla="*/ 1 w 207"/>
                <a:gd name="T23" fmla="*/ 109 h 131"/>
                <a:gd name="T24" fmla="*/ 104 w 207"/>
                <a:gd name="T25" fmla="*/ 131 h 131"/>
                <a:gd name="T26" fmla="*/ 206 w 207"/>
                <a:gd name="T27" fmla="*/ 109 h 131"/>
                <a:gd name="T28" fmla="*/ 207 w 207"/>
                <a:gd name="T29" fmla="*/ 107 h 131"/>
                <a:gd name="T30" fmla="*/ 156 w 207"/>
                <a:gd name="T31" fmla="*/ 0 h 131"/>
                <a:gd name="T32" fmla="*/ 154 w 207"/>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31">
                  <a:moveTo>
                    <a:pt x="154" y="0"/>
                  </a:moveTo>
                  <a:cubicBezTo>
                    <a:pt x="148" y="3"/>
                    <a:pt x="141" y="5"/>
                    <a:pt x="134" y="7"/>
                  </a:cubicBezTo>
                  <a:cubicBezTo>
                    <a:pt x="133" y="7"/>
                    <a:pt x="133" y="7"/>
                    <a:pt x="133" y="8"/>
                  </a:cubicBezTo>
                  <a:cubicBezTo>
                    <a:pt x="133" y="9"/>
                    <a:pt x="133" y="10"/>
                    <a:pt x="133" y="10"/>
                  </a:cubicBezTo>
                  <a:cubicBezTo>
                    <a:pt x="133" y="27"/>
                    <a:pt x="120" y="40"/>
                    <a:pt x="104" y="40"/>
                  </a:cubicBezTo>
                  <a:cubicBezTo>
                    <a:pt x="88" y="40"/>
                    <a:pt x="74" y="27"/>
                    <a:pt x="74" y="10"/>
                  </a:cubicBezTo>
                  <a:cubicBezTo>
                    <a:pt x="74" y="10"/>
                    <a:pt x="74" y="9"/>
                    <a:pt x="75" y="8"/>
                  </a:cubicBezTo>
                  <a:cubicBezTo>
                    <a:pt x="75" y="7"/>
                    <a:pt x="74" y="7"/>
                    <a:pt x="74" y="7"/>
                  </a:cubicBezTo>
                  <a:cubicBezTo>
                    <a:pt x="67" y="5"/>
                    <a:pt x="60" y="3"/>
                    <a:pt x="53" y="0"/>
                  </a:cubicBezTo>
                  <a:cubicBezTo>
                    <a:pt x="53" y="0"/>
                    <a:pt x="52" y="0"/>
                    <a:pt x="52" y="0"/>
                  </a:cubicBezTo>
                  <a:cubicBezTo>
                    <a:pt x="0" y="107"/>
                    <a:pt x="0" y="107"/>
                    <a:pt x="0" y="107"/>
                  </a:cubicBezTo>
                  <a:cubicBezTo>
                    <a:pt x="0" y="108"/>
                    <a:pt x="0" y="108"/>
                    <a:pt x="1" y="109"/>
                  </a:cubicBezTo>
                  <a:cubicBezTo>
                    <a:pt x="32" y="123"/>
                    <a:pt x="67" y="131"/>
                    <a:pt x="104" y="131"/>
                  </a:cubicBezTo>
                  <a:cubicBezTo>
                    <a:pt x="140" y="131"/>
                    <a:pt x="175" y="123"/>
                    <a:pt x="206" y="109"/>
                  </a:cubicBezTo>
                  <a:cubicBezTo>
                    <a:pt x="207" y="108"/>
                    <a:pt x="207" y="108"/>
                    <a:pt x="207" y="107"/>
                  </a:cubicBezTo>
                  <a:cubicBezTo>
                    <a:pt x="156" y="0"/>
                    <a:pt x="156" y="0"/>
                    <a:pt x="156" y="0"/>
                  </a:cubicBezTo>
                  <a:cubicBezTo>
                    <a:pt x="155" y="0"/>
                    <a:pt x="155" y="0"/>
                    <a:pt x="154"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4" name="Freeform 81">
              <a:extLst>
                <a:ext uri="{FF2B5EF4-FFF2-40B4-BE49-F238E27FC236}">
                  <a16:creationId xmlns:a16="http://schemas.microsoft.com/office/drawing/2014/main" id="{635AB0D5-86A4-4F3E-B509-5C5E2DD3904C}"/>
                </a:ext>
              </a:extLst>
            </p:cNvPr>
            <p:cNvSpPr>
              <a:spLocks/>
            </p:cNvSpPr>
            <p:nvPr/>
          </p:nvSpPr>
          <p:spPr bwMode="auto">
            <a:xfrm>
              <a:off x="9577733" y="3721016"/>
              <a:ext cx="1741264" cy="1817723"/>
            </a:xfrm>
            <a:custGeom>
              <a:avLst/>
              <a:gdLst>
                <a:gd name="T0" fmla="*/ 64 w 182"/>
                <a:gd name="T1" fmla="*/ 1 h 189"/>
                <a:gd name="T2" fmla="*/ 56 w 182"/>
                <a:gd name="T3" fmla="*/ 21 h 189"/>
                <a:gd name="T4" fmla="*/ 57 w 182"/>
                <a:gd name="T5" fmla="*/ 23 h 189"/>
                <a:gd name="T6" fmla="*/ 59 w 182"/>
                <a:gd name="T7" fmla="*/ 24 h 189"/>
                <a:gd name="T8" fmla="*/ 63 w 182"/>
                <a:gd name="T9" fmla="*/ 66 h 189"/>
                <a:gd name="T10" fmla="*/ 41 w 182"/>
                <a:gd name="T11" fmla="*/ 77 h 189"/>
                <a:gd name="T12" fmla="*/ 22 w 182"/>
                <a:gd name="T13" fmla="*/ 70 h 189"/>
                <a:gd name="T14" fmla="*/ 21 w 182"/>
                <a:gd name="T15" fmla="*/ 69 h 189"/>
                <a:gd name="T16" fmla="*/ 19 w 182"/>
                <a:gd name="T17" fmla="*/ 69 h 189"/>
                <a:gd name="T18" fmla="*/ 1 w 182"/>
                <a:gd name="T19" fmla="*/ 80 h 189"/>
                <a:gd name="T20" fmla="*/ 0 w 182"/>
                <a:gd name="T21" fmla="*/ 82 h 189"/>
                <a:gd name="T22" fmla="*/ 52 w 182"/>
                <a:gd name="T23" fmla="*/ 188 h 189"/>
                <a:gd name="T24" fmla="*/ 53 w 182"/>
                <a:gd name="T25" fmla="*/ 189 h 189"/>
                <a:gd name="T26" fmla="*/ 181 w 182"/>
                <a:gd name="T27" fmla="*/ 28 h 189"/>
                <a:gd name="T28" fmla="*/ 181 w 182"/>
                <a:gd name="T29" fmla="*/ 27 h 189"/>
                <a:gd name="T30" fmla="*/ 65 w 182"/>
                <a:gd name="T31" fmla="*/ 0 h 189"/>
                <a:gd name="T32" fmla="*/ 64 w 182"/>
                <a:gd name="T33"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189">
                  <a:moveTo>
                    <a:pt x="64" y="1"/>
                  </a:moveTo>
                  <a:cubicBezTo>
                    <a:pt x="62" y="8"/>
                    <a:pt x="59" y="15"/>
                    <a:pt x="56" y="21"/>
                  </a:cubicBezTo>
                  <a:cubicBezTo>
                    <a:pt x="56" y="22"/>
                    <a:pt x="56" y="23"/>
                    <a:pt x="57" y="23"/>
                  </a:cubicBezTo>
                  <a:cubicBezTo>
                    <a:pt x="58" y="23"/>
                    <a:pt x="58" y="24"/>
                    <a:pt x="59" y="24"/>
                  </a:cubicBezTo>
                  <a:cubicBezTo>
                    <a:pt x="71" y="34"/>
                    <a:pt x="74" y="53"/>
                    <a:pt x="63" y="66"/>
                  </a:cubicBezTo>
                  <a:cubicBezTo>
                    <a:pt x="58" y="73"/>
                    <a:pt x="50" y="77"/>
                    <a:pt x="41" y="77"/>
                  </a:cubicBezTo>
                  <a:cubicBezTo>
                    <a:pt x="34" y="77"/>
                    <a:pt x="28" y="74"/>
                    <a:pt x="22" y="70"/>
                  </a:cubicBezTo>
                  <a:cubicBezTo>
                    <a:pt x="22" y="70"/>
                    <a:pt x="21" y="69"/>
                    <a:pt x="21" y="69"/>
                  </a:cubicBezTo>
                  <a:cubicBezTo>
                    <a:pt x="20" y="68"/>
                    <a:pt x="19" y="68"/>
                    <a:pt x="19" y="69"/>
                  </a:cubicBezTo>
                  <a:cubicBezTo>
                    <a:pt x="13" y="73"/>
                    <a:pt x="7" y="77"/>
                    <a:pt x="1" y="80"/>
                  </a:cubicBezTo>
                  <a:cubicBezTo>
                    <a:pt x="0" y="80"/>
                    <a:pt x="0" y="81"/>
                    <a:pt x="0" y="82"/>
                  </a:cubicBezTo>
                  <a:cubicBezTo>
                    <a:pt x="52" y="188"/>
                    <a:pt x="52" y="188"/>
                    <a:pt x="52" y="188"/>
                  </a:cubicBezTo>
                  <a:cubicBezTo>
                    <a:pt x="52" y="189"/>
                    <a:pt x="53" y="189"/>
                    <a:pt x="53" y="189"/>
                  </a:cubicBezTo>
                  <a:cubicBezTo>
                    <a:pt x="117" y="157"/>
                    <a:pt x="164" y="99"/>
                    <a:pt x="181" y="28"/>
                  </a:cubicBezTo>
                  <a:cubicBezTo>
                    <a:pt x="182" y="28"/>
                    <a:pt x="181" y="27"/>
                    <a:pt x="181" y="27"/>
                  </a:cubicBezTo>
                  <a:cubicBezTo>
                    <a:pt x="65" y="0"/>
                    <a:pt x="65" y="0"/>
                    <a:pt x="65" y="0"/>
                  </a:cubicBezTo>
                  <a:cubicBezTo>
                    <a:pt x="64" y="0"/>
                    <a:pt x="64" y="1"/>
                    <a:pt x="64" y="1"/>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5" name="Freeform 83">
              <a:extLst>
                <a:ext uri="{FF2B5EF4-FFF2-40B4-BE49-F238E27FC236}">
                  <a16:creationId xmlns:a16="http://schemas.microsoft.com/office/drawing/2014/main" id="{DF31F987-E11E-46C3-A7F3-5A65071BEE87}"/>
                </a:ext>
              </a:extLst>
            </p:cNvPr>
            <p:cNvSpPr>
              <a:spLocks/>
            </p:cNvSpPr>
            <p:nvPr/>
          </p:nvSpPr>
          <p:spPr bwMode="auto">
            <a:xfrm>
              <a:off x="9990139" y="1982042"/>
              <a:ext cx="1394323" cy="1942403"/>
            </a:xfrm>
            <a:custGeom>
              <a:avLst/>
              <a:gdLst>
                <a:gd name="T0" fmla="*/ 93 w 146"/>
                <a:gd name="T1" fmla="*/ 0 h 202"/>
                <a:gd name="T2" fmla="*/ 0 w 146"/>
                <a:gd name="T3" fmla="*/ 74 h 202"/>
                <a:gd name="T4" fmla="*/ 0 w 146"/>
                <a:gd name="T5" fmla="*/ 76 h 202"/>
                <a:gd name="T6" fmla="*/ 11 w 146"/>
                <a:gd name="T7" fmla="*/ 94 h 202"/>
                <a:gd name="T8" fmla="*/ 13 w 146"/>
                <a:gd name="T9" fmla="*/ 94 h 202"/>
                <a:gd name="T10" fmla="*/ 15 w 146"/>
                <a:gd name="T11" fmla="*/ 94 h 202"/>
                <a:gd name="T12" fmla="*/ 22 w 146"/>
                <a:gd name="T13" fmla="*/ 93 h 202"/>
                <a:gd name="T14" fmla="*/ 50 w 146"/>
                <a:gd name="T15" fmla="*/ 116 h 202"/>
                <a:gd name="T16" fmla="*/ 28 w 146"/>
                <a:gd name="T17" fmla="*/ 151 h 202"/>
                <a:gd name="T18" fmla="*/ 26 w 146"/>
                <a:gd name="T19" fmla="*/ 151 h 202"/>
                <a:gd name="T20" fmla="*/ 25 w 146"/>
                <a:gd name="T21" fmla="*/ 153 h 202"/>
                <a:gd name="T22" fmla="*/ 23 w 146"/>
                <a:gd name="T23" fmla="*/ 174 h 202"/>
                <a:gd name="T24" fmla="*/ 24 w 146"/>
                <a:gd name="T25" fmla="*/ 175 h 202"/>
                <a:gd name="T26" fmla="*/ 139 w 146"/>
                <a:gd name="T27" fmla="*/ 201 h 202"/>
                <a:gd name="T28" fmla="*/ 140 w 146"/>
                <a:gd name="T29" fmla="*/ 201 h 202"/>
                <a:gd name="T30" fmla="*/ 146 w 146"/>
                <a:gd name="T31" fmla="*/ 150 h 202"/>
                <a:gd name="T32" fmla="*/ 95 w 146"/>
                <a:gd name="T33" fmla="*/ 0 h 202"/>
                <a:gd name="T34" fmla="*/ 93 w 146"/>
                <a:gd name="T3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202">
                  <a:moveTo>
                    <a:pt x="93" y="0"/>
                  </a:moveTo>
                  <a:cubicBezTo>
                    <a:pt x="0" y="74"/>
                    <a:pt x="0" y="74"/>
                    <a:pt x="0" y="74"/>
                  </a:cubicBezTo>
                  <a:cubicBezTo>
                    <a:pt x="0" y="74"/>
                    <a:pt x="0" y="75"/>
                    <a:pt x="0" y="76"/>
                  </a:cubicBezTo>
                  <a:cubicBezTo>
                    <a:pt x="4" y="81"/>
                    <a:pt x="8" y="87"/>
                    <a:pt x="11" y="94"/>
                  </a:cubicBezTo>
                  <a:cubicBezTo>
                    <a:pt x="12" y="94"/>
                    <a:pt x="12" y="95"/>
                    <a:pt x="13" y="94"/>
                  </a:cubicBezTo>
                  <a:cubicBezTo>
                    <a:pt x="14" y="94"/>
                    <a:pt x="14" y="94"/>
                    <a:pt x="15" y="94"/>
                  </a:cubicBezTo>
                  <a:cubicBezTo>
                    <a:pt x="17" y="93"/>
                    <a:pt x="20" y="93"/>
                    <a:pt x="22" y="93"/>
                  </a:cubicBezTo>
                  <a:cubicBezTo>
                    <a:pt x="36" y="93"/>
                    <a:pt x="47" y="102"/>
                    <a:pt x="50" y="116"/>
                  </a:cubicBezTo>
                  <a:cubicBezTo>
                    <a:pt x="54" y="132"/>
                    <a:pt x="44" y="147"/>
                    <a:pt x="28" y="151"/>
                  </a:cubicBezTo>
                  <a:cubicBezTo>
                    <a:pt x="28" y="151"/>
                    <a:pt x="27" y="151"/>
                    <a:pt x="26" y="151"/>
                  </a:cubicBezTo>
                  <a:cubicBezTo>
                    <a:pt x="25" y="151"/>
                    <a:pt x="25" y="152"/>
                    <a:pt x="25" y="153"/>
                  </a:cubicBezTo>
                  <a:cubicBezTo>
                    <a:pt x="25" y="160"/>
                    <a:pt x="24" y="167"/>
                    <a:pt x="23" y="174"/>
                  </a:cubicBezTo>
                  <a:cubicBezTo>
                    <a:pt x="23" y="174"/>
                    <a:pt x="23" y="175"/>
                    <a:pt x="24" y="175"/>
                  </a:cubicBezTo>
                  <a:cubicBezTo>
                    <a:pt x="139" y="201"/>
                    <a:pt x="139" y="201"/>
                    <a:pt x="139" y="201"/>
                  </a:cubicBezTo>
                  <a:cubicBezTo>
                    <a:pt x="140" y="202"/>
                    <a:pt x="140" y="201"/>
                    <a:pt x="140" y="201"/>
                  </a:cubicBezTo>
                  <a:cubicBezTo>
                    <a:pt x="144" y="184"/>
                    <a:pt x="146" y="167"/>
                    <a:pt x="146" y="150"/>
                  </a:cubicBezTo>
                  <a:cubicBezTo>
                    <a:pt x="146" y="94"/>
                    <a:pt x="127" y="42"/>
                    <a:pt x="95" y="0"/>
                  </a:cubicBezTo>
                  <a:cubicBezTo>
                    <a:pt x="94" y="0"/>
                    <a:pt x="94" y="0"/>
                    <a:pt x="93"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6" name="Freeform 85">
              <a:extLst>
                <a:ext uri="{FF2B5EF4-FFF2-40B4-BE49-F238E27FC236}">
                  <a16:creationId xmlns:a16="http://schemas.microsoft.com/office/drawing/2014/main" id="{0C0D5D66-49A3-4813-AD9C-708C7E2DEFCC}"/>
                </a:ext>
              </a:extLst>
            </p:cNvPr>
            <p:cNvSpPr>
              <a:spLocks/>
            </p:cNvSpPr>
            <p:nvPr/>
          </p:nvSpPr>
          <p:spPr bwMode="auto">
            <a:xfrm>
              <a:off x="9060593" y="1063337"/>
              <a:ext cx="1793633" cy="1581487"/>
            </a:xfrm>
            <a:custGeom>
              <a:avLst/>
              <a:gdLst>
                <a:gd name="T0" fmla="*/ 0 w 187"/>
                <a:gd name="T1" fmla="*/ 1 h 165"/>
                <a:gd name="T2" fmla="*/ 0 w 187"/>
                <a:gd name="T3" fmla="*/ 120 h 165"/>
                <a:gd name="T4" fmla="*/ 1 w 187"/>
                <a:gd name="T5" fmla="*/ 121 h 165"/>
                <a:gd name="T6" fmla="*/ 22 w 187"/>
                <a:gd name="T7" fmla="*/ 124 h 165"/>
                <a:gd name="T8" fmla="*/ 24 w 187"/>
                <a:gd name="T9" fmla="*/ 123 h 165"/>
                <a:gd name="T10" fmla="*/ 25 w 187"/>
                <a:gd name="T11" fmla="*/ 121 h 165"/>
                <a:gd name="T12" fmla="*/ 51 w 187"/>
                <a:gd name="T13" fmla="*/ 104 h 165"/>
                <a:gd name="T14" fmla="*/ 64 w 187"/>
                <a:gd name="T15" fmla="*/ 107 h 165"/>
                <a:gd name="T16" fmla="*/ 77 w 187"/>
                <a:gd name="T17" fmla="*/ 146 h 165"/>
                <a:gd name="T18" fmla="*/ 76 w 187"/>
                <a:gd name="T19" fmla="*/ 148 h 165"/>
                <a:gd name="T20" fmla="*/ 77 w 187"/>
                <a:gd name="T21" fmla="*/ 150 h 165"/>
                <a:gd name="T22" fmla="*/ 92 w 187"/>
                <a:gd name="T23" fmla="*/ 165 h 165"/>
                <a:gd name="T24" fmla="*/ 93 w 187"/>
                <a:gd name="T25" fmla="*/ 165 h 165"/>
                <a:gd name="T26" fmla="*/ 186 w 187"/>
                <a:gd name="T27" fmla="*/ 91 h 165"/>
                <a:gd name="T28" fmla="*/ 186 w 187"/>
                <a:gd name="T29" fmla="*/ 89 h 165"/>
                <a:gd name="T30" fmla="*/ 1 w 187"/>
                <a:gd name="T31" fmla="*/ 0 h 165"/>
                <a:gd name="T32" fmla="*/ 0 w 187"/>
                <a:gd name="T3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7" h="165">
                  <a:moveTo>
                    <a:pt x="0" y="1"/>
                  </a:moveTo>
                  <a:cubicBezTo>
                    <a:pt x="0" y="120"/>
                    <a:pt x="0" y="120"/>
                    <a:pt x="0" y="120"/>
                  </a:cubicBezTo>
                  <a:cubicBezTo>
                    <a:pt x="0" y="121"/>
                    <a:pt x="0" y="121"/>
                    <a:pt x="1" y="121"/>
                  </a:cubicBezTo>
                  <a:cubicBezTo>
                    <a:pt x="8" y="121"/>
                    <a:pt x="15" y="122"/>
                    <a:pt x="22" y="124"/>
                  </a:cubicBezTo>
                  <a:cubicBezTo>
                    <a:pt x="23" y="124"/>
                    <a:pt x="24" y="123"/>
                    <a:pt x="24" y="123"/>
                  </a:cubicBezTo>
                  <a:cubicBezTo>
                    <a:pt x="24" y="122"/>
                    <a:pt x="24" y="121"/>
                    <a:pt x="25" y="121"/>
                  </a:cubicBezTo>
                  <a:cubicBezTo>
                    <a:pt x="29" y="111"/>
                    <a:pt x="40" y="104"/>
                    <a:pt x="51" y="104"/>
                  </a:cubicBezTo>
                  <a:cubicBezTo>
                    <a:pt x="55" y="104"/>
                    <a:pt x="60" y="105"/>
                    <a:pt x="64" y="107"/>
                  </a:cubicBezTo>
                  <a:cubicBezTo>
                    <a:pt x="78" y="114"/>
                    <a:pt x="84" y="132"/>
                    <a:pt x="77" y="146"/>
                  </a:cubicBezTo>
                  <a:cubicBezTo>
                    <a:pt x="77" y="147"/>
                    <a:pt x="77" y="147"/>
                    <a:pt x="76" y="148"/>
                  </a:cubicBezTo>
                  <a:cubicBezTo>
                    <a:pt x="76" y="149"/>
                    <a:pt x="76" y="149"/>
                    <a:pt x="77" y="150"/>
                  </a:cubicBezTo>
                  <a:cubicBezTo>
                    <a:pt x="82" y="154"/>
                    <a:pt x="87" y="159"/>
                    <a:pt x="92" y="165"/>
                  </a:cubicBezTo>
                  <a:cubicBezTo>
                    <a:pt x="92" y="165"/>
                    <a:pt x="93" y="165"/>
                    <a:pt x="93" y="165"/>
                  </a:cubicBezTo>
                  <a:cubicBezTo>
                    <a:pt x="186" y="91"/>
                    <a:pt x="186" y="91"/>
                    <a:pt x="186" y="91"/>
                  </a:cubicBezTo>
                  <a:cubicBezTo>
                    <a:pt x="187" y="91"/>
                    <a:pt x="187" y="90"/>
                    <a:pt x="186" y="89"/>
                  </a:cubicBezTo>
                  <a:cubicBezTo>
                    <a:pt x="142" y="36"/>
                    <a:pt x="76" y="2"/>
                    <a:pt x="1" y="0"/>
                  </a:cubicBezTo>
                  <a:cubicBezTo>
                    <a:pt x="0" y="0"/>
                    <a:pt x="0" y="1"/>
                    <a:pt x="0" y="1"/>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7" name="Oval 36">
              <a:extLst>
                <a:ext uri="{FF2B5EF4-FFF2-40B4-BE49-F238E27FC236}">
                  <a16:creationId xmlns:a16="http://schemas.microsoft.com/office/drawing/2014/main" id="{8804379C-67D6-4155-AEE8-70E9ECC592BA}"/>
                </a:ext>
              </a:extLst>
            </p:cNvPr>
            <p:cNvSpPr>
              <a:spLocks/>
            </p:cNvSpPr>
            <p:nvPr/>
          </p:nvSpPr>
          <p:spPr>
            <a:xfrm>
              <a:off x="9898845" y="2860765"/>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38" name="Oval 37">
              <a:extLst>
                <a:ext uri="{FF2B5EF4-FFF2-40B4-BE49-F238E27FC236}">
                  <a16:creationId xmlns:a16="http://schemas.microsoft.com/office/drawing/2014/main" id="{2BB40C59-2BBA-49F1-BF98-54D93881FAFF}"/>
                </a:ext>
              </a:extLst>
            </p:cNvPr>
            <p:cNvSpPr>
              <a:spLocks/>
            </p:cNvSpPr>
            <p:nvPr/>
          </p:nvSpPr>
          <p:spPr>
            <a:xfrm>
              <a:off x="9255662" y="2045916"/>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39" name="Oval 38">
              <a:extLst>
                <a:ext uri="{FF2B5EF4-FFF2-40B4-BE49-F238E27FC236}">
                  <a16:creationId xmlns:a16="http://schemas.microsoft.com/office/drawing/2014/main" id="{778927EF-3E2E-47B5-AAD8-8F17665C1D27}"/>
                </a:ext>
              </a:extLst>
            </p:cNvPr>
            <p:cNvSpPr>
              <a:spLocks/>
            </p:cNvSpPr>
            <p:nvPr/>
          </p:nvSpPr>
          <p:spPr>
            <a:xfrm>
              <a:off x="8214831" y="2045916"/>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40" name="Oval 39">
              <a:extLst>
                <a:ext uri="{FF2B5EF4-FFF2-40B4-BE49-F238E27FC236}">
                  <a16:creationId xmlns:a16="http://schemas.microsoft.com/office/drawing/2014/main" id="{615221AF-32FE-4B60-B4BF-1AAD1A4AC8F5}"/>
                </a:ext>
              </a:extLst>
            </p:cNvPr>
            <p:cNvSpPr>
              <a:spLocks/>
            </p:cNvSpPr>
            <p:nvPr/>
          </p:nvSpPr>
          <p:spPr>
            <a:xfrm>
              <a:off x="7573313" y="2915272"/>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41" name="Oval 40">
              <a:extLst>
                <a:ext uri="{FF2B5EF4-FFF2-40B4-BE49-F238E27FC236}">
                  <a16:creationId xmlns:a16="http://schemas.microsoft.com/office/drawing/2014/main" id="{8ACF2F13-6B6D-4EEE-A996-D0B88BEB09A1}"/>
                </a:ext>
              </a:extLst>
            </p:cNvPr>
            <p:cNvSpPr>
              <a:spLocks/>
            </p:cNvSpPr>
            <p:nvPr/>
          </p:nvSpPr>
          <p:spPr>
            <a:xfrm>
              <a:off x="7802425" y="3876765"/>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42" name="Oval 41">
              <a:extLst>
                <a:ext uri="{FF2B5EF4-FFF2-40B4-BE49-F238E27FC236}">
                  <a16:creationId xmlns:a16="http://schemas.microsoft.com/office/drawing/2014/main" id="{071661E5-DB58-4D98-8E8D-AD1C4F01F9B1}"/>
                </a:ext>
              </a:extLst>
            </p:cNvPr>
            <p:cNvSpPr>
              <a:spLocks/>
            </p:cNvSpPr>
            <p:nvPr/>
          </p:nvSpPr>
          <p:spPr>
            <a:xfrm>
              <a:off x="8735295" y="4320984"/>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43" name="Oval 42">
              <a:extLst>
                <a:ext uri="{FF2B5EF4-FFF2-40B4-BE49-F238E27FC236}">
                  <a16:creationId xmlns:a16="http://schemas.microsoft.com/office/drawing/2014/main" id="{A7097013-5FD3-4C78-A579-B4C7066B39EA}"/>
                </a:ext>
              </a:extLst>
            </p:cNvPr>
            <p:cNvSpPr>
              <a:spLocks/>
            </p:cNvSpPr>
            <p:nvPr/>
          </p:nvSpPr>
          <p:spPr>
            <a:xfrm>
              <a:off x="9669177" y="3876765"/>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44" name="TextBox 43">
              <a:extLst>
                <a:ext uri="{FF2B5EF4-FFF2-40B4-BE49-F238E27FC236}">
                  <a16:creationId xmlns:a16="http://schemas.microsoft.com/office/drawing/2014/main" id="{3B6816CE-78D1-4777-B189-AA6B2A8DCCE7}"/>
                </a:ext>
              </a:extLst>
            </p:cNvPr>
            <p:cNvSpPr txBox="1">
              <a:spLocks/>
            </p:cNvSpPr>
            <p:nvPr/>
          </p:nvSpPr>
          <p:spPr>
            <a:xfrm>
              <a:off x="8370067" y="4716475"/>
              <a:ext cx="1369288" cy="692497"/>
            </a:xfrm>
            <a:prstGeom prst="rect">
              <a:avLst/>
            </a:prstGeom>
            <a:noFill/>
            <a:extLst>
              <a:ext uri="{909E8E84-426E-40DD-AFC4-6F175D3DCCD1}">
                <a14:hiddenFill xmlns:a14="http://schemas.microsoft.com/office/drawing/2010/main">
                  <a:solidFill>
                    <a:srgbClr val="FFFFFF"/>
                  </a:solidFill>
                </a14:hiddenFill>
              </a:ext>
            </a:extLst>
          </p:spPr>
          <p:txBody>
            <a:bodyPr spcFirstLastPara="1" vert="horz" wrap="square" lIns="0" tIns="0" rIns="0" bIns="0" numCol="1" rtlCol="0" anchor="ctr">
              <a:prstTxWarp prst="textArchDown">
                <a:avLst/>
              </a:prstTxWarp>
              <a:noAutofit/>
            </a:bodyPr>
            <a:lstStyle>
              <a:defPPr>
                <a:defRPr lang="en-US"/>
              </a:defPPr>
              <a:lvl1pPr marR="0" lvl="0" indent="0" algn="ctr" fontAlgn="auto">
                <a:lnSpc>
                  <a:spcPct val="100000"/>
                </a:lnSpc>
                <a:spcBef>
                  <a:spcPts val="0"/>
                </a:spcBef>
                <a:spcAft>
                  <a:spcPts val="0"/>
                </a:spcAft>
                <a:buClr>
                  <a:srgbClr val="000000"/>
                </a:buClr>
                <a:buSzPct val="100000"/>
                <a:buFont typeface="Segoe UI" panose="020B0502040204020203" pitchFamily="34" charset="0"/>
                <a:buChar char="​"/>
                <a:tabLst>
                  <a:tab pos="457200" algn="l"/>
                </a:tabLst>
                <a:defRPr kumimoji="0" sz="1470" b="1" i="0" u="none" strike="noStrike" cap="none" spc="0" normalizeH="0" baseline="0">
                  <a:ln>
                    <a:noFill/>
                  </a:ln>
                  <a:solidFill>
                    <a:schemeClr val="bg1"/>
                  </a:solidFill>
                  <a:effectLst/>
                  <a:uLnTx/>
                  <a:uFillTx/>
                  <a:latin typeface="Arial Nova" panose="020B05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Empower Families</a:t>
              </a:r>
              <a:br>
                <a:rPr lang="en-US" dirty="0"/>
              </a:br>
              <a:r>
                <a:rPr lang="en-US" dirty="0"/>
                <a:t>and Communities</a:t>
              </a:r>
            </a:p>
          </p:txBody>
        </p:sp>
        <p:sp>
          <p:nvSpPr>
            <p:cNvPr id="45" name="TextBox 44">
              <a:extLst>
                <a:ext uri="{FF2B5EF4-FFF2-40B4-BE49-F238E27FC236}">
                  <a16:creationId xmlns:a16="http://schemas.microsoft.com/office/drawing/2014/main" id="{504BDC4B-F5C0-4BD4-BAA4-48A923B946B5}"/>
                </a:ext>
              </a:extLst>
            </p:cNvPr>
            <p:cNvSpPr txBox="1">
              <a:spLocks/>
            </p:cNvSpPr>
            <p:nvPr/>
          </p:nvSpPr>
          <p:spPr>
            <a:xfrm rot="2979483">
              <a:off x="7076959" y="4186503"/>
              <a:ext cx="1369288" cy="461665"/>
            </a:xfrm>
            <a:prstGeom prst="rect">
              <a:avLst/>
            </a:prstGeom>
            <a:noFill/>
            <a:extLst>
              <a:ext uri="{909E8E84-426E-40DD-AFC4-6F175D3DCCD1}">
                <a14:hiddenFill xmlns:a14="http://schemas.microsoft.com/office/drawing/2010/main">
                  <a:solidFill>
                    <a:srgbClr val="FFFFFF"/>
                  </a:solidFill>
                </a14:hiddenFill>
              </a:ext>
            </a:extLst>
          </p:spPr>
          <p:txBody>
            <a:bodyPr spcFirstLastPara="1" vert="horz" wrap="square" lIns="0" tIns="0" rIns="0" bIns="0" numCol="1" rtlCol="0" anchor="ctr">
              <a:prstTxWarp prst="textArchDown">
                <a:avLst/>
              </a:prstTxWarp>
              <a:noAutofit/>
            </a:bodyPr>
            <a:lstStyle>
              <a:defPPr>
                <a:defRPr lang="en-US"/>
              </a:defPPr>
              <a:lvl1pPr marR="0" lvl="0" indent="0" algn="ctr" fontAlgn="auto">
                <a:lnSpc>
                  <a:spcPct val="100000"/>
                </a:lnSpc>
                <a:spcBef>
                  <a:spcPts val="0"/>
                </a:spcBef>
                <a:spcAft>
                  <a:spcPts val="0"/>
                </a:spcAft>
                <a:buClr>
                  <a:srgbClr val="000000"/>
                </a:buClr>
                <a:buSzPct val="100000"/>
                <a:buFont typeface="Segoe UI" panose="020B0502040204020203" pitchFamily="34" charset="0"/>
                <a:buChar char="​"/>
                <a:tabLst>
                  <a:tab pos="457200" algn="l"/>
                </a:tabLst>
                <a:defRPr kumimoji="0" sz="1470" b="1" i="0" u="none" strike="noStrike" cap="none" spc="0" normalizeH="0" baseline="0">
                  <a:ln>
                    <a:noFill/>
                  </a:ln>
                  <a:solidFill>
                    <a:schemeClr val="bg1"/>
                  </a:solidFill>
                  <a:effectLst/>
                  <a:uLnTx/>
                  <a:uFillTx/>
                  <a:latin typeface="Arial Nova" panose="020B05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Right Time,</a:t>
              </a:r>
              <a:br>
                <a:rPr lang="en-US" dirty="0"/>
              </a:br>
              <a:r>
                <a:rPr lang="en-US" dirty="0"/>
                <a:t>Right Place</a:t>
              </a:r>
            </a:p>
          </p:txBody>
        </p:sp>
        <p:sp>
          <p:nvSpPr>
            <p:cNvPr id="46" name="TextBox 45">
              <a:extLst>
                <a:ext uri="{FF2B5EF4-FFF2-40B4-BE49-F238E27FC236}">
                  <a16:creationId xmlns:a16="http://schemas.microsoft.com/office/drawing/2014/main" id="{492DC24F-8C90-40AF-B811-D4B950BC6E3C}"/>
                </a:ext>
              </a:extLst>
            </p:cNvPr>
            <p:cNvSpPr txBox="1">
              <a:spLocks/>
            </p:cNvSpPr>
            <p:nvPr/>
          </p:nvSpPr>
          <p:spPr>
            <a:xfrm rot="1792136">
              <a:off x="9029707" y="1772158"/>
              <a:ext cx="1369288" cy="461665"/>
            </a:xfrm>
            <a:prstGeom prst="rect">
              <a:avLst/>
            </a:prstGeom>
            <a:noFill/>
            <a:extLst>
              <a:ext uri="{909E8E84-426E-40DD-AFC4-6F175D3DCCD1}">
                <a14:hiddenFill xmlns:a14="http://schemas.microsoft.com/office/drawing/2010/main">
                  <a:solidFill>
                    <a:srgbClr val="FFFFFF"/>
                  </a:solidFill>
                </a14:hiddenFill>
              </a:ext>
            </a:extLst>
          </p:spPr>
          <p:txBody>
            <a:bodyPr spcFirstLastPara="1" vert="horz" wrap="square" lIns="0" tIns="0" rIns="0" bIns="0" numCol="1" rtlCol="0" anchor="ctr">
              <a:prstTxWarp prst="textArchUp">
                <a:avLst/>
              </a:prstTxWarp>
              <a:noAutofit/>
            </a:bodyPr>
            <a:lstStyle>
              <a:defPPr>
                <a:defRPr lang="en-US"/>
              </a:defPPr>
              <a:lvl1pPr marR="0" lvl="0" indent="0" algn="ctr" fontAlgn="auto">
                <a:lnSpc>
                  <a:spcPct val="100000"/>
                </a:lnSpc>
                <a:spcBef>
                  <a:spcPts val="0"/>
                </a:spcBef>
                <a:spcAft>
                  <a:spcPts val="0"/>
                </a:spcAft>
                <a:buClr>
                  <a:srgbClr val="000000"/>
                </a:buClr>
                <a:buSzPct val="100000"/>
                <a:buFont typeface="Segoe UI" panose="020B0502040204020203" pitchFamily="34" charset="0"/>
                <a:buChar char="​"/>
                <a:tabLst>
                  <a:tab pos="457200" algn="l"/>
                </a:tabLst>
                <a:defRPr kumimoji="0" sz="1470" b="1" i="0" u="none" strike="noStrike" cap="none" spc="0" normalizeH="0" baseline="0">
                  <a:ln>
                    <a:noFill/>
                  </a:ln>
                  <a:solidFill>
                    <a:schemeClr val="bg1"/>
                  </a:solidFill>
                  <a:effectLst/>
                  <a:uLnTx/>
                  <a:uFillTx/>
                  <a:latin typeface="Arial Nova" panose="020B05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Designed for Youth</a:t>
              </a:r>
              <a:br>
                <a:rPr lang="en-US" dirty="0"/>
              </a:br>
              <a:r>
                <a:rPr lang="en-US" dirty="0"/>
                <a:t>by Youth</a:t>
              </a:r>
            </a:p>
          </p:txBody>
        </p:sp>
        <p:sp>
          <p:nvSpPr>
            <p:cNvPr id="47" name="TextBox 46">
              <a:extLst>
                <a:ext uri="{FF2B5EF4-FFF2-40B4-BE49-F238E27FC236}">
                  <a16:creationId xmlns:a16="http://schemas.microsoft.com/office/drawing/2014/main" id="{7678871E-60D7-41C5-8C49-E2A0D77ACB43}"/>
                </a:ext>
              </a:extLst>
            </p:cNvPr>
            <p:cNvSpPr txBox="1">
              <a:spLocks/>
            </p:cNvSpPr>
            <p:nvPr/>
          </p:nvSpPr>
          <p:spPr>
            <a:xfrm rot="18439168">
              <a:off x="9531845" y="4004049"/>
              <a:ext cx="1369288" cy="692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prstTxWarp prst="textArchDown">
                <a:avLst/>
              </a:prstTxWarp>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tab pos="457200" algn="l"/>
                </a:tabLst>
                <a:defRPr/>
              </a:pPr>
              <a: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Center around </a:t>
              </a:r>
              <a:b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Children and Youth</a:t>
              </a:r>
            </a:p>
          </p:txBody>
        </p:sp>
        <p:sp>
          <p:nvSpPr>
            <p:cNvPr id="48" name="TextBox 47">
              <a:extLst>
                <a:ext uri="{FF2B5EF4-FFF2-40B4-BE49-F238E27FC236}">
                  <a16:creationId xmlns:a16="http://schemas.microsoft.com/office/drawing/2014/main" id="{7A4A61AB-2930-4011-BDCC-5236E62258F2}"/>
                </a:ext>
              </a:extLst>
            </p:cNvPr>
            <p:cNvSpPr txBox="1">
              <a:spLocks/>
            </p:cNvSpPr>
            <p:nvPr/>
          </p:nvSpPr>
          <p:spPr>
            <a:xfrm>
              <a:off x="10654563" y="2608349"/>
              <a:ext cx="516487" cy="861774"/>
            </a:xfrm>
            <a:prstGeom prst="rect">
              <a:avLst/>
            </a:prstGeom>
            <a:noFill/>
            <a:extLst>
              <a:ext uri="{909E8E84-426E-40DD-AFC4-6F175D3DCCD1}">
                <a14:hiddenFill xmlns:a14="http://schemas.microsoft.com/office/drawing/2010/main">
                  <a:solidFill>
                    <a:srgbClr val="FFFFFF"/>
                  </a:solidFill>
                </a14:hiddenFill>
              </a:ext>
            </a:extLst>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tab pos="457200" algn="l"/>
                </a:tabLst>
                <a:defRPr/>
              </a:pPr>
              <a: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Start </a:t>
              </a:r>
              <a:b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Early, </a:t>
              </a:r>
              <a:b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Start </a:t>
              </a:r>
              <a:b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Smart</a:t>
              </a:r>
            </a:p>
          </p:txBody>
        </p:sp>
        <p:sp>
          <p:nvSpPr>
            <p:cNvPr id="49" name="TextBox 48">
              <a:extLst>
                <a:ext uri="{FF2B5EF4-FFF2-40B4-BE49-F238E27FC236}">
                  <a16:creationId xmlns:a16="http://schemas.microsoft.com/office/drawing/2014/main" id="{25C87CF8-E440-486B-974D-6E07867A688C}"/>
                </a:ext>
              </a:extLst>
            </p:cNvPr>
            <p:cNvSpPr txBox="1">
              <a:spLocks/>
            </p:cNvSpPr>
            <p:nvPr/>
          </p:nvSpPr>
          <p:spPr>
            <a:xfrm>
              <a:off x="6893354" y="2823792"/>
              <a:ext cx="594715" cy="430887"/>
            </a:xfrm>
            <a:prstGeom prst="rect">
              <a:avLst/>
            </a:prstGeom>
            <a:noFill/>
            <a:extLst>
              <a:ext uri="{909E8E84-426E-40DD-AFC4-6F175D3DCCD1}">
                <a14:hiddenFill xmlns:a14="http://schemas.microsoft.com/office/drawing/2010/main">
                  <a:solidFill>
                    <a:srgbClr val="FFFFFF"/>
                  </a:solidFill>
                </a14:hiddenFill>
              </a:ext>
            </a:extLst>
          </p:spPr>
          <p:txBody>
            <a:bodyPr vert="horz" wrap="none" lIns="0" tIns="0" rIns="0" bIns="0" rtlCol="0" anchor="ctr">
              <a:spAutoFit/>
            </a:bodyPr>
            <a:lstStyle>
              <a:defPPr>
                <a:defRPr lang="en-US"/>
              </a:defPPr>
              <a:lvl1pPr marR="0" lvl="0" indent="0" algn="r" fontAlgn="auto">
                <a:lnSpc>
                  <a:spcPct val="100000"/>
                </a:lnSpc>
                <a:spcBef>
                  <a:spcPts val="0"/>
                </a:spcBef>
                <a:spcAft>
                  <a:spcPts val="0"/>
                </a:spcAft>
                <a:buClr>
                  <a:srgbClr val="000000"/>
                </a:buClr>
                <a:buSzPct val="100000"/>
                <a:buFont typeface="Segoe UI" panose="020B0502040204020203" pitchFamily="34" charset="0"/>
                <a:buNone/>
                <a:tabLst>
                  <a:tab pos="457200" algn="l"/>
                </a:tabLst>
                <a:defRPr kumimoji="0" sz="1400" b="1" i="0" u="none" strike="noStrike" cap="none" spc="0" normalizeH="0" baseline="0">
                  <a:ln>
                    <a:noFill/>
                  </a:ln>
                  <a:solidFill>
                    <a:schemeClr val="bg1"/>
                  </a:solidFill>
                  <a:effectLst/>
                  <a:uLnTx/>
                  <a:uFillTx/>
                  <a:latin typeface="Arial Nova" panose="020B05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a:r>
                <a:rPr lang="en-US" dirty="0"/>
                <a:t>Free of</a:t>
              </a:r>
              <a:br>
                <a:rPr lang="en-US" dirty="0"/>
              </a:br>
              <a:r>
                <a:rPr lang="en-US" dirty="0"/>
                <a:t>Stigma</a:t>
              </a:r>
            </a:p>
          </p:txBody>
        </p:sp>
        <p:sp>
          <p:nvSpPr>
            <p:cNvPr id="50" name="TextBox 49">
              <a:extLst>
                <a:ext uri="{FF2B5EF4-FFF2-40B4-BE49-F238E27FC236}">
                  <a16:creationId xmlns:a16="http://schemas.microsoft.com/office/drawing/2014/main" id="{9D205D53-DDED-43B7-84D6-8674D2B9E94A}"/>
                </a:ext>
              </a:extLst>
            </p:cNvPr>
            <p:cNvSpPr txBox="1">
              <a:spLocks/>
            </p:cNvSpPr>
            <p:nvPr/>
          </p:nvSpPr>
          <p:spPr>
            <a:xfrm rot="19978058">
              <a:off x="7682223" y="1796510"/>
              <a:ext cx="1369288" cy="461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prstTxWarp prst="textArchUp">
                <a:avLst/>
              </a:prstTxWarp>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tab pos="457200" algn="l"/>
                </a:tabLst>
                <a:defRPr/>
              </a:pPr>
              <a: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Advance</a:t>
              </a:r>
              <a:b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Equity</a:t>
              </a:r>
            </a:p>
          </p:txBody>
        </p:sp>
        <p:grpSp>
          <p:nvGrpSpPr>
            <p:cNvPr id="51" name="Group 50">
              <a:extLst>
                <a:ext uri="{FF2B5EF4-FFF2-40B4-BE49-F238E27FC236}">
                  <a16:creationId xmlns:a16="http://schemas.microsoft.com/office/drawing/2014/main" id="{0D4BA3CC-D6D2-4A67-9836-80348EF193EB}"/>
                </a:ext>
              </a:extLst>
            </p:cNvPr>
            <p:cNvGrpSpPr/>
            <p:nvPr/>
          </p:nvGrpSpPr>
          <p:grpSpPr>
            <a:xfrm>
              <a:off x="8334690" y="2150575"/>
              <a:ext cx="365760" cy="365760"/>
              <a:chOff x="5431167" y="557142"/>
              <a:chExt cx="534461" cy="463534"/>
            </a:xfrm>
          </p:grpSpPr>
          <p:grpSp>
            <p:nvGrpSpPr>
              <p:cNvPr id="52" name="Group 51">
                <a:extLst>
                  <a:ext uri="{FF2B5EF4-FFF2-40B4-BE49-F238E27FC236}">
                    <a16:creationId xmlns:a16="http://schemas.microsoft.com/office/drawing/2014/main" id="{7B9E474C-53FA-43B9-AE55-9EF1480E7CF8}"/>
                  </a:ext>
                </a:extLst>
              </p:cNvPr>
              <p:cNvGrpSpPr/>
              <p:nvPr/>
            </p:nvGrpSpPr>
            <p:grpSpPr>
              <a:xfrm>
                <a:off x="5431167" y="557142"/>
                <a:ext cx="534461" cy="463534"/>
                <a:chOff x="5337542" y="508850"/>
                <a:chExt cx="571500" cy="495657"/>
              </a:xfrm>
              <a:solidFill>
                <a:srgbClr val="5D81B1"/>
              </a:solidFill>
            </p:grpSpPr>
            <p:sp>
              <p:nvSpPr>
                <p:cNvPr id="59" name="Freeform: Shape 58">
                  <a:extLst>
                    <a:ext uri="{FF2B5EF4-FFF2-40B4-BE49-F238E27FC236}">
                      <a16:creationId xmlns:a16="http://schemas.microsoft.com/office/drawing/2014/main" id="{5DCE1AA4-8005-4CCB-8CDF-6991FEAA6497}"/>
                    </a:ext>
                  </a:extLst>
                </p:cNvPr>
                <p:cNvSpPr/>
                <p:nvPr/>
              </p:nvSpPr>
              <p:spPr>
                <a:xfrm>
                  <a:off x="5623292" y="947357"/>
                  <a:ext cx="114300" cy="19050"/>
                </a:xfrm>
                <a:custGeom>
                  <a:avLst/>
                  <a:gdLst>
                    <a:gd name="connsiteX0" fmla="*/ 104583 w 114300"/>
                    <a:gd name="connsiteY0" fmla="*/ 18807 h 19050"/>
                    <a:gd name="connsiteX1" fmla="*/ 9333 w 114300"/>
                    <a:gd name="connsiteY1" fmla="*/ 18807 h 19050"/>
                    <a:gd name="connsiteX2" fmla="*/ -192 w 114300"/>
                    <a:gd name="connsiteY2" fmla="*/ 9282 h 19050"/>
                    <a:gd name="connsiteX3" fmla="*/ 9333 w 114300"/>
                    <a:gd name="connsiteY3" fmla="*/ -243 h 19050"/>
                    <a:gd name="connsiteX4" fmla="*/ 104583 w 114300"/>
                    <a:gd name="connsiteY4" fmla="*/ -243 h 19050"/>
                    <a:gd name="connsiteX5" fmla="*/ 114108 w 114300"/>
                    <a:gd name="connsiteY5" fmla="*/ 9282 h 19050"/>
                    <a:gd name="connsiteX6" fmla="*/ 104583 w 114300"/>
                    <a:gd name="connsiteY6" fmla="*/ 1880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
                      <a:moveTo>
                        <a:pt x="104583" y="18807"/>
                      </a:moveTo>
                      <a:lnTo>
                        <a:pt x="9333" y="18807"/>
                      </a:lnTo>
                      <a:cubicBezTo>
                        <a:pt x="4075" y="18807"/>
                        <a:pt x="-192" y="14540"/>
                        <a:pt x="-192" y="9282"/>
                      </a:cubicBezTo>
                      <a:cubicBezTo>
                        <a:pt x="-192" y="4024"/>
                        <a:pt x="4075" y="-243"/>
                        <a:pt x="9333" y="-243"/>
                      </a:cubicBezTo>
                      <a:lnTo>
                        <a:pt x="104583" y="-243"/>
                      </a:lnTo>
                      <a:cubicBezTo>
                        <a:pt x="109841" y="-243"/>
                        <a:pt x="114108" y="4024"/>
                        <a:pt x="114108" y="9282"/>
                      </a:cubicBezTo>
                      <a:cubicBezTo>
                        <a:pt x="114108" y="14540"/>
                        <a:pt x="109841" y="18807"/>
                        <a:pt x="104583" y="1880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650F47B1-9E72-472B-92E3-C971D76A0A8D}"/>
                    </a:ext>
                  </a:extLst>
                </p:cNvPr>
                <p:cNvSpPr/>
                <p:nvPr/>
              </p:nvSpPr>
              <p:spPr>
                <a:xfrm>
                  <a:off x="5499467" y="633032"/>
                  <a:ext cx="247650" cy="371475"/>
                </a:xfrm>
                <a:custGeom>
                  <a:avLst/>
                  <a:gdLst>
                    <a:gd name="connsiteX0" fmla="*/ 237933 w 247650"/>
                    <a:gd name="connsiteY0" fmla="*/ 314082 h 371475"/>
                    <a:gd name="connsiteX1" fmla="*/ 209358 w 247650"/>
                    <a:gd name="connsiteY1" fmla="*/ 314082 h 371475"/>
                    <a:gd name="connsiteX2" fmla="*/ 161733 w 247650"/>
                    <a:gd name="connsiteY2" fmla="*/ 266457 h 371475"/>
                    <a:gd name="connsiteX3" fmla="*/ 152208 w 247650"/>
                    <a:gd name="connsiteY3" fmla="*/ 256932 h 371475"/>
                    <a:gd name="connsiteX4" fmla="*/ 152208 w 247650"/>
                    <a:gd name="connsiteY4" fmla="*/ 256932 h 371475"/>
                    <a:gd name="connsiteX5" fmla="*/ 152208 w 247650"/>
                    <a:gd name="connsiteY5" fmla="*/ 9282 h 371475"/>
                    <a:gd name="connsiteX6" fmla="*/ 142683 w 247650"/>
                    <a:gd name="connsiteY6" fmla="*/ -243 h 371475"/>
                    <a:gd name="connsiteX7" fmla="*/ 133158 w 247650"/>
                    <a:gd name="connsiteY7" fmla="*/ 9282 h 371475"/>
                    <a:gd name="connsiteX8" fmla="*/ 133158 w 247650"/>
                    <a:gd name="connsiteY8" fmla="*/ 256932 h 371475"/>
                    <a:gd name="connsiteX9" fmla="*/ 114108 w 247650"/>
                    <a:gd name="connsiteY9" fmla="*/ 256932 h 371475"/>
                    <a:gd name="connsiteX10" fmla="*/ 114108 w 247650"/>
                    <a:gd name="connsiteY10" fmla="*/ 9282 h 371475"/>
                    <a:gd name="connsiteX11" fmla="*/ 104583 w 247650"/>
                    <a:gd name="connsiteY11" fmla="*/ -243 h 371475"/>
                    <a:gd name="connsiteX12" fmla="*/ 95058 w 247650"/>
                    <a:gd name="connsiteY12" fmla="*/ 9282 h 371475"/>
                    <a:gd name="connsiteX13" fmla="*/ 95058 w 247650"/>
                    <a:gd name="connsiteY13" fmla="*/ 256932 h 371475"/>
                    <a:gd name="connsiteX14" fmla="*/ 95058 w 247650"/>
                    <a:gd name="connsiteY14" fmla="*/ 256932 h 371475"/>
                    <a:gd name="connsiteX15" fmla="*/ 85533 w 247650"/>
                    <a:gd name="connsiteY15" fmla="*/ 266457 h 371475"/>
                    <a:gd name="connsiteX16" fmla="*/ 37908 w 247650"/>
                    <a:gd name="connsiteY16" fmla="*/ 314082 h 371475"/>
                    <a:gd name="connsiteX17" fmla="*/ 9333 w 247650"/>
                    <a:gd name="connsiteY17" fmla="*/ 314082 h 371475"/>
                    <a:gd name="connsiteX18" fmla="*/ -192 w 247650"/>
                    <a:gd name="connsiteY18" fmla="*/ 323607 h 371475"/>
                    <a:gd name="connsiteX19" fmla="*/ -192 w 247650"/>
                    <a:gd name="connsiteY19" fmla="*/ 361707 h 371475"/>
                    <a:gd name="connsiteX20" fmla="*/ 9333 w 247650"/>
                    <a:gd name="connsiteY20" fmla="*/ 371232 h 371475"/>
                    <a:gd name="connsiteX21" fmla="*/ 237933 w 247650"/>
                    <a:gd name="connsiteY21" fmla="*/ 371232 h 371475"/>
                    <a:gd name="connsiteX22" fmla="*/ 247458 w 247650"/>
                    <a:gd name="connsiteY22" fmla="*/ 361707 h 371475"/>
                    <a:gd name="connsiteX23" fmla="*/ 247458 w 247650"/>
                    <a:gd name="connsiteY23" fmla="*/ 323607 h 371475"/>
                    <a:gd name="connsiteX24" fmla="*/ 237933 w 247650"/>
                    <a:gd name="connsiteY24" fmla="*/ 314082 h 371475"/>
                    <a:gd name="connsiteX25" fmla="*/ 228408 w 247650"/>
                    <a:gd name="connsiteY25" fmla="*/ 352182 h 371475"/>
                    <a:gd name="connsiteX26" fmla="*/ 18858 w 247650"/>
                    <a:gd name="connsiteY26" fmla="*/ 352182 h 371475"/>
                    <a:gd name="connsiteX27" fmla="*/ 18858 w 247650"/>
                    <a:gd name="connsiteY27" fmla="*/ 333132 h 371475"/>
                    <a:gd name="connsiteX28" fmla="*/ 37908 w 247650"/>
                    <a:gd name="connsiteY28" fmla="*/ 333132 h 371475"/>
                    <a:gd name="connsiteX29" fmla="*/ 103821 w 247650"/>
                    <a:gd name="connsiteY29" fmla="*/ 275982 h 371475"/>
                    <a:gd name="connsiteX30" fmla="*/ 104583 w 247650"/>
                    <a:gd name="connsiteY30" fmla="*/ 275982 h 371475"/>
                    <a:gd name="connsiteX31" fmla="*/ 142683 w 247650"/>
                    <a:gd name="connsiteY31" fmla="*/ 275982 h 371475"/>
                    <a:gd name="connsiteX32" fmla="*/ 143445 w 247650"/>
                    <a:gd name="connsiteY32" fmla="*/ 275982 h 371475"/>
                    <a:gd name="connsiteX33" fmla="*/ 209358 w 247650"/>
                    <a:gd name="connsiteY33" fmla="*/ 333132 h 371475"/>
                    <a:gd name="connsiteX34" fmla="*/ 228408 w 247650"/>
                    <a:gd name="connsiteY34" fmla="*/ 33313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7650" h="371475">
                      <a:moveTo>
                        <a:pt x="237933" y="314082"/>
                      </a:moveTo>
                      <a:lnTo>
                        <a:pt x="209358" y="314082"/>
                      </a:lnTo>
                      <a:cubicBezTo>
                        <a:pt x="183059" y="314082"/>
                        <a:pt x="161733" y="292755"/>
                        <a:pt x="161733" y="266457"/>
                      </a:cubicBezTo>
                      <a:cubicBezTo>
                        <a:pt x="161733" y="261199"/>
                        <a:pt x="157466" y="256932"/>
                        <a:pt x="152208" y="256932"/>
                      </a:cubicBezTo>
                      <a:lnTo>
                        <a:pt x="152208" y="256932"/>
                      </a:lnTo>
                      <a:lnTo>
                        <a:pt x="152208" y="9282"/>
                      </a:lnTo>
                      <a:cubicBezTo>
                        <a:pt x="152208" y="4024"/>
                        <a:pt x="147941" y="-243"/>
                        <a:pt x="142683" y="-243"/>
                      </a:cubicBezTo>
                      <a:cubicBezTo>
                        <a:pt x="137425" y="-243"/>
                        <a:pt x="133158" y="4024"/>
                        <a:pt x="133158" y="9282"/>
                      </a:cubicBezTo>
                      <a:lnTo>
                        <a:pt x="133158" y="256932"/>
                      </a:lnTo>
                      <a:lnTo>
                        <a:pt x="114108" y="256932"/>
                      </a:lnTo>
                      <a:lnTo>
                        <a:pt x="114108" y="9282"/>
                      </a:lnTo>
                      <a:cubicBezTo>
                        <a:pt x="114108" y="4024"/>
                        <a:pt x="109841" y="-243"/>
                        <a:pt x="104583" y="-243"/>
                      </a:cubicBezTo>
                      <a:cubicBezTo>
                        <a:pt x="99325" y="-243"/>
                        <a:pt x="95058" y="4024"/>
                        <a:pt x="95058" y="9282"/>
                      </a:cubicBezTo>
                      <a:lnTo>
                        <a:pt x="95058" y="256932"/>
                      </a:lnTo>
                      <a:lnTo>
                        <a:pt x="95058" y="256932"/>
                      </a:lnTo>
                      <a:cubicBezTo>
                        <a:pt x="89800" y="256932"/>
                        <a:pt x="85533" y="261199"/>
                        <a:pt x="85533" y="266457"/>
                      </a:cubicBezTo>
                      <a:cubicBezTo>
                        <a:pt x="85533" y="292755"/>
                        <a:pt x="64207" y="314082"/>
                        <a:pt x="37908" y="314082"/>
                      </a:cubicBezTo>
                      <a:lnTo>
                        <a:pt x="9333" y="314082"/>
                      </a:lnTo>
                      <a:cubicBezTo>
                        <a:pt x="4075" y="314082"/>
                        <a:pt x="-192" y="318349"/>
                        <a:pt x="-192" y="323607"/>
                      </a:cubicBezTo>
                      <a:lnTo>
                        <a:pt x="-192" y="361707"/>
                      </a:lnTo>
                      <a:cubicBezTo>
                        <a:pt x="-192" y="366965"/>
                        <a:pt x="4075" y="371232"/>
                        <a:pt x="9333" y="371232"/>
                      </a:cubicBezTo>
                      <a:lnTo>
                        <a:pt x="237933" y="371232"/>
                      </a:lnTo>
                      <a:cubicBezTo>
                        <a:pt x="243191" y="371232"/>
                        <a:pt x="247458" y="366965"/>
                        <a:pt x="247458" y="361707"/>
                      </a:cubicBezTo>
                      <a:lnTo>
                        <a:pt x="247458" y="323607"/>
                      </a:lnTo>
                      <a:cubicBezTo>
                        <a:pt x="247458" y="318349"/>
                        <a:pt x="243191" y="314082"/>
                        <a:pt x="237933" y="314082"/>
                      </a:cubicBezTo>
                      <a:close/>
                      <a:moveTo>
                        <a:pt x="228408" y="352182"/>
                      </a:moveTo>
                      <a:lnTo>
                        <a:pt x="18858" y="352182"/>
                      </a:lnTo>
                      <a:lnTo>
                        <a:pt x="18858" y="333132"/>
                      </a:lnTo>
                      <a:lnTo>
                        <a:pt x="37908" y="333132"/>
                      </a:lnTo>
                      <a:cubicBezTo>
                        <a:pt x="71026" y="333094"/>
                        <a:pt x="99087" y="308758"/>
                        <a:pt x="103821" y="275982"/>
                      </a:cubicBezTo>
                      <a:lnTo>
                        <a:pt x="104583" y="275982"/>
                      </a:lnTo>
                      <a:lnTo>
                        <a:pt x="142683" y="275982"/>
                      </a:lnTo>
                      <a:lnTo>
                        <a:pt x="143445" y="275982"/>
                      </a:lnTo>
                      <a:cubicBezTo>
                        <a:pt x="148179" y="308758"/>
                        <a:pt x="176240" y="333094"/>
                        <a:pt x="209358" y="333132"/>
                      </a:cubicBezTo>
                      <a:lnTo>
                        <a:pt x="228408" y="33313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191ED74A-7C1D-4203-8F2D-F64E6FB51D8A}"/>
                    </a:ext>
                  </a:extLst>
                </p:cNvPr>
                <p:cNvSpPr/>
                <p:nvPr/>
              </p:nvSpPr>
              <p:spPr>
                <a:xfrm>
                  <a:off x="5699492" y="794957"/>
                  <a:ext cx="209550" cy="66675"/>
                </a:xfrm>
                <a:custGeom>
                  <a:avLst/>
                  <a:gdLst>
                    <a:gd name="connsiteX0" fmla="*/ 104583 w 209550"/>
                    <a:gd name="connsiteY0" fmla="*/ 66432 h 66675"/>
                    <a:gd name="connsiteX1" fmla="*/ -192 w 209550"/>
                    <a:gd name="connsiteY1" fmla="*/ 9282 h 66675"/>
                    <a:gd name="connsiteX2" fmla="*/ 9333 w 209550"/>
                    <a:gd name="connsiteY2" fmla="*/ -243 h 66675"/>
                    <a:gd name="connsiteX3" fmla="*/ 199833 w 209550"/>
                    <a:gd name="connsiteY3" fmla="*/ -243 h 66675"/>
                    <a:gd name="connsiteX4" fmla="*/ 209358 w 209550"/>
                    <a:gd name="connsiteY4" fmla="*/ 9282 h 66675"/>
                    <a:gd name="connsiteX5" fmla="*/ 104583 w 209550"/>
                    <a:gd name="connsiteY5" fmla="*/ 66432 h 66675"/>
                    <a:gd name="connsiteX6" fmla="*/ 19620 w 209550"/>
                    <a:gd name="connsiteY6" fmla="*/ 18807 h 66675"/>
                    <a:gd name="connsiteX7" fmla="*/ 104583 w 209550"/>
                    <a:gd name="connsiteY7" fmla="*/ 47382 h 66675"/>
                    <a:gd name="connsiteX8" fmla="*/ 189546 w 209550"/>
                    <a:gd name="connsiteY8" fmla="*/ 1880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66675">
                      <a:moveTo>
                        <a:pt x="104583" y="66432"/>
                      </a:moveTo>
                      <a:cubicBezTo>
                        <a:pt x="53053" y="66432"/>
                        <a:pt x="-192" y="66432"/>
                        <a:pt x="-192" y="9282"/>
                      </a:cubicBezTo>
                      <a:cubicBezTo>
                        <a:pt x="-192" y="4024"/>
                        <a:pt x="4075" y="-243"/>
                        <a:pt x="9333" y="-243"/>
                      </a:cubicBezTo>
                      <a:lnTo>
                        <a:pt x="199833" y="-243"/>
                      </a:lnTo>
                      <a:cubicBezTo>
                        <a:pt x="205091" y="-243"/>
                        <a:pt x="209358" y="4024"/>
                        <a:pt x="209358" y="9282"/>
                      </a:cubicBezTo>
                      <a:cubicBezTo>
                        <a:pt x="209358" y="66432"/>
                        <a:pt x="156113" y="66432"/>
                        <a:pt x="104583" y="66432"/>
                      </a:cubicBezTo>
                      <a:close/>
                      <a:moveTo>
                        <a:pt x="19620" y="18807"/>
                      </a:moveTo>
                      <a:cubicBezTo>
                        <a:pt x="24192" y="44620"/>
                        <a:pt x="49814" y="47382"/>
                        <a:pt x="104583" y="47382"/>
                      </a:cubicBezTo>
                      <a:cubicBezTo>
                        <a:pt x="159352" y="47382"/>
                        <a:pt x="184974" y="44620"/>
                        <a:pt x="189546" y="1880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B318B7A2-F976-434D-95CF-16436BACDD09}"/>
                    </a:ext>
                  </a:extLst>
                </p:cNvPr>
                <p:cNvSpPr/>
                <p:nvPr/>
              </p:nvSpPr>
              <p:spPr>
                <a:xfrm>
                  <a:off x="5709270" y="575954"/>
                  <a:ext cx="190213" cy="238053"/>
                </a:xfrm>
                <a:custGeom>
                  <a:avLst/>
                  <a:gdLst>
                    <a:gd name="connsiteX0" fmla="*/ 180530 w 190213"/>
                    <a:gd name="connsiteY0" fmla="*/ 237809 h 238053"/>
                    <a:gd name="connsiteX1" fmla="*/ 171672 w 190213"/>
                    <a:gd name="connsiteY1" fmla="*/ 231713 h 238053"/>
                    <a:gd name="connsiteX2" fmla="*/ 94805 w 190213"/>
                    <a:gd name="connsiteY2" fmla="*/ 35308 h 238053"/>
                    <a:gd name="connsiteX3" fmla="*/ 17938 w 190213"/>
                    <a:gd name="connsiteY3" fmla="*/ 231713 h 238053"/>
                    <a:gd name="connsiteX4" fmla="*/ 5251 w 190213"/>
                    <a:gd name="connsiteY4" fmla="*/ 236228 h 238053"/>
                    <a:gd name="connsiteX5" fmla="*/ 222 w 190213"/>
                    <a:gd name="connsiteY5" fmla="*/ 224856 h 238053"/>
                    <a:gd name="connsiteX6" fmla="*/ 85947 w 190213"/>
                    <a:gd name="connsiteY6" fmla="*/ 5780 h 238053"/>
                    <a:gd name="connsiteX7" fmla="*/ 98310 w 190213"/>
                    <a:gd name="connsiteY7" fmla="*/ 427 h 238053"/>
                    <a:gd name="connsiteX8" fmla="*/ 103663 w 190213"/>
                    <a:gd name="connsiteY8" fmla="*/ 5780 h 238053"/>
                    <a:gd name="connsiteX9" fmla="*/ 189388 w 190213"/>
                    <a:gd name="connsiteY9" fmla="*/ 224856 h 238053"/>
                    <a:gd name="connsiteX10" fmla="*/ 183959 w 190213"/>
                    <a:gd name="connsiteY10" fmla="*/ 237143 h 238053"/>
                    <a:gd name="connsiteX11" fmla="*/ 180530 w 190213"/>
                    <a:gd name="connsiteY11" fmla="*/ 237809 h 23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13" h="238053">
                      <a:moveTo>
                        <a:pt x="180530" y="237809"/>
                      </a:moveTo>
                      <a:cubicBezTo>
                        <a:pt x="176605" y="237800"/>
                        <a:pt x="173081" y="235380"/>
                        <a:pt x="171672" y="231713"/>
                      </a:cubicBezTo>
                      <a:lnTo>
                        <a:pt x="94805" y="35308"/>
                      </a:lnTo>
                      <a:lnTo>
                        <a:pt x="17938" y="231713"/>
                      </a:lnTo>
                      <a:cubicBezTo>
                        <a:pt x="15680" y="236466"/>
                        <a:pt x="9994" y="238486"/>
                        <a:pt x="5251" y="236228"/>
                      </a:cubicBezTo>
                      <a:cubicBezTo>
                        <a:pt x="983" y="234209"/>
                        <a:pt x="-1150" y="229370"/>
                        <a:pt x="222" y="224856"/>
                      </a:cubicBezTo>
                      <a:lnTo>
                        <a:pt x="85947" y="5780"/>
                      </a:lnTo>
                      <a:cubicBezTo>
                        <a:pt x="87880" y="885"/>
                        <a:pt x="93414" y="-1506"/>
                        <a:pt x="98310" y="427"/>
                      </a:cubicBezTo>
                      <a:cubicBezTo>
                        <a:pt x="100758" y="1389"/>
                        <a:pt x="102691" y="3332"/>
                        <a:pt x="103663" y="5780"/>
                      </a:cubicBezTo>
                      <a:lnTo>
                        <a:pt x="189388" y="224856"/>
                      </a:lnTo>
                      <a:cubicBezTo>
                        <a:pt x="191264" y="229751"/>
                        <a:pt x="188835" y="235238"/>
                        <a:pt x="183959" y="237143"/>
                      </a:cubicBezTo>
                      <a:cubicBezTo>
                        <a:pt x="182873" y="237600"/>
                        <a:pt x="181711" y="237829"/>
                        <a:pt x="180530" y="2378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3F8CCC8A-4232-4F34-B373-C45BADF6CF63}"/>
                    </a:ext>
                  </a:extLst>
                </p:cNvPr>
                <p:cNvSpPr/>
                <p:nvPr/>
              </p:nvSpPr>
              <p:spPr>
                <a:xfrm>
                  <a:off x="5337542" y="794957"/>
                  <a:ext cx="209550" cy="66675"/>
                </a:xfrm>
                <a:custGeom>
                  <a:avLst/>
                  <a:gdLst>
                    <a:gd name="connsiteX0" fmla="*/ 104583 w 209550"/>
                    <a:gd name="connsiteY0" fmla="*/ 66432 h 66675"/>
                    <a:gd name="connsiteX1" fmla="*/ -192 w 209550"/>
                    <a:gd name="connsiteY1" fmla="*/ 9282 h 66675"/>
                    <a:gd name="connsiteX2" fmla="*/ 9333 w 209550"/>
                    <a:gd name="connsiteY2" fmla="*/ -243 h 66675"/>
                    <a:gd name="connsiteX3" fmla="*/ 199833 w 209550"/>
                    <a:gd name="connsiteY3" fmla="*/ -243 h 66675"/>
                    <a:gd name="connsiteX4" fmla="*/ 209358 w 209550"/>
                    <a:gd name="connsiteY4" fmla="*/ 9282 h 66675"/>
                    <a:gd name="connsiteX5" fmla="*/ 104583 w 209550"/>
                    <a:gd name="connsiteY5" fmla="*/ 66432 h 66675"/>
                    <a:gd name="connsiteX6" fmla="*/ 19620 w 209550"/>
                    <a:gd name="connsiteY6" fmla="*/ 18807 h 66675"/>
                    <a:gd name="connsiteX7" fmla="*/ 104583 w 209550"/>
                    <a:gd name="connsiteY7" fmla="*/ 47382 h 66675"/>
                    <a:gd name="connsiteX8" fmla="*/ 189546 w 209550"/>
                    <a:gd name="connsiteY8" fmla="*/ 1880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66675">
                      <a:moveTo>
                        <a:pt x="104583" y="66432"/>
                      </a:moveTo>
                      <a:cubicBezTo>
                        <a:pt x="53053" y="66432"/>
                        <a:pt x="-192" y="66432"/>
                        <a:pt x="-192" y="9282"/>
                      </a:cubicBezTo>
                      <a:cubicBezTo>
                        <a:pt x="-192" y="4024"/>
                        <a:pt x="4075" y="-243"/>
                        <a:pt x="9333" y="-243"/>
                      </a:cubicBezTo>
                      <a:lnTo>
                        <a:pt x="199833" y="-243"/>
                      </a:lnTo>
                      <a:cubicBezTo>
                        <a:pt x="205091" y="-243"/>
                        <a:pt x="209358" y="4024"/>
                        <a:pt x="209358" y="9282"/>
                      </a:cubicBezTo>
                      <a:cubicBezTo>
                        <a:pt x="209358" y="66432"/>
                        <a:pt x="156113" y="66432"/>
                        <a:pt x="104583" y="66432"/>
                      </a:cubicBezTo>
                      <a:close/>
                      <a:moveTo>
                        <a:pt x="19620" y="18807"/>
                      </a:moveTo>
                      <a:cubicBezTo>
                        <a:pt x="24192" y="44620"/>
                        <a:pt x="49814" y="47382"/>
                        <a:pt x="104583" y="47382"/>
                      </a:cubicBezTo>
                      <a:cubicBezTo>
                        <a:pt x="159352" y="47382"/>
                        <a:pt x="184974" y="44620"/>
                        <a:pt x="189546" y="1880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6BEC0E5F-0D7F-4601-94FE-8BDD92D9A860}"/>
                    </a:ext>
                  </a:extLst>
                </p:cNvPr>
                <p:cNvSpPr/>
                <p:nvPr/>
              </p:nvSpPr>
              <p:spPr>
                <a:xfrm>
                  <a:off x="5347320" y="575954"/>
                  <a:ext cx="190213" cy="238052"/>
                </a:xfrm>
                <a:custGeom>
                  <a:avLst/>
                  <a:gdLst>
                    <a:gd name="connsiteX0" fmla="*/ 180530 w 190213"/>
                    <a:gd name="connsiteY0" fmla="*/ 237809 h 238052"/>
                    <a:gd name="connsiteX1" fmla="*/ 171672 w 190213"/>
                    <a:gd name="connsiteY1" fmla="*/ 231713 h 238052"/>
                    <a:gd name="connsiteX2" fmla="*/ 94805 w 190213"/>
                    <a:gd name="connsiteY2" fmla="*/ 35308 h 238052"/>
                    <a:gd name="connsiteX3" fmla="*/ 17938 w 190213"/>
                    <a:gd name="connsiteY3" fmla="*/ 231713 h 238052"/>
                    <a:gd name="connsiteX4" fmla="*/ 5251 w 190213"/>
                    <a:gd name="connsiteY4" fmla="*/ 236228 h 238052"/>
                    <a:gd name="connsiteX5" fmla="*/ 222 w 190213"/>
                    <a:gd name="connsiteY5" fmla="*/ 224856 h 238052"/>
                    <a:gd name="connsiteX6" fmla="*/ 85947 w 190213"/>
                    <a:gd name="connsiteY6" fmla="*/ 5780 h 238052"/>
                    <a:gd name="connsiteX7" fmla="*/ 98310 w 190213"/>
                    <a:gd name="connsiteY7" fmla="*/ 427 h 238052"/>
                    <a:gd name="connsiteX8" fmla="*/ 103663 w 190213"/>
                    <a:gd name="connsiteY8" fmla="*/ 5780 h 238052"/>
                    <a:gd name="connsiteX9" fmla="*/ 189388 w 190213"/>
                    <a:gd name="connsiteY9" fmla="*/ 224856 h 238052"/>
                    <a:gd name="connsiteX10" fmla="*/ 183959 w 190213"/>
                    <a:gd name="connsiteY10" fmla="*/ 237143 h 238052"/>
                    <a:gd name="connsiteX11" fmla="*/ 180530 w 190213"/>
                    <a:gd name="connsiteY11" fmla="*/ 237809 h 23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13" h="238052">
                      <a:moveTo>
                        <a:pt x="180530" y="237809"/>
                      </a:moveTo>
                      <a:cubicBezTo>
                        <a:pt x="176605" y="237800"/>
                        <a:pt x="173081" y="235380"/>
                        <a:pt x="171672" y="231713"/>
                      </a:cubicBezTo>
                      <a:lnTo>
                        <a:pt x="94805" y="35308"/>
                      </a:lnTo>
                      <a:lnTo>
                        <a:pt x="17938" y="231713"/>
                      </a:lnTo>
                      <a:cubicBezTo>
                        <a:pt x="15680" y="236466"/>
                        <a:pt x="9994" y="238486"/>
                        <a:pt x="5251" y="236228"/>
                      </a:cubicBezTo>
                      <a:cubicBezTo>
                        <a:pt x="983" y="234209"/>
                        <a:pt x="-1150" y="229370"/>
                        <a:pt x="222" y="224856"/>
                      </a:cubicBezTo>
                      <a:lnTo>
                        <a:pt x="85947" y="5780"/>
                      </a:lnTo>
                      <a:cubicBezTo>
                        <a:pt x="87880" y="885"/>
                        <a:pt x="93414" y="-1506"/>
                        <a:pt x="98310" y="427"/>
                      </a:cubicBezTo>
                      <a:cubicBezTo>
                        <a:pt x="100758" y="1389"/>
                        <a:pt x="102691" y="3332"/>
                        <a:pt x="103663" y="5780"/>
                      </a:cubicBezTo>
                      <a:lnTo>
                        <a:pt x="189388" y="224856"/>
                      </a:lnTo>
                      <a:cubicBezTo>
                        <a:pt x="191264" y="229751"/>
                        <a:pt x="188835" y="235238"/>
                        <a:pt x="183959" y="237143"/>
                      </a:cubicBezTo>
                      <a:cubicBezTo>
                        <a:pt x="182873" y="237590"/>
                        <a:pt x="181701" y="237819"/>
                        <a:pt x="180530" y="2378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49B7B755-4A39-4949-9230-E4761DA3B3D8}"/>
                    </a:ext>
                  </a:extLst>
                </p:cNvPr>
                <p:cNvSpPr/>
                <p:nvPr/>
              </p:nvSpPr>
              <p:spPr>
                <a:xfrm>
                  <a:off x="5433331" y="540767"/>
                  <a:ext cx="378869" cy="111314"/>
                </a:xfrm>
                <a:custGeom>
                  <a:avLst/>
                  <a:gdLst>
                    <a:gd name="connsiteX0" fmla="*/ 377125 w 378869"/>
                    <a:gd name="connsiteY0" fmla="*/ 31157 h 111314"/>
                    <a:gd name="connsiteX1" fmla="*/ 269778 w 378869"/>
                    <a:gd name="connsiteY1" fmla="*/ 12107 h 111314"/>
                    <a:gd name="connsiteX2" fmla="*/ 227582 w 378869"/>
                    <a:gd name="connsiteY2" fmla="*/ 19251 h 111314"/>
                    <a:gd name="connsiteX3" fmla="*/ 220820 w 378869"/>
                    <a:gd name="connsiteY3" fmla="*/ 37253 h 111314"/>
                    <a:gd name="connsiteX4" fmla="*/ 276827 w 378869"/>
                    <a:gd name="connsiteY4" fmla="*/ 29823 h 111314"/>
                    <a:gd name="connsiteX5" fmla="*/ 314927 w 378869"/>
                    <a:gd name="connsiteY5" fmla="*/ 18870 h 111314"/>
                    <a:gd name="connsiteX6" fmla="*/ 282256 w 378869"/>
                    <a:gd name="connsiteY6" fmla="*/ 45444 h 111314"/>
                    <a:gd name="connsiteX7" fmla="*/ 189578 w 378869"/>
                    <a:gd name="connsiteY7" fmla="*/ 91545 h 111314"/>
                    <a:gd name="connsiteX8" fmla="*/ 96899 w 378869"/>
                    <a:gd name="connsiteY8" fmla="*/ 45444 h 111314"/>
                    <a:gd name="connsiteX9" fmla="*/ 64229 w 378869"/>
                    <a:gd name="connsiteY9" fmla="*/ 18870 h 111314"/>
                    <a:gd name="connsiteX10" fmla="*/ 102329 w 378869"/>
                    <a:gd name="connsiteY10" fmla="*/ 29823 h 111314"/>
                    <a:gd name="connsiteX11" fmla="*/ 158240 w 378869"/>
                    <a:gd name="connsiteY11" fmla="*/ 37253 h 111314"/>
                    <a:gd name="connsiteX12" fmla="*/ 151478 w 378869"/>
                    <a:gd name="connsiteY12" fmla="*/ 19346 h 111314"/>
                    <a:gd name="connsiteX13" fmla="*/ 109282 w 378869"/>
                    <a:gd name="connsiteY13" fmla="*/ 12107 h 111314"/>
                    <a:gd name="connsiteX14" fmla="*/ 1935 w 378869"/>
                    <a:gd name="connsiteY14" fmla="*/ 31157 h 111314"/>
                    <a:gd name="connsiteX15" fmla="*/ 3335 w 378869"/>
                    <a:gd name="connsiteY15" fmla="*/ 44559 h 111314"/>
                    <a:gd name="connsiteX16" fmla="*/ 9269 w 378869"/>
                    <a:gd name="connsiteY16" fmla="*/ 46683 h 111314"/>
                    <a:gd name="connsiteX17" fmla="*/ 16699 w 378869"/>
                    <a:gd name="connsiteY17" fmla="*/ 43158 h 111314"/>
                    <a:gd name="connsiteX18" fmla="*/ 16699 w 378869"/>
                    <a:gd name="connsiteY18" fmla="*/ 43158 h 111314"/>
                    <a:gd name="connsiteX19" fmla="*/ 16699 w 378869"/>
                    <a:gd name="connsiteY19" fmla="*/ 43158 h 111314"/>
                    <a:gd name="connsiteX20" fmla="*/ 82517 w 378869"/>
                    <a:gd name="connsiteY20" fmla="*/ 59637 h 111314"/>
                    <a:gd name="connsiteX21" fmla="*/ 189768 w 378869"/>
                    <a:gd name="connsiteY21" fmla="*/ 111072 h 111314"/>
                    <a:gd name="connsiteX22" fmla="*/ 295972 w 378869"/>
                    <a:gd name="connsiteY22" fmla="*/ 59351 h 111314"/>
                    <a:gd name="connsiteX23" fmla="*/ 361790 w 378869"/>
                    <a:gd name="connsiteY23" fmla="*/ 42873 h 111314"/>
                    <a:gd name="connsiteX24" fmla="*/ 361790 w 378869"/>
                    <a:gd name="connsiteY24" fmla="*/ 42873 h 111314"/>
                    <a:gd name="connsiteX25" fmla="*/ 361790 w 378869"/>
                    <a:gd name="connsiteY25" fmla="*/ 42873 h 111314"/>
                    <a:gd name="connsiteX26" fmla="*/ 369219 w 378869"/>
                    <a:gd name="connsiteY26" fmla="*/ 46397 h 111314"/>
                    <a:gd name="connsiteX27" fmla="*/ 378677 w 378869"/>
                    <a:gd name="connsiteY27" fmla="*/ 36805 h 111314"/>
                    <a:gd name="connsiteX28" fmla="*/ 376553 w 378869"/>
                    <a:gd name="connsiteY28" fmla="*/ 30871 h 11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8869" h="111314">
                      <a:moveTo>
                        <a:pt x="377125" y="31157"/>
                      </a:moveTo>
                      <a:cubicBezTo>
                        <a:pt x="339501" y="-15039"/>
                        <a:pt x="299211" y="963"/>
                        <a:pt x="269778" y="12107"/>
                      </a:cubicBezTo>
                      <a:cubicBezTo>
                        <a:pt x="250728" y="19727"/>
                        <a:pt x="237774" y="24204"/>
                        <a:pt x="227582" y="19251"/>
                      </a:cubicBezTo>
                      <a:cubicBezTo>
                        <a:pt x="226906" y="25728"/>
                        <a:pt x="224573" y="31928"/>
                        <a:pt x="220820" y="37253"/>
                      </a:cubicBezTo>
                      <a:cubicBezTo>
                        <a:pt x="238632" y="44968"/>
                        <a:pt x="257967" y="37253"/>
                        <a:pt x="276827" y="29823"/>
                      </a:cubicBezTo>
                      <a:cubicBezTo>
                        <a:pt x="288904" y="24270"/>
                        <a:pt x="301744" y="20575"/>
                        <a:pt x="314927" y="18870"/>
                      </a:cubicBezTo>
                      <a:cubicBezTo>
                        <a:pt x="302678" y="25909"/>
                        <a:pt x="291648" y="34891"/>
                        <a:pt x="282256" y="45444"/>
                      </a:cubicBezTo>
                      <a:cubicBezTo>
                        <a:pt x="260825" y="67066"/>
                        <a:pt x="236536" y="91545"/>
                        <a:pt x="189578" y="91545"/>
                      </a:cubicBezTo>
                      <a:cubicBezTo>
                        <a:pt x="142620" y="91545"/>
                        <a:pt x="118331" y="67066"/>
                        <a:pt x="96899" y="45444"/>
                      </a:cubicBezTo>
                      <a:cubicBezTo>
                        <a:pt x="87508" y="34891"/>
                        <a:pt x="76478" y="25909"/>
                        <a:pt x="64229" y="18870"/>
                      </a:cubicBezTo>
                      <a:cubicBezTo>
                        <a:pt x="77402" y="20603"/>
                        <a:pt x="90241" y="24299"/>
                        <a:pt x="102329" y="29823"/>
                      </a:cubicBezTo>
                      <a:cubicBezTo>
                        <a:pt x="121379" y="37253"/>
                        <a:pt x="140429" y="44968"/>
                        <a:pt x="158240" y="37253"/>
                      </a:cubicBezTo>
                      <a:cubicBezTo>
                        <a:pt x="154497" y="31957"/>
                        <a:pt x="152173" y="25794"/>
                        <a:pt x="151478" y="19346"/>
                      </a:cubicBezTo>
                      <a:cubicBezTo>
                        <a:pt x="141286" y="24204"/>
                        <a:pt x="128427" y="19346"/>
                        <a:pt x="109282" y="12107"/>
                      </a:cubicBezTo>
                      <a:cubicBezTo>
                        <a:pt x="79850" y="486"/>
                        <a:pt x="39559" y="-15515"/>
                        <a:pt x="1935" y="31157"/>
                      </a:cubicBezTo>
                      <a:cubicBezTo>
                        <a:pt x="-1379" y="35243"/>
                        <a:pt x="-751" y="41244"/>
                        <a:pt x="3335" y="44559"/>
                      </a:cubicBezTo>
                      <a:cubicBezTo>
                        <a:pt x="5012" y="45921"/>
                        <a:pt x="7107" y="46673"/>
                        <a:pt x="9269" y="46683"/>
                      </a:cubicBezTo>
                      <a:cubicBezTo>
                        <a:pt x="12156" y="46692"/>
                        <a:pt x="14880" y="45397"/>
                        <a:pt x="16699" y="43158"/>
                      </a:cubicBezTo>
                      <a:lnTo>
                        <a:pt x="16699" y="43158"/>
                      </a:lnTo>
                      <a:lnTo>
                        <a:pt x="16699" y="43158"/>
                      </a:lnTo>
                      <a:cubicBezTo>
                        <a:pt x="46607" y="23537"/>
                        <a:pt x="59371" y="36396"/>
                        <a:pt x="82517" y="59637"/>
                      </a:cubicBezTo>
                      <a:cubicBezTo>
                        <a:pt x="105662" y="82878"/>
                        <a:pt x="134904" y="111072"/>
                        <a:pt x="189768" y="111072"/>
                      </a:cubicBezTo>
                      <a:cubicBezTo>
                        <a:pt x="244632" y="111072"/>
                        <a:pt x="273112" y="82497"/>
                        <a:pt x="295972" y="59351"/>
                      </a:cubicBezTo>
                      <a:cubicBezTo>
                        <a:pt x="318832" y="36205"/>
                        <a:pt x="331881" y="23251"/>
                        <a:pt x="361790" y="42873"/>
                      </a:cubicBezTo>
                      <a:lnTo>
                        <a:pt x="361790" y="42873"/>
                      </a:lnTo>
                      <a:lnTo>
                        <a:pt x="361790" y="42873"/>
                      </a:lnTo>
                      <a:cubicBezTo>
                        <a:pt x="363609" y="45111"/>
                        <a:pt x="366333" y="46406"/>
                        <a:pt x="369219" y="46397"/>
                      </a:cubicBezTo>
                      <a:cubicBezTo>
                        <a:pt x="374477" y="46359"/>
                        <a:pt x="378716" y="42073"/>
                        <a:pt x="378677" y="36805"/>
                      </a:cubicBezTo>
                      <a:cubicBezTo>
                        <a:pt x="378668" y="34643"/>
                        <a:pt x="377916" y="32548"/>
                        <a:pt x="376553" y="30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5B5D94E9-7D9D-4AAC-A671-823B17A112A2}"/>
                    </a:ext>
                  </a:extLst>
                </p:cNvPr>
                <p:cNvSpPr/>
                <p:nvPr/>
              </p:nvSpPr>
              <p:spPr>
                <a:xfrm>
                  <a:off x="5575653" y="508850"/>
                  <a:ext cx="95276" cy="114656"/>
                </a:xfrm>
                <a:custGeom>
                  <a:avLst/>
                  <a:gdLst>
                    <a:gd name="connsiteX0" fmla="*/ 47446 w 95276"/>
                    <a:gd name="connsiteY0" fmla="*/ 114413 h 114656"/>
                    <a:gd name="connsiteX1" fmla="*/ 39350 w 95276"/>
                    <a:gd name="connsiteY1" fmla="*/ 109841 h 114656"/>
                    <a:gd name="connsiteX2" fmla="*/ 27825 w 95276"/>
                    <a:gd name="connsiteY2" fmla="*/ 90791 h 114656"/>
                    <a:gd name="connsiteX3" fmla="*/ 4050 w 95276"/>
                    <a:gd name="connsiteY3" fmla="*/ 27774 h 114656"/>
                    <a:gd name="connsiteX4" fmla="*/ 67068 w 95276"/>
                    <a:gd name="connsiteY4" fmla="*/ 3999 h 114656"/>
                    <a:gd name="connsiteX5" fmla="*/ 90842 w 95276"/>
                    <a:gd name="connsiteY5" fmla="*/ 67017 h 114656"/>
                    <a:gd name="connsiteX6" fmla="*/ 67068 w 95276"/>
                    <a:gd name="connsiteY6" fmla="*/ 90791 h 114656"/>
                    <a:gd name="connsiteX7" fmla="*/ 55543 w 95276"/>
                    <a:gd name="connsiteY7" fmla="*/ 109841 h 114656"/>
                    <a:gd name="connsiteX8" fmla="*/ 47446 w 95276"/>
                    <a:gd name="connsiteY8" fmla="*/ 114413 h 114656"/>
                    <a:gd name="connsiteX9" fmla="*/ 47446 w 95276"/>
                    <a:gd name="connsiteY9" fmla="*/ 19163 h 114656"/>
                    <a:gd name="connsiteX10" fmla="*/ 19595 w 95276"/>
                    <a:gd name="connsiteY10" fmla="*/ 48443 h 114656"/>
                    <a:gd name="connsiteX11" fmla="*/ 37921 w 95276"/>
                    <a:gd name="connsiteY11" fmla="*/ 74408 h 114656"/>
                    <a:gd name="connsiteX12" fmla="*/ 42684 w 95276"/>
                    <a:gd name="connsiteY12" fmla="*/ 78409 h 114656"/>
                    <a:gd name="connsiteX13" fmla="*/ 47732 w 95276"/>
                    <a:gd name="connsiteY13" fmla="*/ 86600 h 114656"/>
                    <a:gd name="connsiteX14" fmla="*/ 52780 w 95276"/>
                    <a:gd name="connsiteY14" fmla="*/ 78409 h 114656"/>
                    <a:gd name="connsiteX15" fmla="*/ 57543 w 95276"/>
                    <a:gd name="connsiteY15" fmla="*/ 74408 h 114656"/>
                    <a:gd name="connsiteX16" fmla="*/ 73983 w 95276"/>
                    <a:gd name="connsiteY16" fmla="*/ 37489 h 114656"/>
                    <a:gd name="connsiteX17" fmla="*/ 48018 w 95276"/>
                    <a:gd name="connsiteY17" fmla="*/ 19163 h 11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76" h="114656">
                      <a:moveTo>
                        <a:pt x="47446" y="114413"/>
                      </a:moveTo>
                      <a:cubicBezTo>
                        <a:pt x="44141" y="114404"/>
                        <a:pt x="41074" y="112670"/>
                        <a:pt x="39350" y="109841"/>
                      </a:cubicBezTo>
                      <a:lnTo>
                        <a:pt x="27825" y="90791"/>
                      </a:lnTo>
                      <a:cubicBezTo>
                        <a:pt x="3860" y="79952"/>
                        <a:pt x="-6789" y="51739"/>
                        <a:pt x="4050" y="27774"/>
                      </a:cubicBezTo>
                      <a:cubicBezTo>
                        <a:pt x="14890" y="3809"/>
                        <a:pt x="43103" y="-6840"/>
                        <a:pt x="67068" y="3999"/>
                      </a:cubicBezTo>
                      <a:cubicBezTo>
                        <a:pt x="91033" y="14839"/>
                        <a:pt x="101682" y="43052"/>
                        <a:pt x="90842" y="67017"/>
                      </a:cubicBezTo>
                      <a:cubicBezTo>
                        <a:pt x="86070" y="77571"/>
                        <a:pt x="77622" y="86019"/>
                        <a:pt x="67068" y="90791"/>
                      </a:cubicBezTo>
                      <a:lnTo>
                        <a:pt x="55543" y="109841"/>
                      </a:lnTo>
                      <a:cubicBezTo>
                        <a:pt x="53819" y="112670"/>
                        <a:pt x="50751" y="114404"/>
                        <a:pt x="47446" y="114413"/>
                      </a:cubicBezTo>
                      <a:close/>
                      <a:moveTo>
                        <a:pt x="47446" y="19163"/>
                      </a:moveTo>
                      <a:cubicBezTo>
                        <a:pt x="31673" y="19554"/>
                        <a:pt x="19195" y="32660"/>
                        <a:pt x="19595" y="48443"/>
                      </a:cubicBezTo>
                      <a:cubicBezTo>
                        <a:pt x="19881" y="60006"/>
                        <a:pt x="27120" y="70265"/>
                        <a:pt x="37921" y="74408"/>
                      </a:cubicBezTo>
                      <a:cubicBezTo>
                        <a:pt x="39912" y="75170"/>
                        <a:pt x="41588" y="76580"/>
                        <a:pt x="42684" y="78409"/>
                      </a:cubicBezTo>
                      <a:lnTo>
                        <a:pt x="47732" y="86600"/>
                      </a:lnTo>
                      <a:lnTo>
                        <a:pt x="52780" y="78409"/>
                      </a:lnTo>
                      <a:cubicBezTo>
                        <a:pt x="53876" y="76580"/>
                        <a:pt x="55552" y="75170"/>
                        <a:pt x="57543" y="74408"/>
                      </a:cubicBezTo>
                      <a:cubicBezTo>
                        <a:pt x="72278" y="68760"/>
                        <a:pt x="79641" y="52224"/>
                        <a:pt x="73983" y="37489"/>
                      </a:cubicBezTo>
                      <a:cubicBezTo>
                        <a:pt x="69840" y="26688"/>
                        <a:pt x="59591" y="19449"/>
                        <a:pt x="48018" y="1916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53" name="Group 52">
                <a:extLst>
                  <a:ext uri="{FF2B5EF4-FFF2-40B4-BE49-F238E27FC236}">
                    <a16:creationId xmlns:a16="http://schemas.microsoft.com/office/drawing/2014/main" id="{BE451ABC-D04E-40FB-AE5A-CF9F29CEC0CC}"/>
                  </a:ext>
                </a:extLst>
              </p:cNvPr>
              <p:cNvGrpSpPr/>
              <p:nvPr/>
            </p:nvGrpSpPr>
            <p:grpSpPr>
              <a:xfrm>
                <a:off x="5495670" y="744726"/>
                <a:ext cx="66827" cy="83705"/>
                <a:chOff x="4028582" y="1552858"/>
                <a:chExt cx="279082" cy="349567"/>
              </a:xfrm>
            </p:grpSpPr>
            <p:sp>
              <p:nvSpPr>
                <p:cNvPr id="57" name="Freeform: Shape 56">
                  <a:extLst>
                    <a:ext uri="{FF2B5EF4-FFF2-40B4-BE49-F238E27FC236}">
                      <a16:creationId xmlns:a16="http://schemas.microsoft.com/office/drawing/2014/main" id="{0EBDF731-A735-4E9C-83CA-2710EBE8CC92}"/>
                    </a:ext>
                  </a:extLst>
                </p:cNvPr>
                <p:cNvSpPr/>
                <p:nvPr/>
              </p:nvSpPr>
              <p:spPr>
                <a:xfrm>
                  <a:off x="4028582" y="1728118"/>
                  <a:ext cx="279082" cy="174307"/>
                </a:xfrm>
                <a:custGeom>
                  <a:avLst/>
                  <a:gdLst>
                    <a:gd name="connsiteX0" fmla="*/ 279082 w 279082"/>
                    <a:gd name="connsiteY0" fmla="*/ 174308 h 174307"/>
                    <a:gd name="connsiteX1" fmla="*/ 272415 w 279082"/>
                    <a:gd name="connsiteY1" fmla="*/ 77152 h 174307"/>
                    <a:gd name="connsiteX2" fmla="*/ 189548 w 279082"/>
                    <a:gd name="connsiteY2" fmla="*/ 0 h 174307"/>
                    <a:gd name="connsiteX3" fmla="*/ 90487 w 279082"/>
                    <a:gd name="connsiteY3" fmla="*/ 0 h 174307"/>
                    <a:gd name="connsiteX4" fmla="*/ 7620 w 279082"/>
                    <a:gd name="connsiteY4" fmla="*/ 77152 h 174307"/>
                    <a:gd name="connsiteX5" fmla="*/ 0 w 279082"/>
                    <a:gd name="connsiteY5" fmla="*/ 174308 h 1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082" h="174307">
                      <a:moveTo>
                        <a:pt x="279082" y="174308"/>
                      </a:moveTo>
                      <a:lnTo>
                        <a:pt x="272415" y="77152"/>
                      </a:lnTo>
                      <a:cubicBezTo>
                        <a:pt x="268605" y="34290"/>
                        <a:pt x="233362" y="0"/>
                        <a:pt x="189548" y="0"/>
                      </a:cubicBezTo>
                      <a:lnTo>
                        <a:pt x="90487" y="0"/>
                      </a:lnTo>
                      <a:cubicBezTo>
                        <a:pt x="46673" y="0"/>
                        <a:pt x="11430" y="33338"/>
                        <a:pt x="7620" y="77152"/>
                      </a:cubicBezTo>
                      <a:lnTo>
                        <a:pt x="0" y="174308"/>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70CC75F7-DA84-4F5C-8D40-CE05C325EF1C}"/>
                    </a:ext>
                  </a:extLst>
                </p:cNvPr>
                <p:cNvSpPr/>
                <p:nvPr/>
              </p:nvSpPr>
              <p:spPr>
                <a:xfrm>
                  <a:off x="4095257" y="1552858"/>
                  <a:ext cx="146685" cy="146685"/>
                </a:xfrm>
                <a:custGeom>
                  <a:avLst/>
                  <a:gdLst>
                    <a:gd name="connsiteX0" fmla="*/ 146685 w 146685"/>
                    <a:gd name="connsiteY0" fmla="*/ 73342 h 146685"/>
                    <a:gd name="connsiteX1" fmla="*/ 73343 w 146685"/>
                    <a:gd name="connsiteY1" fmla="*/ 146685 h 146685"/>
                    <a:gd name="connsiteX2" fmla="*/ 0 w 146685"/>
                    <a:gd name="connsiteY2" fmla="*/ 73342 h 146685"/>
                    <a:gd name="connsiteX3" fmla="*/ 73343 w 146685"/>
                    <a:gd name="connsiteY3" fmla="*/ 0 h 146685"/>
                    <a:gd name="connsiteX4" fmla="*/ 146685 w 146685"/>
                    <a:gd name="connsiteY4" fmla="*/ 73342 h 14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5" h="146685">
                      <a:moveTo>
                        <a:pt x="146685" y="73342"/>
                      </a:moveTo>
                      <a:cubicBezTo>
                        <a:pt x="146685" y="113848"/>
                        <a:pt x="113848" y="146685"/>
                        <a:pt x="73343" y="146685"/>
                      </a:cubicBezTo>
                      <a:cubicBezTo>
                        <a:pt x="32837" y="146685"/>
                        <a:pt x="0" y="113848"/>
                        <a:pt x="0" y="73342"/>
                      </a:cubicBezTo>
                      <a:cubicBezTo>
                        <a:pt x="0" y="32837"/>
                        <a:pt x="32837" y="0"/>
                        <a:pt x="73343" y="0"/>
                      </a:cubicBezTo>
                      <a:cubicBezTo>
                        <a:pt x="113848" y="0"/>
                        <a:pt x="146685" y="32837"/>
                        <a:pt x="146685" y="73342"/>
                      </a:cubicBezTo>
                      <a:close/>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81549DC8-FC88-4D2D-9246-B23937DB2743}"/>
                  </a:ext>
                </a:extLst>
              </p:cNvPr>
              <p:cNvGrpSpPr/>
              <p:nvPr/>
            </p:nvGrpSpPr>
            <p:grpSpPr>
              <a:xfrm>
                <a:off x="5836886" y="744726"/>
                <a:ext cx="66827" cy="83705"/>
                <a:chOff x="4028582" y="1552858"/>
                <a:chExt cx="279082" cy="349567"/>
              </a:xfrm>
            </p:grpSpPr>
            <p:sp>
              <p:nvSpPr>
                <p:cNvPr id="55" name="Freeform: Shape 54">
                  <a:extLst>
                    <a:ext uri="{FF2B5EF4-FFF2-40B4-BE49-F238E27FC236}">
                      <a16:creationId xmlns:a16="http://schemas.microsoft.com/office/drawing/2014/main" id="{E1FED51B-71CD-42E6-8421-E7CBB4F4660E}"/>
                    </a:ext>
                  </a:extLst>
                </p:cNvPr>
                <p:cNvSpPr/>
                <p:nvPr/>
              </p:nvSpPr>
              <p:spPr>
                <a:xfrm>
                  <a:off x="4028582" y="1728118"/>
                  <a:ext cx="279082" cy="174307"/>
                </a:xfrm>
                <a:custGeom>
                  <a:avLst/>
                  <a:gdLst>
                    <a:gd name="connsiteX0" fmla="*/ 279082 w 279082"/>
                    <a:gd name="connsiteY0" fmla="*/ 174308 h 174307"/>
                    <a:gd name="connsiteX1" fmla="*/ 272415 w 279082"/>
                    <a:gd name="connsiteY1" fmla="*/ 77152 h 174307"/>
                    <a:gd name="connsiteX2" fmla="*/ 189548 w 279082"/>
                    <a:gd name="connsiteY2" fmla="*/ 0 h 174307"/>
                    <a:gd name="connsiteX3" fmla="*/ 90487 w 279082"/>
                    <a:gd name="connsiteY3" fmla="*/ 0 h 174307"/>
                    <a:gd name="connsiteX4" fmla="*/ 7620 w 279082"/>
                    <a:gd name="connsiteY4" fmla="*/ 77152 h 174307"/>
                    <a:gd name="connsiteX5" fmla="*/ 0 w 279082"/>
                    <a:gd name="connsiteY5" fmla="*/ 174308 h 1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082" h="174307">
                      <a:moveTo>
                        <a:pt x="279082" y="174308"/>
                      </a:moveTo>
                      <a:lnTo>
                        <a:pt x="272415" y="77152"/>
                      </a:lnTo>
                      <a:cubicBezTo>
                        <a:pt x="268605" y="34290"/>
                        <a:pt x="233362" y="0"/>
                        <a:pt x="189548" y="0"/>
                      </a:cubicBezTo>
                      <a:lnTo>
                        <a:pt x="90487" y="0"/>
                      </a:lnTo>
                      <a:cubicBezTo>
                        <a:pt x="46673" y="0"/>
                        <a:pt x="11430" y="33338"/>
                        <a:pt x="7620" y="77152"/>
                      </a:cubicBezTo>
                      <a:lnTo>
                        <a:pt x="0" y="174308"/>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B6CCD9FF-54CD-4256-9012-FFEA892903E5}"/>
                    </a:ext>
                  </a:extLst>
                </p:cNvPr>
                <p:cNvSpPr/>
                <p:nvPr/>
              </p:nvSpPr>
              <p:spPr>
                <a:xfrm>
                  <a:off x="4095257" y="1552858"/>
                  <a:ext cx="146685" cy="146685"/>
                </a:xfrm>
                <a:custGeom>
                  <a:avLst/>
                  <a:gdLst>
                    <a:gd name="connsiteX0" fmla="*/ 146685 w 146685"/>
                    <a:gd name="connsiteY0" fmla="*/ 73342 h 146685"/>
                    <a:gd name="connsiteX1" fmla="*/ 73343 w 146685"/>
                    <a:gd name="connsiteY1" fmla="*/ 146685 h 146685"/>
                    <a:gd name="connsiteX2" fmla="*/ 0 w 146685"/>
                    <a:gd name="connsiteY2" fmla="*/ 73342 h 146685"/>
                    <a:gd name="connsiteX3" fmla="*/ 73343 w 146685"/>
                    <a:gd name="connsiteY3" fmla="*/ 0 h 146685"/>
                    <a:gd name="connsiteX4" fmla="*/ 146685 w 146685"/>
                    <a:gd name="connsiteY4" fmla="*/ 73342 h 14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5" h="146685">
                      <a:moveTo>
                        <a:pt x="146685" y="73342"/>
                      </a:moveTo>
                      <a:cubicBezTo>
                        <a:pt x="146685" y="113848"/>
                        <a:pt x="113848" y="146685"/>
                        <a:pt x="73343" y="146685"/>
                      </a:cubicBezTo>
                      <a:cubicBezTo>
                        <a:pt x="32837" y="146685"/>
                        <a:pt x="0" y="113848"/>
                        <a:pt x="0" y="73342"/>
                      </a:cubicBezTo>
                      <a:cubicBezTo>
                        <a:pt x="0" y="32837"/>
                        <a:pt x="32837" y="0"/>
                        <a:pt x="73343" y="0"/>
                      </a:cubicBezTo>
                      <a:cubicBezTo>
                        <a:pt x="113848" y="0"/>
                        <a:pt x="146685" y="32837"/>
                        <a:pt x="146685" y="73342"/>
                      </a:cubicBezTo>
                      <a:close/>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grpSp>
          <p:nvGrpSpPr>
            <p:cNvPr id="67" name="Group 66">
              <a:extLst>
                <a:ext uri="{FF2B5EF4-FFF2-40B4-BE49-F238E27FC236}">
                  <a16:creationId xmlns:a16="http://schemas.microsoft.com/office/drawing/2014/main" id="{40B8E197-40BC-41B6-A2D9-787809EE7FA2}"/>
                </a:ext>
              </a:extLst>
            </p:cNvPr>
            <p:cNvGrpSpPr/>
            <p:nvPr/>
          </p:nvGrpSpPr>
          <p:grpSpPr>
            <a:xfrm>
              <a:off x="7677649" y="3013389"/>
              <a:ext cx="365760" cy="365760"/>
              <a:chOff x="5447994" y="2288489"/>
              <a:chExt cx="451507" cy="493595"/>
            </a:xfrm>
          </p:grpSpPr>
          <p:sp>
            <p:nvSpPr>
              <p:cNvPr id="68" name="Freeform: Shape 67">
                <a:extLst>
                  <a:ext uri="{FF2B5EF4-FFF2-40B4-BE49-F238E27FC236}">
                    <a16:creationId xmlns:a16="http://schemas.microsoft.com/office/drawing/2014/main" id="{CD1FE609-EE2B-41FA-B15A-962FD3B775A3}"/>
                  </a:ext>
                </a:extLst>
              </p:cNvPr>
              <p:cNvSpPr/>
              <p:nvPr/>
            </p:nvSpPr>
            <p:spPr>
              <a:xfrm flipH="1">
                <a:off x="5447994" y="2557106"/>
                <a:ext cx="451507" cy="224978"/>
              </a:xfrm>
              <a:custGeom>
                <a:avLst/>
                <a:gdLst>
                  <a:gd name="connsiteX0" fmla="*/ 494920 w 507121"/>
                  <a:gd name="connsiteY0" fmla="*/ 138374 h 252689"/>
                  <a:gd name="connsiteX1" fmla="*/ 411171 w 507121"/>
                  <a:gd name="connsiteY1" fmla="*/ 90195 h 252689"/>
                  <a:gd name="connsiteX2" fmla="*/ 408694 w 507121"/>
                  <a:gd name="connsiteY2" fmla="*/ 87269 h 252689"/>
                  <a:gd name="connsiteX3" fmla="*/ 238719 w 507121"/>
                  <a:gd name="connsiteY3" fmla="*/ 52373 h 252689"/>
                  <a:gd name="connsiteX4" fmla="*/ 181310 w 507121"/>
                  <a:gd name="connsiteY4" fmla="*/ 60703 h 252689"/>
                  <a:gd name="connsiteX5" fmla="*/ 168703 w 507121"/>
                  <a:gd name="connsiteY5" fmla="*/ 58677 h 252689"/>
                  <a:gd name="connsiteX6" fmla="*/ 165551 w 507121"/>
                  <a:gd name="connsiteY6" fmla="*/ 58677 h 252689"/>
                  <a:gd name="connsiteX7" fmla="*/ 100037 w 507121"/>
                  <a:gd name="connsiteY7" fmla="*/ 13650 h 252689"/>
                  <a:gd name="connsiteX8" fmla="*/ 57487 w 507121"/>
                  <a:gd name="connsiteY8" fmla="*/ 7572 h 252689"/>
                  <a:gd name="connsiteX9" fmla="*/ 14712 w 507121"/>
                  <a:gd name="connsiteY9" fmla="*/ 4195 h 252689"/>
                  <a:gd name="connsiteX10" fmla="*/ 304 w 507121"/>
                  <a:gd name="connsiteY10" fmla="*/ 26708 h 252689"/>
                  <a:gd name="connsiteX11" fmla="*/ 11335 w 507121"/>
                  <a:gd name="connsiteY11" fmla="*/ 65881 h 252689"/>
                  <a:gd name="connsiteX12" fmla="*/ 163300 w 507121"/>
                  <a:gd name="connsiteY12" fmla="*/ 203212 h 252689"/>
                  <a:gd name="connsiteX13" fmla="*/ 233091 w 507121"/>
                  <a:gd name="connsiteY13" fmla="*/ 214244 h 252689"/>
                  <a:gd name="connsiteX14" fmla="*/ 341605 w 507121"/>
                  <a:gd name="connsiteY14" fmla="*/ 199160 h 252689"/>
                  <a:gd name="connsiteX15" fmla="*/ 372673 w 507121"/>
                  <a:gd name="connsiteY15" fmla="*/ 202762 h 252689"/>
                  <a:gd name="connsiteX16" fmla="*/ 431883 w 507121"/>
                  <a:gd name="connsiteY16" fmla="*/ 247788 h 252689"/>
                  <a:gd name="connsiteX17" fmla="*/ 445616 w 507121"/>
                  <a:gd name="connsiteY17" fmla="*/ 252516 h 252689"/>
                  <a:gd name="connsiteX18" fmla="*/ 450119 w 507121"/>
                  <a:gd name="connsiteY18" fmla="*/ 252516 h 252689"/>
                  <a:gd name="connsiteX19" fmla="*/ 464977 w 507121"/>
                  <a:gd name="connsiteY19" fmla="*/ 241485 h 252689"/>
                  <a:gd name="connsiteX20" fmla="*/ 503700 w 507121"/>
                  <a:gd name="connsiteY20" fmla="*/ 170118 h 252689"/>
                  <a:gd name="connsiteX21" fmla="*/ 496293 w 507121"/>
                  <a:gd name="connsiteY21" fmla="*/ 139162 h 252689"/>
                  <a:gd name="connsiteX22" fmla="*/ 494920 w 507121"/>
                  <a:gd name="connsiteY22" fmla="*/ 138374 h 252689"/>
                  <a:gd name="connsiteX23" fmla="*/ 130205 w 507121"/>
                  <a:gd name="connsiteY23" fmla="*/ 59352 h 252689"/>
                  <a:gd name="connsiteX24" fmla="*/ 116247 w 507121"/>
                  <a:gd name="connsiteY24" fmla="*/ 65656 h 252689"/>
                  <a:gd name="connsiteX25" fmla="*/ 75273 w 507121"/>
                  <a:gd name="connsiteY25" fmla="*/ 29410 h 252689"/>
                  <a:gd name="connsiteX26" fmla="*/ 91032 w 507121"/>
                  <a:gd name="connsiteY26" fmla="*/ 32787 h 252689"/>
                  <a:gd name="connsiteX27" fmla="*/ 130205 w 507121"/>
                  <a:gd name="connsiteY27" fmla="*/ 59352 h 252689"/>
                  <a:gd name="connsiteX28" fmla="*/ 445391 w 507121"/>
                  <a:gd name="connsiteY28" fmla="*/ 228877 h 252689"/>
                  <a:gd name="connsiteX29" fmla="*/ 386631 w 507121"/>
                  <a:gd name="connsiteY29" fmla="*/ 183851 h 252689"/>
                  <a:gd name="connsiteX30" fmla="*/ 348359 w 507121"/>
                  <a:gd name="connsiteY30" fmla="*/ 175071 h 252689"/>
                  <a:gd name="connsiteX31" fmla="*/ 338678 w 507121"/>
                  <a:gd name="connsiteY31" fmla="*/ 175071 h 252689"/>
                  <a:gd name="connsiteX32" fmla="*/ 230389 w 507121"/>
                  <a:gd name="connsiteY32" fmla="*/ 190154 h 252689"/>
                  <a:gd name="connsiteX33" fmla="*/ 172755 w 507121"/>
                  <a:gd name="connsiteY33" fmla="*/ 181149 h 252689"/>
                  <a:gd name="connsiteX34" fmla="*/ 29796 w 507121"/>
                  <a:gd name="connsiteY34" fmla="*/ 51472 h 252689"/>
                  <a:gd name="connsiteX35" fmla="*/ 22142 w 507121"/>
                  <a:gd name="connsiteY35" fmla="*/ 28959 h 252689"/>
                  <a:gd name="connsiteX36" fmla="*/ 27095 w 507121"/>
                  <a:gd name="connsiteY36" fmla="*/ 21530 h 252689"/>
                  <a:gd name="connsiteX37" fmla="*/ 43754 w 507121"/>
                  <a:gd name="connsiteY37" fmla="*/ 24457 h 252689"/>
                  <a:gd name="connsiteX38" fmla="*/ 104090 w 507121"/>
                  <a:gd name="connsiteY38" fmla="*/ 78714 h 252689"/>
                  <a:gd name="connsiteX39" fmla="*/ 100263 w 507121"/>
                  <a:gd name="connsiteY39" fmla="*/ 90421 h 252689"/>
                  <a:gd name="connsiteX40" fmla="*/ 139661 w 507121"/>
                  <a:gd name="connsiteY40" fmla="*/ 128918 h 252689"/>
                  <a:gd name="connsiteX41" fmla="*/ 274740 w 507121"/>
                  <a:gd name="connsiteY41" fmla="*/ 144903 h 252689"/>
                  <a:gd name="connsiteX42" fmla="*/ 274740 w 507121"/>
                  <a:gd name="connsiteY42" fmla="*/ 144903 h 252689"/>
                  <a:gd name="connsiteX43" fmla="*/ 285997 w 507121"/>
                  <a:gd name="connsiteY43" fmla="*/ 133646 h 252689"/>
                  <a:gd name="connsiteX44" fmla="*/ 274740 w 507121"/>
                  <a:gd name="connsiteY44" fmla="*/ 122390 h 252689"/>
                  <a:gd name="connsiteX45" fmla="*/ 144163 w 507121"/>
                  <a:gd name="connsiteY45" fmla="*/ 107306 h 252689"/>
                  <a:gd name="connsiteX46" fmla="*/ 121650 w 507121"/>
                  <a:gd name="connsiteY46" fmla="*/ 91771 h 252689"/>
                  <a:gd name="connsiteX47" fmla="*/ 145739 w 507121"/>
                  <a:gd name="connsiteY47" fmla="*/ 79839 h 252689"/>
                  <a:gd name="connsiteX48" fmla="*/ 163525 w 507121"/>
                  <a:gd name="connsiteY48" fmla="*/ 81866 h 252689"/>
                  <a:gd name="connsiteX49" fmla="*/ 177933 w 507121"/>
                  <a:gd name="connsiteY49" fmla="*/ 84117 h 252689"/>
                  <a:gd name="connsiteX50" fmla="*/ 245473 w 507121"/>
                  <a:gd name="connsiteY50" fmla="*/ 74436 h 252689"/>
                  <a:gd name="connsiteX51" fmla="*/ 390233 w 507121"/>
                  <a:gd name="connsiteY51" fmla="*/ 102578 h 252689"/>
                  <a:gd name="connsiteX52" fmla="*/ 392935 w 507121"/>
                  <a:gd name="connsiteY52" fmla="*/ 105955 h 252689"/>
                  <a:gd name="connsiteX53" fmla="*/ 482988 w 507121"/>
                  <a:gd name="connsiteY53" fmla="*/ 158636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7121" h="252689">
                    <a:moveTo>
                      <a:pt x="494920" y="138374"/>
                    </a:moveTo>
                    <a:cubicBezTo>
                      <a:pt x="470156" y="124641"/>
                      <a:pt x="415448" y="93347"/>
                      <a:pt x="411171" y="90195"/>
                    </a:cubicBezTo>
                    <a:lnTo>
                      <a:pt x="408694" y="87269"/>
                    </a:lnTo>
                    <a:cubicBezTo>
                      <a:pt x="392485" y="67457"/>
                      <a:pt x="349484" y="15001"/>
                      <a:pt x="238719" y="52373"/>
                    </a:cubicBezTo>
                    <a:cubicBezTo>
                      <a:pt x="220371" y="59105"/>
                      <a:pt x="200818" y="61941"/>
                      <a:pt x="181310" y="60703"/>
                    </a:cubicBezTo>
                    <a:lnTo>
                      <a:pt x="168703" y="58677"/>
                    </a:lnTo>
                    <a:lnTo>
                      <a:pt x="165551" y="58677"/>
                    </a:lnTo>
                    <a:cubicBezTo>
                      <a:pt x="144789" y="42152"/>
                      <a:pt x="122898" y="27113"/>
                      <a:pt x="100037" y="13650"/>
                    </a:cubicBezTo>
                    <a:cubicBezTo>
                      <a:pt x="86377" y="8900"/>
                      <a:pt x="71930" y="6851"/>
                      <a:pt x="57487" y="7572"/>
                    </a:cubicBezTo>
                    <a:cubicBezTo>
                      <a:pt x="44950" y="-1366"/>
                      <a:pt x="28497" y="-2672"/>
                      <a:pt x="14712" y="4195"/>
                    </a:cubicBezTo>
                    <a:cubicBezTo>
                      <a:pt x="7056" y="9440"/>
                      <a:pt x="1855" y="17568"/>
                      <a:pt x="304" y="26708"/>
                    </a:cubicBezTo>
                    <a:cubicBezTo>
                      <a:pt x="-1414" y="40711"/>
                      <a:pt x="2560" y="54827"/>
                      <a:pt x="11335" y="65881"/>
                    </a:cubicBezTo>
                    <a:cubicBezTo>
                      <a:pt x="14037" y="69934"/>
                      <a:pt x="78875" y="162688"/>
                      <a:pt x="163300" y="203212"/>
                    </a:cubicBezTo>
                    <a:cubicBezTo>
                      <a:pt x="185381" y="212308"/>
                      <a:pt x="209285" y="216067"/>
                      <a:pt x="233091" y="214244"/>
                    </a:cubicBezTo>
                    <a:lnTo>
                      <a:pt x="341605" y="199160"/>
                    </a:lnTo>
                    <a:cubicBezTo>
                      <a:pt x="352096" y="197944"/>
                      <a:pt x="362722" y="199182"/>
                      <a:pt x="372673" y="202762"/>
                    </a:cubicBezTo>
                    <a:lnTo>
                      <a:pt x="431883" y="247788"/>
                    </a:lnTo>
                    <a:cubicBezTo>
                      <a:pt x="435823" y="250828"/>
                      <a:pt x="440641" y="252494"/>
                      <a:pt x="445616" y="252516"/>
                    </a:cubicBezTo>
                    <a:lnTo>
                      <a:pt x="450119" y="252516"/>
                    </a:lnTo>
                    <a:cubicBezTo>
                      <a:pt x="456422" y="251143"/>
                      <a:pt x="461826" y="247113"/>
                      <a:pt x="464977" y="241485"/>
                    </a:cubicBezTo>
                    <a:lnTo>
                      <a:pt x="503700" y="170118"/>
                    </a:lnTo>
                    <a:cubicBezTo>
                      <a:pt x="510207" y="159514"/>
                      <a:pt x="506897" y="145668"/>
                      <a:pt x="496293" y="139162"/>
                    </a:cubicBezTo>
                    <a:cubicBezTo>
                      <a:pt x="495843" y="138869"/>
                      <a:pt x="495393" y="138621"/>
                      <a:pt x="494920" y="138374"/>
                    </a:cubicBezTo>
                    <a:close/>
                    <a:moveTo>
                      <a:pt x="130205" y="59352"/>
                    </a:moveTo>
                    <a:cubicBezTo>
                      <a:pt x="125329" y="60928"/>
                      <a:pt x="120646" y="63022"/>
                      <a:pt x="116247" y="65656"/>
                    </a:cubicBezTo>
                    <a:lnTo>
                      <a:pt x="75273" y="29410"/>
                    </a:lnTo>
                    <a:cubicBezTo>
                      <a:pt x="80649" y="29860"/>
                      <a:pt x="85946" y="30986"/>
                      <a:pt x="91032" y="32787"/>
                    </a:cubicBezTo>
                    <a:cubicBezTo>
                      <a:pt x="104702" y="40711"/>
                      <a:pt x="117791" y="49581"/>
                      <a:pt x="130205" y="59352"/>
                    </a:cubicBezTo>
                    <a:close/>
                    <a:moveTo>
                      <a:pt x="445391" y="228877"/>
                    </a:moveTo>
                    <a:lnTo>
                      <a:pt x="386631" y="183851"/>
                    </a:lnTo>
                    <a:cubicBezTo>
                      <a:pt x="375015" y="177209"/>
                      <a:pt x="361709" y="174148"/>
                      <a:pt x="348359" y="175071"/>
                    </a:cubicBezTo>
                    <a:lnTo>
                      <a:pt x="338678" y="175071"/>
                    </a:lnTo>
                    <a:lnTo>
                      <a:pt x="230389" y="190154"/>
                    </a:lnTo>
                    <a:cubicBezTo>
                      <a:pt x="210744" y="191550"/>
                      <a:pt x="191038" y="188466"/>
                      <a:pt x="172755" y="181149"/>
                    </a:cubicBezTo>
                    <a:cubicBezTo>
                      <a:pt x="93058" y="143102"/>
                      <a:pt x="32272" y="55075"/>
                      <a:pt x="29796" y="51472"/>
                    </a:cubicBezTo>
                    <a:cubicBezTo>
                      <a:pt x="24506" y="45191"/>
                      <a:pt x="21772" y="37154"/>
                      <a:pt x="22142" y="28959"/>
                    </a:cubicBezTo>
                    <a:cubicBezTo>
                      <a:pt x="22831" y="25965"/>
                      <a:pt x="24593" y="23309"/>
                      <a:pt x="27095" y="21530"/>
                    </a:cubicBezTo>
                    <a:cubicBezTo>
                      <a:pt x="30697" y="19054"/>
                      <a:pt x="38351" y="21530"/>
                      <a:pt x="43754" y="24457"/>
                    </a:cubicBezTo>
                    <a:lnTo>
                      <a:pt x="104090" y="78714"/>
                    </a:lnTo>
                    <a:cubicBezTo>
                      <a:pt x="101915" y="82271"/>
                      <a:pt x="100603" y="86278"/>
                      <a:pt x="100263" y="90421"/>
                    </a:cubicBezTo>
                    <a:cubicBezTo>
                      <a:pt x="100263" y="107080"/>
                      <a:pt x="113771" y="121489"/>
                      <a:pt x="139661" y="128918"/>
                    </a:cubicBezTo>
                    <a:cubicBezTo>
                      <a:pt x="184012" y="138914"/>
                      <a:pt x="229282" y="144272"/>
                      <a:pt x="274740" y="144903"/>
                    </a:cubicBezTo>
                    <a:lnTo>
                      <a:pt x="274740" y="144903"/>
                    </a:lnTo>
                    <a:cubicBezTo>
                      <a:pt x="280954" y="144903"/>
                      <a:pt x="285997" y="139860"/>
                      <a:pt x="285997" y="133646"/>
                    </a:cubicBezTo>
                    <a:cubicBezTo>
                      <a:pt x="285997" y="127433"/>
                      <a:pt x="280954" y="122390"/>
                      <a:pt x="274740" y="122390"/>
                    </a:cubicBezTo>
                    <a:cubicBezTo>
                      <a:pt x="230822" y="121737"/>
                      <a:pt x="187078" y="116671"/>
                      <a:pt x="144163" y="107306"/>
                    </a:cubicBezTo>
                    <a:cubicBezTo>
                      <a:pt x="126378" y="102127"/>
                      <a:pt x="121650" y="94698"/>
                      <a:pt x="121650" y="91771"/>
                    </a:cubicBezTo>
                    <a:cubicBezTo>
                      <a:pt x="121650" y="88845"/>
                      <a:pt x="127954" y="82541"/>
                      <a:pt x="145739" y="79839"/>
                    </a:cubicBezTo>
                    <a:cubicBezTo>
                      <a:pt x="151730" y="79772"/>
                      <a:pt x="157705" y="80447"/>
                      <a:pt x="163525" y="81866"/>
                    </a:cubicBezTo>
                    <a:cubicBezTo>
                      <a:pt x="168253" y="81866"/>
                      <a:pt x="173206" y="83667"/>
                      <a:pt x="177933" y="84117"/>
                    </a:cubicBezTo>
                    <a:cubicBezTo>
                      <a:pt x="200883" y="85850"/>
                      <a:pt x="223937" y="82564"/>
                      <a:pt x="245473" y="74436"/>
                    </a:cubicBezTo>
                    <a:cubicBezTo>
                      <a:pt x="340704" y="42242"/>
                      <a:pt x="374249" y="82991"/>
                      <a:pt x="390233" y="102578"/>
                    </a:cubicBezTo>
                    <a:lnTo>
                      <a:pt x="392935" y="105955"/>
                    </a:lnTo>
                    <a:cubicBezTo>
                      <a:pt x="398338" y="112259"/>
                      <a:pt x="482988" y="158636"/>
                      <a:pt x="482988" y="158636"/>
                    </a:cubicBezTo>
                    <a:close/>
                  </a:path>
                </a:pathLst>
              </a:custGeom>
              <a:solidFill>
                <a:srgbClr val="5D81B1"/>
              </a:solidFill>
              <a:ln w="223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69" name="Group 68">
                <a:extLst>
                  <a:ext uri="{FF2B5EF4-FFF2-40B4-BE49-F238E27FC236}">
                    <a16:creationId xmlns:a16="http://schemas.microsoft.com/office/drawing/2014/main" id="{F9DEC455-F041-4C1C-9036-586FE0CE7214}"/>
                  </a:ext>
                </a:extLst>
              </p:cNvPr>
              <p:cNvGrpSpPr/>
              <p:nvPr/>
            </p:nvGrpSpPr>
            <p:grpSpPr>
              <a:xfrm>
                <a:off x="5653278" y="2288489"/>
                <a:ext cx="112421" cy="275495"/>
                <a:chOff x="4061919" y="2583781"/>
                <a:chExt cx="240982" cy="590549"/>
              </a:xfrm>
            </p:grpSpPr>
            <p:sp>
              <p:nvSpPr>
                <p:cNvPr id="70" name="Freeform: Shape 69">
                  <a:extLst>
                    <a:ext uri="{FF2B5EF4-FFF2-40B4-BE49-F238E27FC236}">
                      <a16:creationId xmlns:a16="http://schemas.microsoft.com/office/drawing/2014/main" id="{3709C6B5-8C44-4ED9-B855-F12C7C9E6DB2}"/>
                    </a:ext>
                  </a:extLst>
                </p:cNvPr>
                <p:cNvSpPr/>
                <p:nvPr/>
              </p:nvSpPr>
              <p:spPr>
                <a:xfrm>
                  <a:off x="4123832" y="2583781"/>
                  <a:ext cx="118110" cy="118110"/>
                </a:xfrm>
                <a:custGeom>
                  <a:avLst/>
                  <a:gdLst>
                    <a:gd name="connsiteX0" fmla="*/ 118110 w 118110"/>
                    <a:gd name="connsiteY0" fmla="*/ 59055 h 118110"/>
                    <a:gd name="connsiteX1" fmla="*/ 59055 w 118110"/>
                    <a:gd name="connsiteY1" fmla="*/ 118110 h 118110"/>
                    <a:gd name="connsiteX2" fmla="*/ 0 w 118110"/>
                    <a:gd name="connsiteY2" fmla="*/ 59055 h 118110"/>
                    <a:gd name="connsiteX3" fmla="*/ 59055 w 118110"/>
                    <a:gd name="connsiteY3" fmla="*/ 0 h 118110"/>
                    <a:gd name="connsiteX4" fmla="*/ 118110 w 118110"/>
                    <a:gd name="connsiteY4" fmla="*/ 59055 h 11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 h="118110">
                      <a:moveTo>
                        <a:pt x="118110" y="59055"/>
                      </a:moveTo>
                      <a:cubicBezTo>
                        <a:pt x="118110" y="91670"/>
                        <a:pt x="91670" y="118110"/>
                        <a:pt x="59055" y="118110"/>
                      </a:cubicBezTo>
                      <a:cubicBezTo>
                        <a:pt x="26440" y="118110"/>
                        <a:pt x="0" y="91670"/>
                        <a:pt x="0" y="59055"/>
                      </a:cubicBezTo>
                      <a:cubicBezTo>
                        <a:pt x="0" y="26440"/>
                        <a:pt x="26440" y="0"/>
                        <a:pt x="59055" y="0"/>
                      </a:cubicBezTo>
                      <a:cubicBezTo>
                        <a:pt x="91670" y="0"/>
                        <a:pt x="118110" y="26440"/>
                        <a:pt x="118110" y="59055"/>
                      </a:cubicBezTo>
                      <a:close/>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5EDDE27D-C092-4BBB-9EAF-CA0282D6A5E7}"/>
                    </a:ext>
                  </a:extLst>
                </p:cNvPr>
                <p:cNvSpPr/>
                <p:nvPr/>
              </p:nvSpPr>
              <p:spPr>
                <a:xfrm>
                  <a:off x="4061919" y="2730465"/>
                  <a:ext cx="240982" cy="243840"/>
                </a:xfrm>
                <a:custGeom>
                  <a:avLst/>
                  <a:gdLst>
                    <a:gd name="connsiteX0" fmla="*/ 196215 w 240982"/>
                    <a:gd name="connsiteY0" fmla="*/ 243840 h 243840"/>
                    <a:gd name="connsiteX1" fmla="*/ 240983 w 240982"/>
                    <a:gd name="connsiteY1" fmla="*/ 243840 h 243840"/>
                    <a:gd name="connsiteX2" fmla="*/ 226695 w 240982"/>
                    <a:gd name="connsiteY2" fmla="*/ 62865 h 243840"/>
                    <a:gd name="connsiteX3" fmla="*/ 158115 w 240982"/>
                    <a:gd name="connsiteY3" fmla="*/ 0 h 243840"/>
                    <a:gd name="connsiteX4" fmla="*/ 82868 w 240982"/>
                    <a:gd name="connsiteY4" fmla="*/ 0 h 243840"/>
                    <a:gd name="connsiteX5" fmla="*/ 14288 w 240982"/>
                    <a:gd name="connsiteY5" fmla="*/ 62865 h 243840"/>
                    <a:gd name="connsiteX6" fmla="*/ 0 w 240982"/>
                    <a:gd name="connsiteY6" fmla="*/ 243840 h 243840"/>
                    <a:gd name="connsiteX7" fmla="*/ 45720 w 240982"/>
                    <a:gd name="connsiteY7"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82" h="243840">
                      <a:moveTo>
                        <a:pt x="196215" y="243840"/>
                      </a:moveTo>
                      <a:lnTo>
                        <a:pt x="240983" y="243840"/>
                      </a:lnTo>
                      <a:lnTo>
                        <a:pt x="226695" y="62865"/>
                      </a:lnTo>
                      <a:cubicBezTo>
                        <a:pt x="223838" y="26670"/>
                        <a:pt x="194310" y="0"/>
                        <a:pt x="158115" y="0"/>
                      </a:cubicBezTo>
                      <a:lnTo>
                        <a:pt x="82868" y="0"/>
                      </a:lnTo>
                      <a:cubicBezTo>
                        <a:pt x="46673" y="0"/>
                        <a:pt x="17145" y="27622"/>
                        <a:pt x="14288" y="62865"/>
                      </a:cubicBezTo>
                      <a:lnTo>
                        <a:pt x="0" y="243840"/>
                      </a:lnTo>
                      <a:lnTo>
                        <a:pt x="45720" y="243840"/>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8412879B-59B5-4BE9-9C17-0BBEA1FFF929}"/>
                    </a:ext>
                  </a:extLst>
                </p:cNvPr>
                <p:cNvSpPr/>
                <p:nvPr/>
              </p:nvSpPr>
              <p:spPr>
                <a:xfrm>
                  <a:off x="4103829" y="2928586"/>
                  <a:ext cx="158114" cy="245744"/>
                </a:xfrm>
                <a:custGeom>
                  <a:avLst/>
                  <a:gdLst>
                    <a:gd name="connsiteX0" fmla="*/ 158115 w 158114"/>
                    <a:gd name="connsiteY0" fmla="*/ 0 h 245744"/>
                    <a:gd name="connsiteX1" fmla="*/ 139065 w 158114"/>
                    <a:gd name="connsiteY1" fmla="*/ 245745 h 245744"/>
                    <a:gd name="connsiteX2" fmla="*/ 19050 w 158114"/>
                    <a:gd name="connsiteY2" fmla="*/ 245745 h 245744"/>
                    <a:gd name="connsiteX3" fmla="*/ 0 w 158114"/>
                    <a:gd name="connsiteY3" fmla="*/ 0 h 245744"/>
                  </a:gdLst>
                  <a:ahLst/>
                  <a:cxnLst>
                    <a:cxn ang="0">
                      <a:pos x="connsiteX0" y="connsiteY0"/>
                    </a:cxn>
                    <a:cxn ang="0">
                      <a:pos x="connsiteX1" y="connsiteY1"/>
                    </a:cxn>
                    <a:cxn ang="0">
                      <a:pos x="connsiteX2" y="connsiteY2"/>
                    </a:cxn>
                    <a:cxn ang="0">
                      <a:pos x="connsiteX3" y="connsiteY3"/>
                    </a:cxn>
                  </a:cxnLst>
                  <a:rect l="l" t="t" r="r" b="b"/>
                  <a:pathLst>
                    <a:path w="158114" h="245744">
                      <a:moveTo>
                        <a:pt x="158115" y="0"/>
                      </a:moveTo>
                      <a:lnTo>
                        <a:pt x="139065" y="245745"/>
                      </a:lnTo>
                      <a:lnTo>
                        <a:pt x="19050" y="245745"/>
                      </a:lnTo>
                      <a:lnTo>
                        <a:pt x="0" y="0"/>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grpSp>
          <p:nvGrpSpPr>
            <p:cNvPr id="73" name="Group 72">
              <a:extLst>
                <a:ext uri="{FF2B5EF4-FFF2-40B4-BE49-F238E27FC236}">
                  <a16:creationId xmlns:a16="http://schemas.microsoft.com/office/drawing/2014/main" id="{E128EE0F-DCB9-46DF-BF27-1D7C9B92E67E}"/>
                </a:ext>
              </a:extLst>
            </p:cNvPr>
            <p:cNvGrpSpPr/>
            <p:nvPr/>
          </p:nvGrpSpPr>
          <p:grpSpPr>
            <a:xfrm>
              <a:off x="7947374" y="4013219"/>
              <a:ext cx="365760" cy="365760"/>
              <a:chOff x="-1786301" y="1462405"/>
              <a:chExt cx="818963" cy="609600"/>
            </a:xfrm>
          </p:grpSpPr>
          <p:pic>
            <p:nvPicPr>
              <p:cNvPr id="74" name="Graphic 73">
                <a:extLst>
                  <a:ext uri="{FF2B5EF4-FFF2-40B4-BE49-F238E27FC236}">
                    <a16:creationId xmlns:a16="http://schemas.microsoft.com/office/drawing/2014/main" id="{F6A6D522-84B9-4DE0-ACA2-B99C960DE2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86301" y="1462405"/>
                <a:ext cx="609600" cy="609600"/>
              </a:xfrm>
              <a:prstGeom prst="rect">
                <a:avLst/>
              </a:prstGeom>
            </p:spPr>
          </p:pic>
          <p:grpSp>
            <p:nvGrpSpPr>
              <p:cNvPr id="75" name="Group 74">
                <a:extLst>
                  <a:ext uri="{FF2B5EF4-FFF2-40B4-BE49-F238E27FC236}">
                    <a16:creationId xmlns:a16="http://schemas.microsoft.com/office/drawing/2014/main" id="{302529A9-96EF-4CB4-8892-F7D6A3CDE557}"/>
                  </a:ext>
                </a:extLst>
              </p:cNvPr>
              <p:cNvGrpSpPr/>
              <p:nvPr/>
            </p:nvGrpSpPr>
            <p:grpSpPr>
              <a:xfrm>
                <a:off x="-1308941" y="1496510"/>
                <a:ext cx="341603" cy="483438"/>
                <a:chOff x="-1317407" y="1513442"/>
                <a:chExt cx="341603" cy="483438"/>
              </a:xfrm>
            </p:grpSpPr>
            <p:sp>
              <p:nvSpPr>
                <p:cNvPr id="76" name="Freeform: Shape 75">
                  <a:extLst>
                    <a:ext uri="{FF2B5EF4-FFF2-40B4-BE49-F238E27FC236}">
                      <a16:creationId xmlns:a16="http://schemas.microsoft.com/office/drawing/2014/main" id="{720DB9F4-139A-459E-B343-6CDCEF9F83F9}"/>
                    </a:ext>
                  </a:extLst>
                </p:cNvPr>
                <p:cNvSpPr/>
                <p:nvPr/>
              </p:nvSpPr>
              <p:spPr>
                <a:xfrm rot="3025168">
                  <a:off x="-1128841" y="1914948"/>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D1A5E2FC-C3D3-4BC9-A007-CDF0F3E570DD}"/>
                    </a:ext>
                  </a:extLst>
                </p:cNvPr>
                <p:cNvSpPr/>
                <p:nvPr/>
              </p:nvSpPr>
              <p:spPr>
                <a:xfrm rot="3025168">
                  <a:off x="-1052250" y="1802520"/>
                  <a:ext cx="64770" cy="38100"/>
                </a:xfrm>
                <a:custGeom>
                  <a:avLst/>
                  <a:gdLst>
                    <a:gd name="connsiteX0" fmla="*/ 0 w 64770"/>
                    <a:gd name="connsiteY0" fmla="*/ 38100 h 38100"/>
                    <a:gd name="connsiteX1" fmla="*/ 64770 w 64770"/>
                    <a:gd name="connsiteY1" fmla="*/ 0 h 38100"/>
                  </a:gdLst>
                  <a:ahLst/>
                  <a:cxnLst>
                    <a:cxn ang="0">
                      <a:pos x="connsiteX0" y="connsiteY0"/>
                    </a:cxn>
                    <a:cxn ang="0">
                      <a:pos x="connsiteX1" y="connsiteY1"/>
                    </a:cxn>
                  </a:cxnLst>
                  <a:rect l="l" t="t" r="r" b="b"/>
                  <a:pathLst>
                    <a:path w="64770" h="38100">
                      <a:moveTo>
                        <a:pt x="0" y="38100"/>
                      </a:moveTo>
                      <a:lnTo>
                        <a:pt x="64770" y="0"/>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8" name="Freeform: Shape 77">
                  <a:extLst>
                    <a:ext uri="{FF2B5EF4-FFF2-40B4-BE49-F238E27FC236}">
                      <a16:creationId xmlns:a16="http://schemas.microsoft.com/office/drawing/2014/main" id="{E41879C4-6437-49A0-AC37-DCC0B2179F82}"/>
                    </a:ext>
                  </a:extLst>
                </p:cNvPr>
                <p:cNvSpPr/>
                <p:nvPr/>
              </p:nvSpPr>
              <p:spPr>
                <a:xfrm rot="3025168">
                  <a:off x="-1027239" y="1673251"/>
                  <a:ext cx="38100" cy="64770"/>
                </a:xfrm>
                <a:custGeom>
                  <a:avLst/>
                  <a:gdLst>
                    <a:gd name="connsiteX0" fmla="*/ 0 w 38100"/>
                    <a:gd name="connsiteY0" fmla="*/ 64770 h 64770"/>
                    <a:gd name="connsiteX1" fmla="*/ 38100 w 38100"/>
                    <a:gd name="connsiteY1" fmla="*/ 0 h 64770"/>
                  </a:gdLst>
                  <a:ahLst/>
                  <a:cxnLst>
                    <a:cxn ang="0">
                      <a:pos x="connsiteX0" y="connsiteY0"/>
                    </a:cxn>
                    <a:cxn ang="0">
                      <a:pos x="connsiteX1" y="connsiteY1"/>
                    </a:cxn>
                  </a:cxnLst>
                  <a:rect l="l" t="t" r="r" b="b"/>
                  <a:pathLst>
                    <a:path w="38100" h="64770">
                      <a:moveTo>
                        <a:pt x="0" y="64770"/>
                      </a:moveTo>
                      <a:lnTo>
                        <a:pt x="38100" y="0"/>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9" name="Freeform: Shape 78">
                  <a:extLst>
                    <a:ext uri="{FF2B5EF4-FFF2-40B4-BE49-F238E27FC236}">
                      <a16:creationId xmlns:a16="http://schemas.microsoft.com/office/drawing/2014/main" id="{074AE7FF-973F-422D-AF70-510939F21326}"/>
                    </a:ext>
                  </a:extLst>
                </p:cNvPr>
                <p:cNvSpPr/>
                <p:nvPr/>
              </p:nvSpPr>
              <p:spPr>
                <a:xfrm rot="3025168">
                  <a:off x="-1058406" y="1565939"/>
                  <a:ext cx="9525" cy="75247"/>
                </a:xfrm>
                <a:custGeom>
                  <a:avLst/>
                  <a:gdLst>
                    <a:gd name="connsiteX0" fmla="*/ 0 w 9525"/>
                    <a:gd name="connsiteY0" fmla="*/ 75248 h 75247"/>
                    <a:gd name="connsiteX1" fmla="*/ 0 w 9525"/>
                    <a:gd name="connsiteY1" fmla="*/ 0 h 75247"/>
                  </a:gdLst>
                  <a:ahLst/>
                  <a:cxnLst>
                    <a:cxn ang="0">
                      <a:pos x="connsiteX0" y="connsiteY0"/>
                    </a:cxn>
                    <a:cxn ang="0">
                      <a:pos x="connsiteX1" y="connsiteY1"/>
                    </a:cxn>
                  </a:cxnLst>
                  <a:rect l="l" t="t" r="r" b="b"/>
                  <a:pathLst>
                    <a:path w="9525" h="75247">
                      <a:moveTo>
                        <a:pt x="0" y="75248"/>
                      </a:moveTo>
                      <a:lnTo>
                        <a:pt x="0" y="0"/>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0" name="Freeform: Shape 79">
                  <a:extLst>
                    <a:ext uri="{FF2B5EF4-FFF2-40B4-BE49-F238E27FC236}">
                      <a16:creationId xmlns:a16="http://schemas.microsoft.com/office/drawing/2014/main" id="{BF532D1E-AC6A-4C75-AD17-C0D294B9E717}"/>
                    </a:ext>
                  </a:extLst>
                </p:cNvPr>
                <p:cNvSpPr/>
                <p:nvPr/>
              </p:nvSpPr>
              <p:spPr>
                <a:xfrm rot="3025168">
                  <a:off x="-1170294" y="1499631"/>
                  <a:ext cx="37147" cy="64770"/>
                </a:xfrm>
                <a:custGeom>
                  <a:avLst/>
                  <a:gdLst>
                    <a:gd name="connsiteX0" fmla="*/ 37148 w 37147"/>
                    <a:gd name="connsiteY0" fmla="*/ 64770 h 64770"/>
                    <a:gd name="connsiteX1" fmla="*/ 0 w 37147"/>
                    <a:gd name="connsiteY1" fmla="*/ 0 h 64770"/>
                  </a:gdLst>
                  <a:ahLst/>
                  <a:cxnLst>
                    <a:cxn ang="0">
                      <a:pos x="connsiteX0" y="connsiteY0"/>
                    </a:cxn>
                    <a:cxn ang="0">
                      <a:pos x="connsiteX1" y="connsiteY1"/>
                    </a:cxn>
                  </a:cxnLst>
                  <a:rect l="l" t="t" r="r" b="b"/>
                  <a:pathLst>
                    <a:path w="37147" h="64770">
                      <a:moveTo>
                        <a:pt x="37148" y="64770"/>
                      </a:moveTo>
                      <a:lnTo>
                        <a:pt x="0" y="0"/>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1" name="Freeform: Shape 80">
                  <a:extLst>
                    <a:ext uri="{FF2B5EF4-FFF2-40B4-BE49-F238E27FC236}">
                      <a16:creationId xmlns:a16="http://schemas.microsoft.com/office/drawing/2014/main" id="{D71812D9-6BFE-447F-BF06-D9CD00394B69}"/>
                    </a:ext>
                  </a:extLst>
                </p:cNvPr>
                <p:cNvSpPr/>
                <p:nvPr/>
              </p:nvSpPr>
              <p:spPr>
                <a:xfrm rot="3025168">
                  <a:off x="-1225135" y="1945921"/>
                  <a:ext cx="64770" cy="37147"/>
                </a:xfrm>
                <a:custGeom>
                  <a:avLst/>
                  <a:gdLst>
                    <a:gd name="connsiteX0" fmla="*/ 0 w 64770"/>
                    <a:gd name="connsiteY0" fmla="*/ 0 h 37147"/>
                    <a:gd name="connsiteX1" fmla="*/ 64770 w 64770"/>
                    <a:gd name="connsiteY1" fmla="*/ 37147 h 37147"/>
                  </a:gdLst>
                  <a:ahLst/>
                  <a:cxnLst>
                    <a:cxn ang="0">
                      <a:pos x="connsiteX0" y="connsiteY0"/>
                    </a:cxn>
                    <a:cxn ang="0">
                      <a:pos x="connsiteX1" y="connsiteY1"/>
                    </a:cxn>
                  </a:cxnLst>
                  <a:rect l="l" t="t" r="r" b="b"/>
                  <a:pathLst>
                    <a:path w="64770" h="37147">
                      <a:moveTo>
                        <a:pt x="0" y="0"/>
                      </a:moveTo>
                      <a:lnTo>
                        <a:pt x="64770" y="37147"/>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nvGrpSpPr>
                <p:cNvPr id="82" name="Graphic 321">
                  <a:extLst>
                    <a:ext uri="{FF2B5EF4-FFF2-40B4-BE49-F238E27FC236}">
                      <a16:creationId xmlns:a16="http://schemas.microsoft.com/office/drawing/2014/main" id="{8AA25FA6-AA16-4671-B2DD-2AB81E9ED1FF}"/>
                    </a:ext>
                  </a:extLst>
                </p:cNvPr>
                <p:cNvGrpSpPr/>
                <p:nvPr/>
              </p:nvGrpSpPr>
              <p:grpSpPr>
                <a:xfrm>
                  <a:off x="-1317407" y="1713868"/>
                  <a:ext cx="161925" cy="112395"/>
                  <a:chOff x="-1543413" y="2955289"/>
                  <a:chExt cx="161925" cy="112395"/>
                </a:xfrm>
                <a:solidFill>
                  <a:srgbClr val="051C2C"/>
                </a:solidFill>
              </p:grpSpPr>
              <p:sp>
                <p:nvSpPr>
                  <p:cNvPr id="83" name="Freeform: Shape 82">
                    <a:extLst>
                      <a:ext uri="{FF2B5EF4-FFF2-40B4-BE49-F238E27FC236}">
                        <a16:creationId xmlns:a16="http://schemas.microsoft.com/office/drawing/2014/main" id="{A794AB0D-0194-4B73-85C5-219C8BC1C664}"/>
                      </a:ext>
                    </a:extLst>
                  </p:cNvPr>
                  <p:cNvSpPr/>
                  <p:nvPr/>
                </p:nvSpPr>
                <p:spPr>
                  <a:xfrm>
                    <a:off x="-1543413" y="2955289"/>
                    <a:ext cx="71437" cy="112395"/>
                  </a:xfrm>
                  <a:custGeom>
                    <a:avLst/>
                    <a:gdLst>
                      <a:gd name="connsiteX0" fmla="*/ 3810 w 71437"/>
                      <a:gd name="connsiteY0" fmla="*/ 50483 h 112395"/>
                      <a:gd name="connsiteX1" fmla="*/ 0 w 71437"/>
                      <a:gd name="connsiteY1" fmla="*/ 33338 h 112395"/>
                      <a:gd name="connsiteX2" fmla="*/ 35243 w 71437"/>
                      <a:gd name="connsiteY2" fmla="*/ 0 h 112395"/>
                      <a:gd name="connsiteX3" fmla="*/ 71438 w 71437"/>
                      <a:gd name="connsiteY3" fmla="*/ 36195 h 112395"/>
                      <a:gd name="connsiteX4" fmla="*/ 40005 w 71437"/>
                      <a:gd name="connsiteY4" fmla="*/ 86678 h 112395"/>
                      <a:gd name="connsiteX5" fmla="*/ 16193 w 71437"/>
                      <a:gd name="connsiteY5" fmla="*/ 103823 h 112395"/>
                      <a:gd name="connsiteX6" fmla="*/ 71438 w 71437"/>
                      <a:gd name="connsiteY6" fmla="*/ 103823 h 112395"/>
                      <a:gd name="connsiteX7" fmla="*/ 71438 w 71437"/>
                      <a:gd name="connsiteY7" fmla="*/ 112395 h 112395"/>
                      <a:gd name="connsiteX8" fmla="*/ 953 w 71437"/>
                      <a:gd name="connsiteY8" fmla="*/ 112395 h 112395"/>
                      <a:gd name="connsiteX9" fmla="*/ 953 w 71437"/>
                      <a:gd name="connsiteY9" fmla="*/ 103823 h 112395"/>
                      <a:gd name="connsiteX10" fmla="*/ 39053 w 71437"/>
                      <a:gd name="connsiteY10" fmla="*/ 74295 h 112395"/>
                      <a:gd name="connsiteX11" fmla="*/ 60007 w 71437"/>
                      <a:gd name="connsiteY11" fmla="*/ 36195 h 112395"/>
                      <a:gd name="connsiteX12" fmla="*/ 34290 w 71437"/>
                      <a:gd name="connsiteY12" fmla="*/ 8572 h 112395"/>
                      <a:gd name="connsiteX13" fmla="*/ 9525 w 71437"/>
                      <a:gd name="connsiteY13" fmla="*/ 33338 h 112395"/>
                      <a:gd name="connsiteX14" fmla="*/ 14288 w 71437"/>
                      <a:gd name="connsiteY14" fmla="*/ 52388 h 112395"/>
                      <a:gd name="connsiteX15" fmla="*/ 3810 w 71437"/>
                      <a:gd name="connsiteY15" fmla="*/ 50483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 h="112395">
                        <a:moveTo>
                          <a:pt x="3810" y="50483"/>
                        </a:moveTo>
                        <a:cubicBezTo>
                          <a:pt x="953" y="44768"/>
                          <a:pt x="0" y="39053"/>
                          <a:pt x="0" y="33338"/>
                        </a:cubicBezTo>
                        <a:cubicBezTo>
                          <a:pt x="0" y="15240"/>
                          <a:pt x="13335" y="0"/>
                          <a:pt x="35243" y="0"/>
                        </a:cubicBezTo>
                        <a:cubicBezTo>
                          <a:pt x="60007" y="0"/>
                          <a:pt x="71438" y="16193"/>
                          <a:pt x="71438" y="36195"/>
                        </a:cubicBezTo>
                        <a:cubicBezTo>
                          <a:pt x="71438" y="59055"/>
                          <a:pt x="55245" y="73343"/>
                          <a:pt x="40005" y="86678"/>
                        </a:cubicBezTo>
                        <a:cubicBezTo>
                          <a:pt x="29528" y="95250"/>
                          <a:pt x="20003" y="101917"/>
                          <a:pt x="16193" y="103823"/>
                        </a:cubicBezTo>
                        <a:lnTo>
                          <a:pt x="71438" y="103823"/>
                        </a:lnTo>
                        <a:lnTo>
                          <a:pt x="71438" y="112395"/>
                        </a:lnTo>
                        <a:lnTo>
                          <a:pt x="953" y="112395"/>
                        </a:lnTo>
                        <a:lnTo>
                          <a:pt x="953" y="103823"/>
                        </a:lnTo>
                        <a:cubicBezTo>
                          <a:pt x="9525" y="98108"/>
                          <a:pt x="25718" y="86678"/>
                          <a:pt x="39053" y="74295"/>
                        </a:cubicBezTo>
                        <a:cubicBezTo>
                          <a:pt x="50482" y="63818"/>
                          <a:pt x="60007" y="53340"/>
                          <a:pt x="60007" y="36195"/>
                        </a:cubicBezTo>
                        <a:cubicBezTo>
                          <a:pt x="60007" y="19050"/>
                          <a:pt x="48578" y="8572"/>
                          <a:pt x="34290" y="8572"/>
                        </a:cubicBezTo>
                        <a:cubicBezTo>
                          <a:pt x="18097" y="8572"/>
                          <a:pt x="9525" y="20003"/>
                          <a:pt x="9525" y="33338"/>
                        </a:cubicBezTo>
                        <a:cubicBezTo>
                          <a:pt x="9525" y="41910"/>
                          <a:pt x="12382" y="49530"/>
                          <a:pt x="14288" y="52388"/>
                        </a:cubicBezTo>
                        <a:lnTo>
                          <a:pt x="3810" y="50483"/>
                        </a:lnTo>
                        <a:close/>
                      </a:path>
                    </a:pathLst>
                  </a:custGeom>
                  <a:noFill/>
                  <a:ln w="9525"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4" name="Freeform: Shape 83">
                    <a:extLst>
                      <a:ext uri="{FF2B5EF4-FFF2-40B4-BE49-F238E27FC236}">
                        <a16:creationId xmlns:a16="http://schemas.microsoft.com/office/drawing/2014/main" id="{93D6761B-2822-44C6-90F2-7097A8126F8D}"/>
                      </a:ext>
                    </a:extLst>
                  </p:cNvPr>
                  <p:cNvSpPr/>
                  <p:nvPr/>
                </p:nvSpPr>
                <p:spPr>
                  <a:xfrm>
                    <a:off x="-1462451" y="2958147"/>
                    <a:ext cx="80962" cy="109537"/>
                  </a:xfrm>
                  <a:custGeom>
                    <a:avLst/>
                    <a:gdLst>
                      <a:gd name="connsiteX0" fmla="*/ 60960 w 80962"/>
                      <a:gd name="connsiteY0" fmla="*/ 109538 h 109537"/>
                      <a:gd name="connsiteX1" fmla="*/ 51435 w 80962"/>
                      <a:gd name="connsiteY1" fmla="*/ 109538 h 109537"/>
                      <a:gd name="connsiteX2" fmla="*/ 51435 w 80962"/>
                      <a:gd name="connsiteY2" fmla="*/ 80963 h 109537"/>
                      <a:gd name="connsiteX3" fmla="*/ 0 w 80962"/>
                      <a:gd name="connsiteY3" fmla="*/ 80963 h 109537"/>
                      <a:gd name="connsiteX4" fmla="*/ 0 w 80962"/>
                      <a:gd name="connsiteY4" fmla="*/ 74295 h 109537"/>
                      <a:gd name="connsiteX5" fmla="*/ 51435 w 80962"/>
                      <a:gd name="connsiteY5" fmla="*/ 0 h 109537"/>
                      <a:gd name="connsiteX6" fmla="*/ 60960 w 80962"/>
                      <a:gd name="connsiteY6" fmla="*/ 0 h 109537"/>
                      <a:gd name="connsiteX7" fmla="*/ 60960 w 80962"/>
                      <a:gd name="connsiteY7" fmla="*/ 72390 h 109537"/>
                      <a:gd name="connsiteX8" fmla="*/ 80963 w 80962"/>
                      <a:gd name="connsiteY8" fmla="*/ 72390 h 109537"/>
                      <a:gd name="connsiteX9" fmla="*/ 80963 w 80962"/>
                      <a:gd name="connsiteY9" fmla="*/ 80963 h 109537"/>
                      <a:gd name="connsiteX10" fmla="*/ 60960 w 80962"/>
                      <a:gd name="connsiteY10" fmla="*/ 80963 h 109537"/>
                      <a:gd name="connsiteX11" fmla="*/ 60960 w 80962"/>
                      <a:gd name="connsiteY11" fmla="*/ 109538 h 109537"/>
                      <a:gd name="connsiteX12" fmla="*/ 51435 w 80962"/>
                      <a:gd name="connsiteY12" fmla="*/ 71438 h 109537"/>
                      <a:gd name="connsiteX13" fmla="*/ 51435 w 80962"/>
                      <a:gd name="connsiteY13" fmla="*/ 35242 h 109537"/>
                      <a:gd name="connsiteX14" fmla="*/ 52388 w 80962"/>
                      <a:gd name="connsiteY14" fmla="*/ 13335 h 109537"/>
                      <a:gd name="connsiteX15" fmla="*/ 52388 w 80962"/>
                      <a:gd name="connsiteY15" fmla="*/ 13335 h 109537"/>
                      <a:gd name="connsiteX16" fmla="*/ 38100 w 80962"/>
                      <a:gd name="connsiteY16" fmla="*/ 34290 h 109537"/>
                      <a:gd name="connsiteX17" fmla="*/ 12382 w 80962"/>
                      <a:gd name="connsiteY17" fmla="*/ 71438 h 109537"/>
                      <a:gd name="connsiteX18" fmla="*/ 51435 w 80962"/>
                      <a:gd name="connsiteY18" fmla="*/ 71438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62" h="109537">
                        <a:moveTo>
                          <a:pt x="60960" y="109538"/>
                        </a:moveTo>
                        <a:lnTo>
                          <a:pt x="51435" y="109538"/>
                        </a:lnTo>
                        <a:lnTo>
                          <a:pt x="51435" y="80963"/>
                        </a:lnTo>
                        <a:lnTo>
                          <a:pt x="0" y="80963"/>
                        </a:lnTo>
                        <a:lnTo>
                          <a:pt x="0" y="74295"/>
                        </a:lnTo>
                        <a:lnTo>
                          <a:pt x="51435" y="0"/>
                        </a:lnTo>
                        <a:lnTo>
                          <a:pt x="60960" y="0"/>
                        </a:lnTo>
                        <a:lnTo>
                          <a:pt x="60960" y="72390"/>
                        </a:lnTo>
                        <a:lnTo>
                          <a:pt x="80963" y="72390"/>
                        </a:lnTo>
                        <a:lnTo>
                          <a:pt x="80963" y="80963"/>
                        </a:lnTo>
                        <a:lnTo>
                          <a:pt x="60960" y="80963"/>
                        </a:lnTo>
                        <a:lnTo>
                          <a:pt x="60960" y="109538"/>
                        </a:lnTo>
                        <a:close/>
                        <a:moveTo>
                          <a:pt x="51435" y="71438"/>
                        </a:moveTo>
                        <a:lnTo>
                          <a:pt x="51435" y="35242"/>
                        </a:lnTo>
                        <a:cubicBezTo>
                          <a:pt x="51435" y="26670"/>
                          <a:pt x="51435" y="18097"/>
                          <a:pt x="52388" y="13335"/>
                        </a:cubicBezTo>
                        <a:lnTo>
                          <a:pt x="52388" y="13335"/>
                        </a:lnTo>
                        <a:cubicBezTo>
                          <a:pt x="49530" y="17145"/>
                          <a:pt x="44768" y="24765"/>
                          <a:pt x="38100" y="34290"/>
                        </a:cubicBezTo>
                        <a:lnTo>
                          <a:pt x="12382" y="71438"/>
                        </a:lnTo>
                        <a:cubicBezTo>
                          <a:pt x="12382" y="71438"/>
                          <a:pt x="51435" y="71438"/>
                          <a:pt x="51435" y="71438"/>
                        </a:cubicBezTo>
                        <a:close/>
                      </a:path>
                    </a:pathLst>
                  </a:custGeom>
                  <a:noFill/>
                  <a:ln w="9525"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grpSp>
        <p:grpSp>
          <p:nvGrpSpPr>
            <p:cNvPr id="85" name="Group 84">
              <a:extLst>
                <a:ext uri="{FF2B5EF4-FFF2-40B4-BE49-F238E27FC236}">
                  <a16:creationId xmlns:a16="http://schemas.microsoft.com/office/drawing/2014/main" id="{7C9734B8-E113-4C0D-B221-1300FFCAC402}"/>
                </a:ext>
              </a:extLst>
            </p:cNvPr>
            <p:cNvGrpSpPr/>
            <p:nvPr/>
          </p:nvGrpSpPr>
          <p:grpSpPr>
            <a:xfrm>
              <a:off x="9793444" y="3989885"/>
              <a:ext cx="365760" cy="365760"/>
              <a:chOff x="5424105" y="3247413"/>
              <a:chExt cx="514417" cy="423720"/>
            </a:xfrm>
            <a:solidFill>
              <a:srgbClr val="5D81B1"/>
            </a:solidFill>
          </p:grpSpPr>
          <p:sp>
            <p:nvSpPr>
              <p:cNvPr id="86" name="Freeform: Shape 85">
                <a:extLst>
                  <a:ext uri="{FF2B5EF4-FFF2-40B4-BE49-F238E27FC236}">
                    <a16:creationId xmlns:a16="http://schemas.microsoft.com/office/drawing/2014/main" id="{7FC86B4B-4296-4D1D-9FDB-3B6354E6CC11}"/>
                  </a:ext>
                </a:extLst>
              </p:cNvPr>
              <p:cNvSpPr/>
              <p:nvPr/>
            </p:nvSpPr>
            <p:spPr>
              <a:xfrm>
                <a:off x="5613775" y="3398099"/>
                <a:ext cx="135158" cy="270720"/>
              </a:xfrm>
              <a:custGeom>
                <a:avLst/>
                <a:gdLst>
                  <a:gd name="connsiteX0" fmla="*/ 240083 w 322612"/>
                  <a:gd name="connsiteY0" fmla="*/ 166057 h 646187"/>
                  <a:gd name="connsiteX1" fmla="*/ 261801 w 322612"/>
                  <a:gd name="connsiteY1" fmla="*/ 104240 h 646187"/>
                  <a:gd name="connsiteX2" fmla="*/ 163703 w 322612"/>
                  <a:gd name="connsiteY2" fmla="*/ -68 h 646187"/>
                  <a:gd name="connsiteX3" fmla="*/ 59394 w 322612"/>
                  <a:gd name="connsiteY3" fmla="*/ 98030 h 646187"/>
                  <a:gd name="connsiteX4" fmla="*/ 59394 w 322612"/>
                  <a:gd name="connsiteY4" fmla="*/ 104240 h 646187"/>
                  <a:gd name="connsiteX5" fmla="*/ 81111 w 322612"/>
                  <a:gd name="connsiteY5" fmla="*/ 166057 h 646187"/>
                  <a:gd name="connsiteX6" fmla="*/ -613 w 322612"/>
                  <a:gd name="connsiteY6" fmla="*/ 254830 h 646187"/>
                  <a:gd name="connsiteX7" fmla="*/ -613 w 322612"/>
                  <a:gd name="connsiteY7" fmla="*/ 395324 h 646187"/>
                  <a:gd name="connsiteX8" fmla="*/ 29962 w 322612"/>
                  <a:gd name="connsiteY8" fmla="*/ 468952 h 646187"/>
                  <a:gd name="connsiteX9" fmla="*/ 76539 w 322612"/>
                  <a:gd name="connsiteY9" fmla="*/ 515625 h 646187"/>
                  <a:gd name="connsiteX10" fmla="*/ 76539 w 322612"/>
                  <a:gd name="connsiteY10" fmla="*/ 627353 h 646187"/>
                  <a:gd name="connsiteX11" fmla="*/ 97971 w 322612"/>
                  <a:gd name="connsiteY11" fmla="*/ 646022 h 646187"/>
                  <a:gd name="connsiteX12" fmla="*/ 116640 w 322612"/>
                  <a:gd name="connsiteY12" fmla="*/ 627353 h 646187"/>
                  <a:gd name="connsiteX13" fmla="*/ 116640 w 322612"/>
                  <a:gd name="connsiteY13" fmla="*/ 507338 h 646187"/>
                  <a:gd name="connsiteX14" fmla="*/ 110830 w 322612"/>
                  <a:gd name="connsiteY14" fmla="*/ 493146 h 646187"/>
                  <a:gd name="connsiteX15" fmla="*/ 58156 w 322612"/>
                  <a:gd name="connsiteY15" fmla="*/ 440568 h 646187"/>
                  <a:gd name="connsiteX16" fmla="*/ 39106 w 322612"/>
                  <a:gd name="connsiteY16" fmla="*/ 395229 h 646187"/>
                  <a:gd name="connsiteX17" fmla="*/ 39106 w 322612"/>
                  <a:gd name="connsiteY17" fmla="*/ 254735 h 646187"/>
                  <a:gd name="connsiteX18" fmla="*/ 88446 w 322612"/>
                  <a:gd name="connsiteY18" fmla="*/ 205300 h 646187"/>
                  <a:gd name="connsiteX19" fmla="*/ 231892 w 322612"/>
                  <a:gd name="connsiteY19" fmla="*/ 205300 h 646187"/>
                  <a:gd name="connsiteX20" fmla="*/ 281232 w 322612"/>
                  <a:gd name="connsiteY20" fmla="*/ 254735 h 646187"/>
                  <a:gd name="connsiteX21" fmla="*/ 281232 w 322612"/>
                  <a:gd name="connsiteY21" fmla="*/ 395229 h 646187"/>
                  <a:gd name="connsiteX22" fmla="*/ 262182 w 322612"/>
                  <a:gd name="connsiteY22" fmla="*/ 440568 h 646187"/>
                  <a:gd name="connsiteX23" fmla="*/ 210556 w 322612"/>
                  <a:gd name="connsiteY23" fmla="*/ 493050 h 646187"/>
                  <a:gd name="connsiteX24" fmla="*/ 204746 w 322612"/>
                  <a:gd name="connsiteY24" fmla="*/ 507243 h 646187"/>
                  <a:gd name="connsiteX25" fmla="*/ 204746 w 322612"/>
                  <a:gd name="connsiteY25" fmla="*/ 627258 h 646187"/>
                  <a:gd name="connsiteX26" fmla="*/ 226177 w 322612"/>
                  <a:gd name="connsiteY26" fmla="*/ 645927 h 646187"/>
                  <a:gd name="connsiteX27" fmla="*/ 244846 w 322612"/>
                  <a:gd name="connsiteY27" fmla="*/ 627258 h 646187"/>
                  <a:gd name="connsiteX28" fmla="*/ 244846 w 322612"/>
                  <a:gd name="connsiteY28" fmla="*/ 515529 h 646187"/>
                  <a:gd name="connsiteX29" fmla="*/ 291423 w 322612"/>
                  <a:gd name="connsiteY29" fmla="*/ 468857 h 646187"/>
                  <a:gd name="connsiteX30" fmla="*/ 321999 w 322612"/>
                  <a:gd name="connsiteY30" fmla="*/ 395229 h 646187"/>
                  <a:gd name="connsiteX31" fmla="*/ 321999 w 322612"/>
                  <a:gd name="connsiteY31" fmla="*/ 254735 h 646187"/>
                  <a:gd name="connsiteX32" fmla="*/ 240083 w 322612"/>
                  <a:gd name="connsiteY32" fmla="*/ 166057 h 646187"/>
                  <a:gd name="connsiteX33" fmla="*/ 160550 w 322612"/>
                  <a:gd name="connsiteY33" fmla="*/ 43089 h 646187"/>
                  <a:gd name="connsiteX34" fmla="*/ 221796 w 322612"/>
                  <a:gd name="connsiteY34" fmla="*/ 104145 h 646187"/>
                  <a:gd name="connsiteX35" fmla="*/ 160741 w 322612"/>
                  <a:gd name="connsiteY35" fmla="*/ 165390 h 646187"/>
                  <a:gd name="connsiteX36" fmla="*/ 99495 w 322612"/>
                  <a:gd name="connsiteY36" fmla="*/ 104335 h 646187"/>
                  <a:gd name="connsiteX37" fmla="*/ 99495 w 322612"/>
                  <a:gd name="connsiteY37" fmla="*/ 104240 h 646187"/>
                  <a:gd name="connsiteX38" fmla="*/ 160550 w 322612"/>
                  <a:gd name="connsiteY38" fmla="*/ 42994 h 6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2612" h="646187">
                    <a:moveTo>
                      <a:pt x="240083" y="166057"/>
                    </a:moveTo>
                    <a:cubicBezTo>
                      <a:pt x="254066" y="148474"/>
                      <a:pt x="261715" y="126700"/>
                      <a:pt x="261801" y="104240"/>
                    </a:cubicBezTo>
                    <a:cubicBezTo>
                      <a:pt x="263515" y="48347"/>
                      <a:pt x="219595" y="1646"/>
                      <a:pt x="163703" y="-68"/>
                    </a:cubicBezTo>
                    <a:cubicBezTo>
                      <a:pt x="107810" y="-1783"/>
                      <a:pt x="61109" y="42137"/>
                      <a:pt x="59394" y="98030"/>
                    </a:cubicBezTo>
                    <a:cubicBezTo>
                      <a:pt x="59328" y="100096"/>
                      <a:pt x="59328" y="102173"/>
                      <a:pt x="59394" y="104240"/>
                    </a:cubicBezTo>
                    <a:cubicBezTo>
                      <a:pt x="59480" y="126700"/>
                      <a:pt x="67129" y="148474"/>
                      <a:pt x="81111" y="166057"/>
                    </a:cubicBezTo>
                    <a:cubicBezTo>
                      <a:pt x="35011" y="170048"/>
                      <a:pt x="-441" y="208548"/>
                      <a:pt x="-613" y="254830"/>
                    </a:cubicBezTo>
                    <a:lnTo>
                      <a:pt x="-613" y="395324"/>
                    </a:lnTo>
                    <a:cubicBezTo>
                      <a:pt x="-689" y="422975"/>
                      <a:pt x="10322" y="449493"/>
                      <a:pt x="29962" y="468952"/>
                    </a:cubicBezTo>
                    <a:lnTo>
                      <a:pt x="76539" y="515625"/>
                    </a:lnTo>
                    <a:lnTo>
                      <a:pt x="76539" y="627353"/>
                    </a:lnTo>
                    <a:cubicBezTo>
                      <a:pt x="77302" y="638431"/>
                      <a:pt x="86903" y="646784"/>
                      <a:pt x="97971" y="646022"/>
                    </a:cubicBezTo>
                    <a:cubicBezTo>
                      <a:pt x="107982" y="645327"/>
                      <a:pt x="115954" y="637364"/>
                      <a:pt x="116640" y="627353"/>
                    </a:cubicBezTo>
                    <a:lnTo>
                      <a:pt x="116640" y="507338"/>
                    </a:lnTo>
                    <a:cubicBezTo>
                      <a:pt x="116630" y="502032"/>
                      <a:pt x="114544" y="496937"/>
                      <a:pt x="110830" y="493146"/>
                    </a:cubicBezTo>
                    <a:lnTo>
                      <a:pt x="58156" y="440568"/>
                    </a:lnTo>
                    <a:cubicBezTo>
                      <a:pt x="45993" y="428614"/>
                      <a:pt x="39135" y="412278"/>
                      <a:pt x="39106" y="395229"/>
                    </a:cubicBezTo>
                    <a:lnTo>
                      <a:pt x="39106" y="254735"/>
                    </a:lnTo>
                    <a:cubicBezTo>
                      <a:pt x="39154" y="227493"/>
                      <a:pt x="61204" y="205405"/>
                      <a:pt x="88446" y="205300"/>
                    </a:cubicBezTo>
                    <a:lnTo>
                      <a:pt x="231892" y="205300"/>
                    </a:lnTo>
                    <a:cubicBezTo>
                      <a:pt x="259153" y="205357"/>
                      <a:pt x="281232" y="227474"/>
                      <a:pt x="281232" y="254735"/>
                    </a:cubicBezTo>
                    <a:lnTo>
                      <a:pt x="281232" y="395229"/>
                    </a:lnTo>
                    <a:cubicBezTo>
                      <a:pt x="281213" y="412288"/>
                      <a:pt x="274355" y="428623"/>
                      <a:pt x="262182" y="440568"/>
                    </a:cubicBezTo>
                    <a:lnTo>
                      <a:pt x="210556" y="493050"/>
                    </a:lnTo>
                    <a:cubicBezTo>
                      <a:pt x="206841" y="496841"/>
                      <a:pt x="204755" y="501937"/>
                      <a:pt x="204746" y="507243"/>
                    </a:cubicBezTo>
                    <a:lnTo>
                      <a:pt x="204746" y="627258"/>
                    </a:lnTo>
                    <a:cubicBezTo>
                      <a:pt x="205508" y="638335"/>
                      <a:pt x="215109" y="646689"/>
                      <a:pt x="226177" y="645927"/>
                    </a:cubicBezTo>
                    <a:cubicBezTo>
                      <a:pt x="236188" y="645231"/>
                      <a:pt x="244161" y="637268"/>
                      <a:pt x="244846" y="627258"/>
                    </a:cubicBezTo>
                    <a:lnTo>
                      <a:pt x="244846" y="515529"/>
                    </a:lnTo>
                    <a:lnTo>
                      <a:pt x="291423" y="468857"/>
                    </a:lnTo>
                    <a:cubicBezTo>
                      <a:pt x="311064" y="449397"/>
                      <a:pt x="322075" y="422870"/>
                      <a:pt x="321999" y="395229"/>
                    </a:cubicBezTo>
                    <a:lnTo>
                      <a:pt x="321999" y="254735"/>
                    </a:lnTo>
                    <a:cubicBezTo>
                      <a:pt x="321770" y="208424"/>
                      <a:pt x="286232" y="169953"/>
                      <a:pt x="240083" y="166057"/>
                    </a:cubicBezTo>
                    <a:close/>
                    <a:moveTo>
                      <a:pt x="160550" y="43089"/>
                    </a:moveTo>
                    <a:cubicBezTo>
                      <a:pt x="194326" y="43032"/>
                      <a:pt x="221739" y="70369"/>
                      <a:pt x="221796" y="104145"/>
                    </a:cubicBezTo>
                    <a:cubicBezTo>
                      <a:pt x="221843" y="137920"/>
                      <a:pt x="194516" y="165333"/>
                      <a:pt x="160741" y="165390"/>
                    </a:cubicBezTo>
                    <a:cubicBezTo>
                      <a:pt x="126965" y="165448"/>
                      <a:pt x="99552" y="138111"/>
                      <a:pt x="99495" y="104335"/>
                    </a:cubicBezTo>
                    <a:cubicBezTo>
                      <a:pt x="99495" y="104307"/>
                      <a:pt x="99495" y="104268"/>
                      <a:pt x="99495" y="104240"/>
                    </a:cubicBezTo>
                    <a:cubicBezTo>
                      <a:pt x="99495" y="70493"/>
                      <a:pt x="126803" y="43099"/>
                      <a:pt x="160550" y="429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7" name="Freeform: Shape 86">
                <a:extLst>
                  <a:ext uri="{FF2B5EF4-FFF2-40B4-BE49-F238E27FC236}">
                    <a16:creationId xmlns:a16="http://schemas.microsoft.com/office/drawing/2014/main" id="{2C850236-1C42-4315-87F6-E0A4DCB0DC92}"/>
                  </a:ext>
                </a:extLst>
              </p:cNvPr>
              <p:cNvSpPr/>
              <p:nvPr/>
            </p:nvSpPr>
            <p:spPr>
              <a:xfrm>
                <a:off x="5424105" y="3247413"/>
                <a:ext cx="514417" cy="423720"/>
              </a:xfrm>
              <a:custGeom>
                <a:avLst/>
                <a:gdLst>
                  <a:gd name="connsiteX0" fmla="*/ 1134673 w 1227871"/>
                  <a:gd name="connsiteY0" fmla="*/ 325706 h 1011385"/>
                  <a:gd name="connsiteX1" fmla="*/ 1139312 w 1227871"/>
                  <a:gd name="connsiteY1" fmla="*/ 182459 h 1011385"/>
                  <a:gd name="connsiteX2" fmla="*/ 996066 w 1227871"/>
                  <a:gd name="connsiteY2" fmla="*/ 177821 h 1011385"/>
                  <a:gd name="connsiteX3" fmla="*/ 987131 w 1227871"/>
                  <a:gd name="connsiteY3" fmla="*/ 316181 h 1011385"/>
                  <a:gd name="connsiteX4" fmla="*/ 980940 w 1227871"/>
                  <a:gd name="connsiteY4" fmla="*/ 316181 h 1011385"/>
                  <a:gd name="connsiteX5" fmla="*/ 917027 w 1227871"/>
                  <a:gd name="connsiteY5" fmla="*/ 254745 h 1011385"/>
                  <a:gd name="connsiteX6" fmla="*/ 917027 w 1227871"/>
                  <a:gd name="connsiteY6" fmla="*/ 127110 h 1011385"/>
                  <a:gd name="connsiteX7" fmla="*/ 787011 w 1227871"/>
                  <a:gd name="connsiteY7" fmla="*/ 4047 h 1011385"/>
                  <a:gd name="connsiteX8" fmla="*/ 663948 w 1227871"/>
                  <a:gd name="connsiteY8" fmla="*/ 127110 h 1011385"/>
                  <a:gd name="connsiteX9" fmla="*/ 663948 w 1227871"/>
                  <a:gd name="connsiteY9" fmla="*/ 242743 h 1011385"/>
                  <a:gd name="connsiteX10" fmla="*/ 548981 w 1227871"/>
                  <a:gd name="connsiteY10" fmla="*/ 242743 h 1011385"/>
                  <a:gd name="connsiteX11" fmla="*/ 552458 w 1227871"/>
                  <a:gd name="connsiteY11" fmla="*/ 43004 h 1011385"/>
                  <a:gd name="connsiteX12" fmla="*/ 352719 w 1227871"/>
                  <a:gd name="connsiteY12" fmla="*/ 39537 h 1011385"/>
                  <a:gd name="connsiteX13" fmla="*/ 349242 w 1227871"/>
                  <a:gd name="connsiteY13" fmla="*/ 239267 h 1011385"/>
                  <a:gd name="connsiteX14" fmla="*/ 353814 w 1227871"/>
                  <a:gd name="connsiteY14" fmla="*/ 243791 h 1011385"/>
                  <a:gd name="connsiteX15" fmla="*/ 262660 w 1227871"/>
                  <a:gd name="connsiteY15" fmla="*/ 290464 h 1011385"/>
                  <a:gd name="connsiteX16" fmla="*/ 262660 w 1227871"/>
                  <a:gd name="connsiteY16" fmla="*/ 232742 h 1011385"/>
                  <a:gd name="connsiteX17" fmla="*/ 164562 w 1227871"/>
                  <a:gd name="connsiteY17" fmla="*/ 128434 h 1011385"/>
                  <a:gd name="connsiteX18" fmla="*/ 60253 w 1227871"/>
                  <a:gd name="connsiteY18" fmla="*/ 226532 h 1011385"/>
                  <a:gd name="connsiteX19" fmla="*/ 60253 w 1227871"/>
                  <a:gd name="connsiteY19" fmla="*/ 232742 h 1011385"/>
                  <a:gd name="connsiteX20" fmla="*/ 60253 w 1227871"/>
                  <a:gd name="connsiteY20" fmla="*/ 336088 h 1011385"/>
                  <a:gd name="connsiteX21" fmla="*/ 61301 w 1227871"/>
                  <a:gd name="connsiteY21" fmla="*/ 341327 h 1011385"/>
                  <a:gd name="connsiteX22" fmla="*/ -611 w 1227871"/>
                  <a:gd name="connsiteY22" fmla="*/ 459056 h 1011385"/>
                  <a:gd name="connsiteX23" fmla="*/ -611 w 1227871"/>
                  <a:gd name="connsiteY23" fmla="*/ 655461 h 1011385"/>
                  <a:gd name="connsiteX24" fmla="*/ 34727 w 1227871"/>
                  <a:gd name="connsiteY24" fmla="*/ 741186 h 1011385"/>
                  <a:gd name="connsiteX25" fmla="*/ 88066 w 1227871"/>
                  <a:gd name="connsiteY25" fmla="*/ 794527 h 1011385"/>
                  <a:gd name="connsiteX26" fmla="*/ 88066 w 1227871"/>
                  <a:gd name="connsiteY26" fmla="*/ 992551 h 1011385"/>
                  <a:gd name="connsiteX27" fmla="*/ 109498 w 1227871"/>
                  <a:gd name="connsiteY27" fmla="*/ 1011220 h 1011385"/>
                  <a:gd name="connsiteX28" fmla="*/ 128167 w 1227871"/>
                  <a:gd name="connsiteY28" fmla="*/ 992551 h 1011385"/>
                  <a:gd name="connsiteX29" fmla="*/ 128167 w 1227871"/>
                  <a:gd name="connsiteY29" fmla="*/ 785573 h 1011385"/>
                  <a:gd name="connsiteX30" fmla="*/ 122261 w 1227871"/>
                  <a:gd name="connsiteY30" fmla="*/ 771381 h 1011385"/>
                  <a:gd name="connsiteX31" fmla="*/ 63206 w 1227871"/>
                  <a:gd name="connsiteY31" fmla="*/ 712135 h 1011385"/>
                  <a:gd name="connsiteX32" fmla="*/ 39584 w 1227871"/>
                  <a:gd name="connsiteY32" fmla="*/ 654985 h 1011385"/>
                  <a:gd name="connsiteX33" fmla="*/ 39584 w 1227871"/>
                  <a:gd name="connsiteY33" fmla="*/ 459056 h 1011385"/>
                  <a:gd name="connsiteX34" fmla="*/ 142074 w 1227871"/>
                  <a:gd name="connsiteY34" fmla="*/ 356472 h 1011385"/>
                  <a:gd name="connsiteX35" fmla="*/ 232846 w 1227871"/>
                  <a:gd name="connsiteY35" fmla="*/ 356472 h 1011385"/>
                  <a:gd name="connsiteX36" fmla="*/ 230846 w 1227871"/>
                  <a:gd name="connsiteY36" fmla="*/ 376379 h 1011385"/>
                  <a:gd name="connsiteX37" fmla="*/ 230846 w 1227871"/>
                  <a:gd name="connsiteY37" fmla="*/ 588310 h 1011385"/>
                  <a:gd name="connsiteX38" fmla="*/ 271709 w 1227871"/>
                  <a:gd name="connsiteY38" fmla="*/ 686894 h 1011385"/>
                  <a:gd name="connsiteX39" fmla="*/ 338384 w 1227871"/>
                  <a:gd name="connsiteY39" fmla="*/ 753569 h 1011385"/>
                  <a:gd name="connsiteX40" fmla="*/ 338384 w 1227871"/>
                  <a:gd name="connsiteY40" fmla="*/ 991694 h 1011385"/>
                  <a:gd name="connsiteX41" fmla="*/ 359815 w 1227871"/>
                  <a:gd name="connsiteY41" fmla="*/ 1010363 h 1011385"/>
                  <a:gd name="connsiteX42" fmla="*/ 378483 w 1227871"/>
                  <a:gd name="connsiteY42" fmla="*/ 991694 h 1011385"/>
                  <a:gd name="connsiteX43" fmla="*/ 378483 w 1227871"/>
                  <a:gd name="connsiteY43" fmla="*/ 744806 h 1011385"/>
                  <a:gd name="connsiteX44" fmla="*/ 372578 w 1227871"/>
                  <a:gd name="connsiteY44" fmla="*/ 730614 h 1011385"/>
                  <a:gd name="connsiteX45" fmla="*/ 299902 w 1227871"/>
                  <a:gd name="connsiteY45" fmla="*/ 657938 h 1011385"/>
                  <a:gd name="connsiteX46" fmla="*/ 270851 w 1227871"/>
                  <a:gd name="connsiteY46" fmla="*/ 587739 h 1011385"/>
                  <a:gd name="connsiteX47" fmla="*/ 270851 w 1227871"/>
                  <a:gd name="connsiteY47" fmla="*/ 376093 h 1011385"/>
                  <a:gd name="connsiteX48" fmla="*/ 364101 w 1227871"/>
                  <a:gd name="connsiteY48" fmla="*/ 282843 h 1011385"/>
                  <a:gd name="connsiteX49" fmla="*/ 862544 w 1227871"/>
                  <a:gd name="connsiteY49" fmla="*/ 282843 h 1011385"/>
                  <a:gd name="connsiteX50" fmla="*/ 955794 w 1227871"/>
                  <a:gd name="connsiteY50" fmla="*/ 376093 h 1011385"/>
                  <a:gd name="connsiteX51" fmla="*/ 955794 w 1227871"/>
                  <a:gd name="connsiteY51" fmla="*/ 588024 h 1011385"/>
                  <a:gd name="connsiteX52" fmla="*/ 926742 w 1227871"/>
                  <a:gd name="connsiteY52" fmla="*/ 658224 h 1011385"/>
                  <a:gd name="connsiteX53" fmla="*/ 853781 w 1227871"/>
                  <a:gd name="connsiteY53" fmla="*/ 730899 h 1011385"/>
                  <a:gd name="connsiteX54" fmla="*/ 847876 w 1227871"/>
                  <a:gd name="connsiteY54" fmla="*/ 745092 h 1011385"/>
                  <a:gd name="connsiteX55" fmla="*/ 847876 w 1227871"/>
                  <a:gd name="connsiteY55" fmla="*/ 991885 h 1011385"/>
                  <a:gd name="connsiteX56" fmla="*/ 869307 w 1227871"/>
                  <a:gd name="connsiteY56" fmla="*/ 1010553 h 1011385"/>
                  <a:gd name="connsiteX57" fmla="*/ 887976 w 1227871"/>
                  <a:gd name="connsiteY57" fmla="*/ 991885 h 1011385"/>
                  <a:gd name="connsiteX58" fmla="*/ 887976 w 1227871"/>
                  <a:gd name="connsiteY58" fmla="*/ 753760 h 1011385"/>
                  <a:gd name="connsiteX59" fmla="*/ 954651 w 1227871"/>
                  <a:gd name="connsiteY59" fmla="*/ 687085 h 1011385"/>
                  <a:gd name="connsiteX60" fmla="*/ 995513 w 1227871"/>
                  <a:gd name="connsiteY60" fmla="*/ 588501 h 1011385"/>
                  <a:gd name="connsiteX61" fmla="*/ 995513 w 1227871"/>
                  <a:gd name="connsiteY61" fmla="*/ 376093 h 1011385"/>
                  <a:gd name="connsiteX62" fmla="*/ 993513 w 1227871"/>
                  <a:gd name="connsiteY62" fmla="*/ 356186 h 1011385"/>
                  <a:gd name="connsiteX63" fmla="*/ 1084191 w 1227871"/>
                  <a:gd name="connsiteY63" fmla="*/ 356186 h 1011385"/>
                  <a:gd name="connsiteX64" fmla="*/ 1187156 w 1227871"/>
                  <a:gd name="connsiteY64" fmla="*/ 458580 h 1011385"/>
                  <a:gd name="connsiteX65" fmla="*/ 1187156 w 1227871"/>
                  <a:gd name="connsiteY65" fmla="*/ 459056 h 1011385"/>
                  <a:gd name="connsiteX66" fmla="*/ 1187156 w 1227871"/>
                  <a:gd name="connsiteY66" fmla="*/ 655461 h 1011385"/>
                  <a:gd name="connsiteX67" fmla="*/ 1163534 w 1227871"/>
                  <a:gd name="connsiteY67" fmla="*/ 712611 h 1011385"/>
                  <a:gd name="connsiteX68" fmla="*/ 1104384 w 1227871"/>
                  <a:gd name="connsiteY68" fmla="*/ 771857 h 1011385"/>
                  <a:gd name="connsiteX69" fmla="*/ 1098479 w 1227871"/>
                  <a:gd name="connsiteY69" fmla="*/ 786049 h 1011385"/>
                  <a:gd name="connsiteX70" fmla="*/ 1098479 w 1227871"/>
                  <a:gd name="connsiteY70" fmla="*/ 992361 h 1011385"/>
                  <a:gd name="connsiteX71" fmla="*/ 1119910 w 1227871"/>
                  <a:gd name="connsiteY71" fmla="*/ 1011030 h 1011385"/>
                  <a:gd name="connsiteX72" fmla="*/ 1138579 w 1227871"/>
                  <a:gd name="connsiteY72" fmla="*/ 992361 h 1011385"/>
                  <a:gd name="connsiteX73" fmla="*/ 1138579 w 1227871"/>
                  <a:gd name="connsiteY73" fmla="*/ 793860 h 1011385"/>
                  <a:gd name="connsiteX74" fmla="*/ 1191919 w 1227871"/>
                  <a:gd name="connsiteY74" fmla="*/ 740520 h 1011385"/>
                  <a:gd name="connsiteX75" fmla="*/ 1227257 w 1227871"/>
                  <a:gd name="connsiteY75" fmla="*/ 654795 h 1011385"/>
                  <a:gd name="connsiteX76" fmla="*/ 1227257 w 1227871"/>
                  <a:gd name="connsiteY76" fmla="*/ 459056 h 1011385"/>
                  <a:gd name="connsiteX77" fmla="*/ 1134673 w 1227871"/>
                  <a:gd name="connsiteY77" fmla="*/ 325706 h 1011385"/>
                  <a:gd name="connsiteX78" fmla="*/ 141978 w 1227871"/>
                  <a:gd name="connsiteY78" fmla="*/ 316181 h 1011385"/>
                  <a:gd name="connsiteX79" fmla="*/ 100354 w 1227871"/>
                  <a:gd name="connsiteY79" fmla="*/ 316181 h 1011385"/>
                  <a:gd name="connsiteX80" fmla="*/ 100354 w 1227871"/>
                  <a:gd name="connsiteY80" fmla="*/ 232837 h 1011385"/>
                  <a:gd name="connsiteX81" fmla="*/ 159047 w 1227871"/>
                  <a:gd name="connsiteY81" fmla="*/ 169325 h 1011385"/>
                  <a:gd name="connsiteX82" fmla="*/ 222559 w 1227871"/>
                  <a:gd name="connsiteY82" fmla="*/ 228008 h 1011385"/>
                  <a:gd name="connsiteX83" fmla="*/ 222559 w 1227871"/>
                  <a:gd name="connsiteY83" fmla="*/ 232837 h 1011385"/>
                  <a:gd name="connsiteX84" fmla="*/ 222559 w 1227871"/>
                  <a:gd name="connsiteY84" fmla="*/ 316181 h 1011385"/>
                  <a:gd name="connsiteX85" fmla="*/ 349718 w 1227871"/>
                  <a:gd name="connsiteY85" fmla="*/ 141778 h 1011385"/>
                  <a:gd name="connsiteX86" fmla="*/ 450779 w 1227871"/>
                  <a:gd name="connsiteY86" fmla="*/ 40718 h 1011385"/>
                  <a:gd name="connsiteX87" fmla="*/ 551839 w 1227871"/>
                  <a:gd name="connsiteY87" fmla="*/ 141778 h 1011385"/>
                  <a:gd name="connsiteX88" fmla="*/ 450779 w 1227871"/>
                  <a:gd name="connsiteY88" fmla="*/ 242839 h 1011385"/>
                  <a:gd name="connsiteX89" fmla="*/ 349718 w 1227871"/>
                  <a:gd name="connsiteY89" fmla="*/ 141683 h 1011385"/>
                  <a:gd name="connsiteX90" fmla="*/ 704049 w 1227871"/>
                  <a:gd name="connsiteY90" fmla="*/ 242839 h 1011385"/>
                  <a:gd name="connsiteX91" fmla="*/ 704049 w 1227871"/>
                  <a:gd name="connsiteY91" fmla="*/ 127110 h 1011385"/>
                  <a:gd name="connsiteX92" fmla="*/ 793355 w 1227871"/>
                  <a:gd name="connsiteY92" fmla="*/ 43537 h 1011385"/>
                  <a:gd name="connsiteX93" fmla="*/ 876927 w 1227871"/>
                  <a:gd name="connsiteY93" fmla="*/ 127110 h 1011385"/>
                  <a:gd name="connsiteX94" fmla="*/ 876927 w 1227871"/>
                  <a:gd name="connsiteY94" fmla="*/ 242743 h 1011385"/>
                  <a:gd name="connsiteX95" fmla="*/ 704049 w 1227871"/>
                  <a:gd name="connsiteY95" fmla="*/ 242743 h 1011385"/>
                  <a:gd name="connsiteX96" fmla="*/ 1065141 w 1227871"/>
                  <a:gd name="connsiteY96" fmla="*/ 191403 h 1011385"/>
                  <a:gd name="connsiteX97" fmla="*/ 1126387 w 1227871"/>
                  <a:gd name="connsiteY97" fmla="*/ 252459 h 1011385"/>
                  <a:gd name="connsiteX98" fmla="*/ 1065332 w 1227871"/>
                  <a:gd name="connsiteY98" fmla="*/ 313705 h 1011385"/>
                  <a:gd name="connsiteX99" fmla="*/ 1004086 w 1227871"/>
                  <a:gd name="connsiteY99" fmla="*/ 252649 h 1011385"/>
                  <a:gd name="connsiteX100" fmla="*/ 1004086 w 1227871"/>
                  <a:gd name="connsiteY100" fmla="*/ 252554 h 1011385"/>
                  <a:gd name="connsiteX101" fmla="*/ 1065141 w 1227871"/>
                  <a:gd name="connsiteY101" fmla="*/ 191308 h 101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27871" h="1011385">
                    <a:moveTo>
                      <a:pt x="1134673" y="325706"/>
                    </a:moveTo>
                    <a:cubicBezTo>
                      <a:pt x="1175517" y="287434"/>
                      <a:pt x="1177593" y="223293"/>
                      <a:pt x="1139312" y="182459"/>
                    </a:cubicBezTo>
                    <a:cubicBezTo>
                      <a:pt x="1101041" y="141616"/>
                      <a:pt x="1036899" y="139540"/>
                      <a:pt x="996066" y="177821"/>
                    </a:cubicBezTo>
                    <a:cubicBezTo>
                      <a:pt x="957070" y="214368"/>
                      <a:pt x="953155" y="274919"/>
                      <a:pt x="987131" y="316181"/>
                    </a:cubicBezTo>
                    <a:lnTo>
                      <a:pt x="980940" y="316181"/>
                    </a:lnTo>
                    <a:cubicBezTo>
                      <a:pt x="967262" y="289016"/>
                      <a:pt x="944716" y="267337"/>
                      <a:pt x="917027" y="254745"/>
                    </a:cubicBezTo>
                    <a:lnTo>
                      <a:pt x="917027" y="127110"/>
                    </a:lnTo>
                    <a:cubicBezTo>
                      <a:pt x="915113" y="57225"/>
                      <a:pt x="856905" y="2123"/>
                      <a:pt x="787011" y="4047"/>
                    </a:cubicBezTo>
                    <a:cubicBezTo>
                      <a:pt x="719821" y="5885"/>
                      <a:pt x="665796" y="59920"/>
                      <a:pt x="663948" y="127110"/>
                    </a:cubicBezTo>
                    <a:lnTo>
                      <a:pt x="663948" y="242743"/>
                    </a:lnTo>
                    <a:lnTo>
                      <a:pt x="548981" y="242743"/>
                    </a:lnTo>
                    <a:cubicBezTo>
                      <a:pt x="605093" y="188546"/>
                      <a:pt x="606646" y="99125"/>
                      <a:pt x="552458" y="43004"/>
                    </a:cubicBezTo>
                    <a:cubicBezTo>
                      <a:pt x="498260" y="-13108"/>
                      <a:pt x="408830" y="-14660"/>
                      <a:pt x="352719" y="39537"/>
                    </a:cubicBezTo>
                    <a:cubicBezTo>
                      <a:pt x="296607" y="93734"/>
                      <a:pt x="295045" y="183155"/>
                      <a:pt x="349242" y="239267"/>
                    </a:cubicBezTo>
                    <a:cubicBezTo>
                      <a:pt x="350738" y="240810"/>
                      <a:pt x="352261" y="242315"/>
                      <a:pt x="353814" y="243791"/>
                    </a:cubicBezTo>
                    <a:cubicBezTo>
                      <a:pt x="318410" y="246525"/>
                      <a:pt x="285577" y="263336"/>
                      <a:pt x="262660" y="290464"/>
                    </a:cubicBezTo>
                    <a:lnTo>
                      <a:pt x="262660" y="232742"/>
                    </a:lnTo>
                    <a:cubicBezTo>
                      <a:pt x="264374" y="176849"/>
                      <a:pt x="220454" y="130148"/>
                      <a:pt x="164562" y="128434"/>
                    </a:cubicBezTo>
                    <a:cubicBezTo>
                      <a:pt x="108669" y="126719"/>
                      <a:pt x="61968" y="170639"/>
                      <a:pt x="60253" y="226532"/>
                    </a:cubicBezTo>
                    <a:cubicBezTo>
                      <a:pt x="60187" y="228599"/>
                      <a:pt x="60187" y="230675"/>
                      <a:pt x="60253" y="232742"/>
                    </a:cubicBezTo>
                    <a:lnTo>
                      <a:pt x="60253" y="336088"/>
                    </a:lnTo>
                    <a:cubicBezTo>
                      <a:pt x="60358" y="337879"/>
                      <a:pt x="60710" y="339641"/>
                      <a:pt x="61301" y="341327"/>
                    </a:cubicBezTo>
                    <a:cubicBezTo>
                      <a:pt x="22544" y="367987"/>
                      <a:pt x="-611" y="412012"/>
                      <a:pt x="-611" y="459056"/>
                    </a:cubicBezTo>
                    <a:lnTo>
                      <a:pt x="-611" y="655461"/>
                    </a:lnTo>
                    <a:cubicBezTo>
                      <a:pt x="-792" y="687618"/>
                      <a:pt x="11942" y="718498"/>
                      <a:pt x="34727" y="741186"/>
                    </a:cubicBezTo>
                    <a:lnTo>
                      <a:pt x="88066" y="794527"/>
                    </a:lnTo>
                    <a:lnTo>
                      <a:pt x="88066" y="992551"/>
                    </a:lnTo>
                    <a:cubicBezTo>
                      <a:pt x="88828" y="1003629"/>
                      <a:pt x="98430" y="1011982"/>
                      <a:pt x="109498" y="1011220"/>
                    </a:cubicBezTo>
                    <a:cubicBezTo>
                      <a:pt x="119509" y="1010525"/>
                      <a:pt x="127471" y="1002562"/>
                      <a:pt x="128167" y="992551"/>
                    </a:cubicBezTo>
                    <a:lnTo>
                      <a:pt x="128167" y="785573"/>
                    </a:lnTo>
                    <a:cubicBezTo>
                      <a:pt x="128167" y="780248"/>
                      <a:pt x="126043" y="775134"/>
                      <a:pt x="122261" y="771381"/>
                    </a:cubicBezTo>
                    <a:lnTo>
                      <a:pt x="63206" y="712135"/>
                    </a:lnTo>
                    <a:cubicBezTo>
                      <a:pt x="47976" y="697029"/>
                      <a:pt x="39461" y="676436"/>
                      <a:pt x="39584" y="654985"/>
                    </a:cubicBezTo>
                    <a:lnTo>
                      <a:pt x="39584" y="459056"/>
                    </a:lnTo>
                    <a:cubicBezTo>
                      <a:pt x="39641" y="402458"/>
                      <a:pt x="85476" y="356576"/>
                      <a:pt x="142074" y="356472"/>
                    </a:cubicBezTo>
                    <a:lnTo>
                      <a:pt x="232846" y="356472"/>
                    </a:lnTo>
                    <a:cubicBezTo>
                      <a:pt x="231656" y="363044"/>
                      <a:pt x="230980" y="369702"/>
                      <a:pt x="230846" y="376379"/>
                    </a:cubicBezTo>
                    <a:lnTo>
                      <a:pt x="230846" y="588310"/>
                    </a:lnTo>
                    <a:cubicBezTo>
                      <a:pt x="230741" y="625315"/>
                      <a:pt x="245457" y="660815"/>
                      <a:pt x="271709" y="686894"/>
                    </a:cubicBezTo>
                    <a:lnTo>
                      <a:pt x="338384" y="753569"/>
                    </a:lnTo>
                    <a:lnTo>
                      <a:pt x="338384" y="991694"/>
                    </a:lnTo>
                    <a:cubicBezTo>
                      <a:pt x="339145" y="1002772"/>
                      <a:pt x="348747" y="1011125"/>
                      <a:pt x="359815" y="1010363"/>
                    </a:cubicBezTo>
                    <a:cubicBezTo>
                      <a:pt x="369825" y="1009668"/>
                      <a:pt x="377798" y="1001705"/>
                      <a:pt x="378483" y="991694"/>
                    </a:cubicBezTo>
                    <a:lnTo>
                      <a:pt x="378483" y="744806"/>
                    </a:lnTo>
                    <a:cubicBezTo>
                      <a:pt x="378465" y="739481"/>
                      <a:pt x="376341" y="734386"/>
                      <a:pt x="372578" y="730614"/>
                    </a:cubicBezTo>
                    <a:lnTo>
                      <a:pt x="299902" y="657938"/>
                    </a:lnTo>
                    <a:cubicBezTo>
                      <a:pt x="281234" y="639355"/>
                      <a:pt x="270775" y="614075"/>
                      <a:pt x="270851" y="587739"/>
                    </a:cubicBezTo>
                    <a:lnTo>
                      <a:pt x="270851" y="376093"/>
                    </a:lnTo>
                    <a:cubicBezTo>
                      <a:pt x="270899" y="324611"/>
                      <a:pt x="312618" y="282901"/>
                      <a:pt x="364101" y="282843"/>
                    </a:cubicBezTo>
                    <a:lnTo>
                      <a:pt x="862544" y="282843"/>
                    </a:lnTo>
                    <a:cubicBezTo>
                      <a:pt x="914027" y="282901"/>
                      <a:pt x="955737" y="324611"/>
                      <a:pt x="955794" y="376093"/>
                    </a:cubicBezTo>
                    <a:lnTo>
                      <a:pt x="955794" y="588024"/>
                    </a:lnTo>
                    <a:cubicBezTo>
                      <a:pt x="955870" y="614361"/>
                      <a:pt x="945412" y="639640"/>
                      <a:pt x="926742" y="658224"/>
                    </a:cubicBezTo>
                    <a:lnTo>
                      <a:pt x="853781" y="730899"/>
                    </a:lnTo>
                    <a:cubicBezTo>
                      <a:pt x="849981" y="734643"/>
                      <a:pt x="847857" y="739758"/>
                      <a:pt x="847876" y="745092"/>
                    </a:cubicBezTo>
                    <a:lnTo>
                      <a:pt x="847876" y="991885"/>
                    </a:lnTo>
                    <a:cubicBezTo>
                      <a:pt x="848638" y="1002962"/>
                      <a:pt x="858239" y="1011315"/>
                      <a:pt x="869307" y="1010553"/>
                    </a:cubicBezTo>
                    <a:cubicBezTo>
                      <a:pt x="879318" y="1009858"/>
                      <a:pt x="887290" y="1001895"/>
                      <a:pt x="887976" y="991885"/>
                    </a:cubicBezTo>
                    <a:lnTo>
                      <a:pt x="887976" y="753760"/>
                    </a:lnTo>
                    <a:lnTo>
                      <a:pt x="954651" y="687085"/>
                    </a:lnTo>
                    <a:cubicBezTo>
                      <a:pt x="980902" y="661005"/>
                      <a:pt x="995618" y="625505"/>
                      <a:pt x="995513" y="588501"/>
                    </a:cubicBezTo>
                    <a:lnTo>
                      <a:pt x="995513" y="376093"/>
                    </a:lnTo>
                    <a:cubicBezTo>
                      <a:pt x="995332" y="369416"/>
                      <a:pt x="994656" y="362768"/>
                      <a:pt x="993513" y="356186"/>
                    </a:cubicBezTo>
                    <a:lnTo>
                      <a:pt x="1084191" y="356186"/>
                    </a:lnTo>
                    <a:cubicBezTo>
                      <a:pt x="1140903" y="356024"/>
                      <a:pt x="1186994" y="401868"/>
                      <a:pt x="1187156" y="458580"/>
                    </a:cubicBezTo>
                    <a:cubicBezTo>
                      <a:pt x="1187156" y="458742"/>
                      <a:pt x="1187156" y="458894"/>
                      <a:pt x="1187156" y="459056"/>
                    </a:cubicBezTo>
                    <a:lnTo>
                      <a:pt x="1187156" y="655461"/>
                    </a:lnTo>
                    <a:cubicBezTo>
                      <a:pt x="1187280" y="676912"/>
                      <a:pt x="1178765" y="697505"/>
                      <a:pt x="1163534" y="712611"/>
                    </a:cubicBezTo>
                    <a:lnTo>
                      <a:pt x="1104384" y="771857"/>
                    </a:lnTo>
                    <a:cubicBezTo>
                      <a:pt x="1100603" y="775610"/>
                      <a:pt x="1098479" y="780725"/>
                      <a:pt x="1098479" y="786049"/>
                    </a:cubicBezTo>
                    <a:lnTo>
                      <a:pt x="1098479" y="992361"/>
                    </a:lnTo>
                    <a:cubicBezTo>
                      <a:pt x="1099241" y="1003438"/>
                      <a:pt x="1108842" y="1011792"/>
                      <a:pt x="1119910" y="1011030"/>
                    </a:cubicBezTo>
                    <a:cubicBezTo>
                      <a:pt x="1129921" y="1010334"/>
                      <a:pt x="1137893" y="1002372"/>
                      <a:pt x="1138579" y="992361"/>
                    </a:cubicBezTo>
                    <a:lnTo>
                      <a:pt x="1138579" y="793860"/>
                    </a:lnTo>
                    <a:lnTo>
                      <a:pt x="1191919" y="740520"/>
                    </a:lnTo>
                    <a:cubicBezTo>
                      <a:pt x="1214703" y="717831"/>
                      <a:pt x="1227438" y="686951"/>
                      <a:pt x="1227257" y="654795"/>
                    </a:cubicBezTo>
                    <a:lnTo>
                      <a:pt x="1227257" y="459056"/>
                    </a:lnTo>
                    <a:cubicBezTo>
                      <a:pt x="1227095" y="399687"/>
                      <a:pt x="1190242" y="346604"/>
                      <a:pt x="1134673" y="325706"/>
                    </a:cubicBezTo>
                    <a:close/>
                    <a:moveTo>
                      <a:pt x="141978" y="316181"/>
                    </a:moveTo>
                    <a:lnTo>
                      <a:pt x="100354" y="316181"/>
                    </a:lnTo>
                    <a:lnTo>
                      <a:pt x="100354" y="232837"/>
                    </a:lnTo>
                    <a:cubicBezTo>
                      <a:pt x="99020" y="199090"/>
                      <a:pt x="125300" y="170658"/>
                      <a:pt x="159047" y="169325"/>
                    </a:cubicBezTo>
                    <a:cubicBezTo>
                      <a:pt x="192794" y="167991"/>
                      <a:pt x="221226" y="194261"/>
                      <a:pt x="222559" y="228008"/>
                    </a:cubicBezTo>
                    <a:cubicBezTo>
                      <a:pt x="222626" y="229618"/>
                      <a:pt x="222626" y="231227"/>
                      <a:pt x="222559" y="232837"/>
                    </a:cubicBezTo>
                    <a:lnTo>
                      <a:pt x="222559" y="316181"/>
                    </a:lnTo>
                    <a:close/>
                    <a:moveTo>
                      <a:pt x="349718" y="141778"/>
                    </a:moveTo>
                    <a:cubicBezTo>
                      <a:pt x="349718" y="85962"/>
                      <a:pt x="394962" y="40718"/>
                      <a:pt x="450779" y="40718"/>
                    </a:cubicBezTo>
                    <a:cubicBezTo>
                      <a:pt x="506595" y="40718"/>
                      <a:pt x="551839" y="85962"/>
                      <a:pt x="551839" y="141778"/>
                    </a:cubicBezTo>
                    <a:cubicBezTo>
                      <a:pt x="551839" y="197595"/>
                      <a:pt x="506595" y="242839"/>
                      <a:pt x="450779" y="242839"/>
                    </a:cubicBezTo>
                    <a:cubicBezTo>
                      <a:pt x="394952" y="242781"/>
                      <a:pt x="349718" y="197509"/>
                      <a:pt x="349718" y="141683"/>
                    </a:cubicBezTo>
                    <a:close/>
                    <a:moveTo>
                      <a:pt x="704049" y="242839"/>
                    </a:moveTo>
                    <a:lnTo>
                      <a:pt x="704049" y="127110"/>
                    </a:lnTo>
                    <a:cubicBezTo>
                      <a:pt x="705629" y="79370"/>
                      <a:pt x="745615" y="41956"/>
                      <a:pt x="793355" y="43537"/>
                    </a:cubicBezTo>
                    <a:cubicBezTo>
                      <a:pt x="838875" y="45052"/>
                      <a:pt x="875412" y="81599"/>
                      <a:pt x="876927" y="127110"/>
                    </a:cubicBezTo>
                    <a:lnTo>
                      <a:pt x="876927" y="242743"/>
                    </a:lnTo>
                    <a:lnTo>
                      <a:pt x="704049" y="242743"/>
                    </a:lnTo>
                    <a:close/>
                    <a:moveTo>
                      <a:pt x="1065141" y="191403"/>
                    </a:moveTo>
                    <a:cubicBezTo>
                      <a:pt x="1098917" y="191346"/>
                      <a:pt x="1126339" y="218683"/>
                      <a:pt x="1126387" y="252459"/>
                    </a:cubicBezTo>
                    <a:cubicBezTo>
                      <a:pt x="1126434" y="286234"/>
                      <a:pt x="1099107" y="313647"/>
                      <a:pt x="1065332" y="313705"/>
                    </a:cubicBezTo>
                    <a:cubicBezTo>
                      <a:pt x="1031556" y="313752"/>
                      <a:pt x="1004143" y="286425"/>
                      <a:pt x="1004086" y="252649"/>
                    </a:cubicBezTo>
                    <a:cubicBezTo>
                      <a:pt x="1004086" y="252621"/>
                      <a:pt x="1004086" y="252583"/>
                      <a:pt x="1004086" y="252554"/>
                    </a:cubicBezTo>
                    <a:cubicBezTo>
                      <a:pt x="1004086" y="218807"/>
                      <a:pt x="1031394" y="191413"/>
                      <a:pt x="1065141" y="19130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88" name="Group 87">
              <a:extLst>
                <a:ext uri="{FF2B5EF4-FFF2-40B4-BE49-F238E27FC236}">
                  <a16:creationId xmlns:a16="http://schemas.microsoft.com/office/drawing/2014/main" id="{7656E26A-6915-45BE-A684-19D7510F29AD}"/>
                </a:ext>
              </a:extLst>
            </p:cNvPr>
            <p:cNvGrpSpPr/>
            <p:nvPr/>
          </p:nvGrpSpPr>
          <p:grpSpPr>
            <a:xfrm>
              <a:off x="8855578" y="4450073"/>
              <a:ext cx="365760" cy="365760"/>
              <a:chOff x="5415881" y="4176035"/>
              <a:chExt cx="479242" cy="510348"/>
            </a:xfrm>
            <a:solidFill>
              <a:srgbClr val="5D81B1"/>
            </a:solidFill>
          </p:grpSpPr>
          <p:sp>
            <p:nvSpPr>
              <p:cNvPr id="89" name="Freeform: Shape 88">
                <a:extLst>
                  <a:ext uri="{FF2B5EF4-FFF2-40B4-BE49-F238E27FC236}">
                    <a16:creationId xmlns:a16="http://schemas.microsoft.com/office/drawing/2014/main" id="{C03D8B0C-62BC-4F08-B098-C3E713783CDE}"/>
                  </a:ext>
                </a:extLst>
              </p:cNvPr>
              <p:cNvSpPr/>
              <p:nvPr/>
            </p:nvSpPr>
            <p:spPr>
              <a:xfrm>
                <a:off x="5571774" y="4370092"/>
                <a:ext cx="157724" cy="137358"/>
              </a:xfrm>
              <a:custGeom>
                <a:avLst/>
                <a:gdLst>
                  <a:gd name="connsiteX0" fmla="*/ 81658 w 157724"/>
                  <a:gd name="connsiteY0" fmla="*/ 12605 h 137358"/>
                  <a:gd name="connsiteX1" fmla="*/ 78845 w 157724"/>
                  <a:gd name="connsiteY1" fmla="*/ 15419 h 137358"/>
                  <a:gd name="connsiteX2" fmla="*/ 75844 w 157724"/>
                  <a:gd name="connsiteY2" fmla="*/ 12605 h 137358"/>
                  <a:gd name="connsiteX3" fmla="*/ 13011 w 157724"/>
                  <a:gd name="connsiteY3" fmla="*/ 12605 h 137358"/>
                  <a:gd name="connsiteX4" fmla="*/ 12505 w 157724"/>
                  <a:gd name="connsiteY4" fmla="*/ 74937 h 137358"/>
                  <a:gd name="connsiteX5" fmla="*/ 13011 w 157724"/>
                  <a:gd name="connsiteY5" fmla="*/ 75438 h 137358"/>
                  <a:gd name="connsiteX6" fmla="*/ 72093 w 157724"/>
                  <a:gd name="connsiteY6" fmla="*/ 134520 h 137358"/>
                  <a:gd name="connsiteX7" fmla="*/ 78845 w 157724"/>
                  <a:gd name="connsiteY7" fmla="*/ 137333 h 137358"/>
                  <a:gd name="connsiteX8" fmla="*/ 85409 w 157724"/>
                  <a:gd name="connsiteY8" fmla="*/ 134520 h 137358"/>
                  <a:gd name="connsiteX9" fmla="*/ 144491 w 157724"/>
                  <a:gd name="connsiteY9" fmla="*/ 75438 h 137358"/>
                  <a:gd name="connsiteX10" fmla="*/ 144716 w 157724"/>
                  <a:gd name="connsiteY10" fmla="*/ 12840 h 137358"/>
                  <a:gd name="connsiteX11" fmla="*/ 144491 w 157724"/>
                  <a:gd name="connsiteY11" fmla="*/ 12605 h 137358"/>
                  <a:gd name="connsiteX12" fmla="*/ 81658 w 157724"/>
                  <a:gd name="connsiteY12" fmla="*/ 12605 h 137358"/>
                  <a:gd name="connsiteX13" fmla="*/ 137926 w 157724"/>
                  <a:gd name="connsiteY13" fmla="*/ 43553 h 137358"/>
                  <a:gd name="connsiteX14" fmla="*/ 130424 w 157724"/>
                  <a:gd name="connsiteY14" fmla="*/ 62309 h 137358"/>
                  <a:gd name="connsiteX15" fmla="*/ 77907 w 157724"/>
                  <a:gd name="connsiteY15" fmla="*/ 114826 h 137358"/>
                  <a:gd name="connsiteX16" fmla="*/ 25390 w 157724"/>
                  <a:gd name="connsiteY16" fmla="*/ 61746 h 137358"/>
                  <a:gd name="connsiteX17" fmla="*/ 17888 w 157724"/>
                  <a:gd name="connsiteY17" fmla="*/ 42990 h 137358"/>
                  <a:gd name="connsiteX18" fmla="*/ 44127 w 157724"/>
                  <a:gd name="connsiteY18" fmla="*/ 17857 h 137358"/>
                  <a:gd name="connsiteX19" fmla="*/ 44146 w 157724"/>
                  <a:gd name="connsiteY19" fmla="*/ 17857 h 137358"/>
                  <a:gd name="connsiteX20" fmla="*/ 62902 w 157724"/>
                  <a:gd name="connsiteY20" fmla="*/ 25360 h 137358"/>
                  <a:gd name="connsiteX21" fmla="*/ 72468 w 157724"/>
                  <a:gd name="connsiteY21" fmla="*/ 34925 h 137358"/>
                  <a:gd name="connsiteX22" fmla="*/ 79220 w 157724"/>
                  <a:gd name="connsiteY22" fmla="*/ 37739 h 137358"/>
                  <a:gd name="connsiteX23" fmla="*/ 85785 w 157724"/>
                  <a:gd name="connsiteY23" fmla="*/ 34925 h 137358"/>
                  <a:gd name="connsiteX24" fmla="*/ 95350 w 157724"/>
                  <a:gd name="connsiteY24" fmla="*/ 25360 h 137358"/>
                  <a:gd name="connsiteX25" fmla="*/ 131737 w 157724"/>
                  <a:gd name="connsiteY25" fmla="*/ 25360 h 137358"/>
                  <a:gd name="connsiteX26" fmla="*/ 137926 w 157724"/>
                  <a:gd name="connsiteY26" fmla="*/ 43553 h 13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24" h="137358">
                    <a:moveTo>
                      <a:pt x="81658" y="12605"/>
                    </a:moveTo>
                    <a:lnTo>
                      <a:pt x="78845" y="15419"/>
                    </a:lnTo>
                    <a:lnTo>
                      <a:pt x="75844" y="12605"/>
                    </a:lnTo>
                    <a:cubicBezTo>
                      <a:pt x="58288" y="-4234"/>
                      <a:pt x="30567" y="-4234"/>
                      <a:pt x="13011" y="12605"/>
                    </a:cubicBezTo>
                    <a:cubicBezTo>
                      <a:pt x="-4339" y="29679"/>
                      <a:pt x="-4564" y="57586"/>
                      <a:pt x="12505" y="74937"/>
                    </a:cubicBezTo>
                    <a:cubicBezTo>
                      <a:pt x="12673" y="75106"/>
                      <a:pt x="12842" y="75273"/>
                      <a:pt x="13011" y="75438"/>
                    </a:cubicBezTo>
                    <a:lnTo>
                      <a:pt x="72093" y="134520"/>
                    </a:lnTo>
                    <a:cubicBezTo>
                      <a:pt x="73856" y="136352"/>
                      <a:pt x="76294" y="137371"/>
                      <a:pt x="78845" y="137333"/>
                    </a:cubicBezTo>
                    <a:cubicBezTo>
                      <a:pt x="81339" y="137363"/>
                      <a:pt x="83721" y="136341"/>
                      <a:pt x="85409" y="134520"/>
                    </a:cubicBezTo>
                    <a:lnTo>
                      <a:pt x="144491" y="75438"/>
                    </a:lnTo>
                    <a:cubicBezTo>
                      <a:pt x="161840" y="58216"/>
                      <a:pt x="161953" y="30191"/>
                      <a:pt x="144716" y="12840"/>
                    </a:cubicBezTo>
                    <a:cubicBezTo>
                      <a:pt x="144641" y="12761"/>
                      <a:pt x="144566" y="12682"/>
                      <a:pt x="144491" y="12605"/>
                    </a:cubicBezTo>
                    <a:cubicBezTo>
                      <a:pt x="126935" y="-4234"/>
                      <a:pt x="99214" y="-4234"/>
                      <a:pt x="81658" y="12605"/>
                    </a:cubicBezTo>
                    <a:close/>
                    <a:moveTo>
                      <a:pt x="137926" y="43553"/>
                    </a:moveTo>
                    <a:cubicBezTo>
                      <a:pt x="138133" y="50575"/>
                      <a:pt x="135413" y="57369"/>
                      <a:pt x="130424" y="62309"/>
                    </a:cubicBezTo>
                    <a:lnTo>
                      <a:pt x="77907" y="114826"/>
                    </a:lnTo>
                    <a:lnTo>
                      <a:pt x="25390" y="61746"/>
                    </a:lnTo>
                    <a:cubicBezTo>
                      <a:pt x="20401" y="56806"/>
                      <a:pt x="17681" y="50012"/>
                      <a:pt x="17888" y="42990"/>
                    </a:cubicBezTo>
                    <a:cubicBezTo>
                      <a:pt x="18188" y="28801"/>
                      <a:pt x="29948" y="17549"/>
                      <a:pt x="44127" y="17857"/>
                    </a:cubicBezTo>
                    <a:cubicBezTo>
                      <a:pt x="44146" y="17857"/>
                      <a:pt x="44146" y="17857"/>
                      <a:pt x="44146" y="17857"/>
                    </a:cubicBezTo>
                    <a:cubicBezTo>
                      <a:pt x="51161" y="17647"/>
                      <a:pt x="57969" y="20365"/>
                      <a:pt x="62902" y="25360"/>
                    </a:cubicBezTo>
                    <a:lnTo>
                      <a:pt x="72468" y="34925"/>
                    </a:lnTo>
                    <a:cubicBezTo>
                      <a:pt x="74231" y="36758"/>
                      <a:pt x="76669" y="37776"/>
                      <a:pt x="79220" y="37739"/>
                    </a:cubicBezTo>
                    <a:cubicBezTo>
                      <a:pt x="81715" y="37768"/>
                      <a:pt x="84097" y="36746"/>
                      <a:pt x="85785" y="34925"/>
                    </a:cubicBezTo>
                    <a:lnTo>
                      <a:pt x="95350" y="25360"/>
                    </a:lnTo>
                    <a:cubicBezTo>
                      <a:pt x="105591" y="15783"/>
                      <a:pt x="121496" y="15783"/>
                      <a:pt x="131737" y="25360"/>
                    </a:cubicBezTo>
                    <a:cubicBezTo>
                      <a:pt x="136070" y="30396"/>
                      <a:pt x="138302" y="36917"/>
                      <a:pt x="137926" y="43553"/>
                    </a:cubicBezTo>
                    <a:close/>
                  </a:path>
                </a:pathLst>
              </a:custGeom>
              <a:grpFill/>
              <a:ln w="186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0" name="Freeform: Shape 89">
                <a:extLst>
                  <a:ext uri="{FF2B5EF4-FFF2-40B4-BE49-F238E27FC236}">
                    <a16:creationId xmlns:a16="http://schemas.microsoft.com/office/drawing/2014/main" id="{43B5B883-C33D-4212-AD78-389C47F33022}"/>
                  </a:ext>
                </a:extLst>
              </p:cNvPr>
              <p:cNvSpPr/>
              <p:nvPr/>
            </p:nvSpPr>
            <p:spPr>
              <a:xfrm>
                <a:off x="5472657" y="4475719"/>
                <a:ext cx="422466" cy="210664"/>
              </a:xfrm>
              <a:custGeom>
                <a:avLst/>
                <a:gdLst>
                  <a:gd name="connsiteX0" fmla="*/ 412225 w 422466"/>
                  <a:gd name="connsiteY0" fmla="*/ 115358 h 210664"/>
                  <a:gd name="connsiteX1" fmla="*/ 342453 w 422466"/>
                  <a:gd name="connsiteY1" fmla="*/ 75220 h 210664"/>
                  <a:gd name="connsiteX2" fmla="*/ 340389 w 422466"/>
                  <a:gd name="connsiteY2" fmla="*/ 72782 h 210664"/>
                  <a:gd name="connsiteX3" fmla="*/ 198969 w 422466"/>
                  <a:gd name="connsiteY3" fmla="*/ 43710 h 210664"/>
                  <a:gd name="connsiteX4" fmla="*/ 151141 w 422466"/>
                  <a:gd name="connsiteY4" fmla="*/ 50650 h 210664"/>
                  <a:gd name="connsiteX5" fmla="*/ 140450 w 422466"/>
                  <a:gd name="connsiteY5" fmla="*/ 48962 h 210664"/>
                  <a:gd name="connsiteX6" fmla="*/ 137824 w 422466"/>
                  <a:gd name="connsiteY6" fmla="*/ 48962 h 210664"/>
                  <a:gd name="connsiteX7" fmla="*/ 83244 w 422466"/>
                  <a:gd name="connsiteY7" fmla="*/ 11450 h 210664"/>
                  <a:gd name="connsiteX8" fmla="*/ 47982 w 422466"/>
                  <a:gd name="connsiteY8" fmla="*/ 6385 h 210664"/>
                  <a:gd name="connsiteX9" fmla="*/ 12346 w 422466"/>
                  <a:gd name="connsiteY9" fmla="*/ 3760 h 210664"/>
                  <a:gd name="connsiteX10" fmla="*/ 154 w 422466"/>
                  <a:gd name="connsiteY10" fmla="*/ 22516 h 210664"/>
                  <a:gd name="connsiteX11" fmla="*/ 9532 w 422466"/>
                  <a:gd name="connsiteY11" fmla="*/ 55151 h 210664"/>
                  <a:gd name="connsiteX12" fmla="*/ 136136 w 422466"/>
                  <a:gd name="connsiteY12" fmla="*/ 169563 h 210664"/>
                  <a:gd name="connsiteX13" fmla="*/ 194092 w 422466"/>
                  <a:gd name="connsiteY13" fmla="*/ 178754 h 210664"/>
                  <a:gd name="connsiteX14" fmla="*/ 284496 w 422466"/>
                  <a:gd name="connsiteY14" fmla="*/ 166187 h 210664"/>
                  <a:gd name="connsiteX15" fmla="*/ 310380 w 422466"/>
                  <a:gd name="connsiteY15" fmla="*/ 169188 h 210664"/>
                  <a:gd name="connsiteX16" fmla="*/ 359896 w 422466"/>
                  <a:gd name="connsiteY16" fmla="*/ 206700 h 210664"/>
                  <a:gd name="connsiteX17" fmla="*/ 371149 w 422466"/>
                  <a:gd name="connsiteY17" fmla="*/ 210639 h 210664"/>
                  <a:gd name="connsiteX18" fmla="*/ 374901 w 422466"/>
                  <a:gd name="connsiteY18" fmla="*/ 210639 h 210664"/>
                  <a:gd name="connsiteX19" fmla="*/ 387467 w 422466"/>
                  <a:gd name="connsiteY19" fmla="*/ 201261 h 210664"/>
                  <a:gd name="connsiteX20" fmla="*/ 419540 w 422466"/>
                  <a:gd name="connsiteY20" fmla="*/ 141804 h 210664"/>
                  <a:gd name="connsiteX21" fmla="*/ 413369 w 422466"/>
                  <a:gd name="connsiteY21" fmla="*/ 116007 h 210664"/>
                  <a:gd name="connsiteX22" fmla="*/ 412225 w 422466"/>
                  <a:gd name="connsiteY22" fmla="*/ 115358 h 210664"/>
                  <a:gd name="connsiteX23" fmla="*/ 108377 w 422466"/>
                  <a:gd name="connsiteY23" fmla="*/ 49712 h 210664"/>
                  <a:gd name="connsiteX24" fmla="*/ 96936 w 422466"/>
                  <a:gd name="connsiteY24" fmla="*/ 54964 h 210664"/>
                  <a:gd name="connsiteX25" fmla="*/ 62612 w 422466"/>
                  <a:gd name="connsiteY25" fmla="*/ 24579 h 210664"/>
                  <a:gd name="connsiteX26" fmla="*/ 75741 w 422466"/>
                  <a:gd name="connsiteY26" fmla="*/ 27392 h 210664"/>
                  <a:gd name="connsiteX27" fmla="*/ 108377 w 422466"/>
                  <a:gd name="connsiteY27" fmla="*/ 49712 h 210664"/>
                  <a:gd name="connsiteX28" fmla="*/ 370962 w 422466"/>
                  <a:gd name="connsiteY28" fmla="*/ 190758 h 210664"/>
                  <a:gd name="connsiteX29" fmla="*/ 322009 w 422466"/>
                  <a:gd name="connsiteY29" fmla="*/ 153246 h 210664"/>
                  <a:gd name="connsiteX30" fmla="*/ 289936 w 422466"/>
                  <a:gd name="connsiteY30" fmla="*/ 145743 h 210664"/>
                  <a:gd name="connsiteX31" fmla="*/ 281871 w 422466"/>
                  <a:gd name="connsiteY31" fmla="*/ 145743 h 210664"/>
                  <a:gd name="connsiteX32" fmla="*/ 191841 w 422466"/>
                  <a:gd name="connsiteY32" fmla="*/ 158310 h 210664"/>
                  <a:gd name="connsiteX33" fmla="*/ 143826 w 422466"/>
                  <a:gd name="connsiteY33" fmla="*/ 150807 h 210664"/>
                  <a:gd name="connsiteX34" fmla="*/ 24537 w 422466"/>
                  <a:gd name="connsiteY34" fmla="*/ 42772 h 210664"/>
                  <a:gd name="connsiteX35" fmla="*/ 18160 w 422466"/>
                  <a:gd name="connsiteY35" fmla="*/ 24016 h 210664"/>
                  <a:gd name="connsiteX36" fmla="*/ 22474 w 422466"/>
                  <a:gd name="connsiteY36" fmla="*/ 17639 h 210664"/>
                  <a:gd name="connsiteX37" fmla="*/ 36166 w 422466"/>
                  <a:gd name="connsiteY37" fmla="*/ 20077 h 210664"/>
                  <a:gd name="connsiteX38" fmla="*/ 86995 w 422466"/>
                  <a:gd name="connsiteY38" fmla="*/ 64717 h 210664"/>
                  <a:gd name="connsiteX39" fmla="*/ 83619 w 422466"/>
                  <a:gd name="connsiteY39" fmla="*/ 74470 h 210664"/>
                  <a:gd name="connsiteX40" fmla="*/ 116442 w 422466"/>
                  <a:gd name="connsiteY40" fmla="*/ 106543 h 210664"/>
                  <a:gd name="connsiteX41" fmla="*/ 229916 w 422466"/>
                  <a:gd name="connsiteY41" fmla="*/ 119860 h 210664"/>
                  <a:gd name="connsiteX42" fmla="*/ 239294 w 422466"/>
                  <a:gd name="connsiteY42" fmla="*/ 110482 h 210664"/>
                  <a:gd name="connsiteX43" fmla="*/ 229916 w 422466"/>
                  <a:gd name="connsiteY43" fmla="*/ 101104 h 210664"/>
                  <a:gd name="connsiteX44" fmla="*/ 121319 w 422466"/>
                  <a:gd name="connsiteY44" fmla="*/ 88537 h 210664"/>
                  <a:gd name="connsiteX45" fmla="*/ 102563 w 422466"/>
                  <a:gd name="connsiteY45" fmla="*/ 75595 h 210664"/>
                  <a:gd name="connsiteX46" fmla="*/ 122444 w 422466"/>
                  <a:gd name="connsiteY46" fmla="*/ 65655 h 210664"/>
                  <a:gd name="connsiteX47" fmla="*/ 137449 w 422466"/>
                  <a:gd name="connsiteY47" fmla="*/ 67343 h 210664"/>
                  <a:gd name="connsiteX48" fmla="*/ 149453 w 422466"/>
                  <a:gd name="connsiteY48" fmla="*/ 69406 h 210664"/>
                  <a:gd name="connsiteX49" fmla="*/ 205721 w 422466"/>
                  <a:gd name="connsiteY49" fmla="*/ 61153 h 210664"/>
                  <a:gd name="connsiteX50" fmla="*/ 326322 w 422466"/>
                  <a:gd name="connsiteY50" fmla="*/ 84598 h 210664"/>
                  <a:gd name="connsiteX51" fmla="*/ 328573 w 422466"/>
                  <a:gd name="connsiteY51" fmla="*/ 87412 h 210664"/>
                  <a:gd name="connsiteX52" fmla="*/ 403598 w 422466"/>
                  <a:gd name="connsiteY52" fmla="*/ 131488 h 21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22466" h="210664">
                    <a:moveTo>
                      <a:pt x="412225" y="115358"/>
                    </a:moveTo>
                    <a:cubicBezTo>
                      <a:pt x="391031" y="103729"/>
                      <a:pt x="346204" y="77846"/>
                      <a:pt x="342453" y="75220"/>
                    </a:cubicBezTo>
                    <a:lnTo>
                      <a:pt x="340389" y="72782"/>
                    </a:lnTo>
                    <a:cubicBezTo>
                      <a:pt x="326885" y="56277"/>
                      <a:pt x="291061" y="12575"/>
                      <a:pt x="198969" y="43710"/>
                    </a:cubicBezTo>
                    <a:cubicBezTo>
                      <a:pt x="183664" y="49258"/>
                      <a:pt x="167383" y="51619"/>
                      <a:pt x="151141" y="50650"/>
                    </a:cubicBezTo>
                    <a:cubicBezTo>
                      <a:pt x="147577" y="50650"/>
                      <a:pt x="144013" y="49524"/>
                      <a:pt x="140450" y="48962"/>
                    </a:cubicBezTo>
                    <a:lnTo>
                      <a:pt x="137824" y="48962"/>
                    </a:lnTo>
                    <a:cubicBezTo>
                      <a:pt x="120568" y="35157"/>
                      <a:pt x="102319" y="22621"/>
                      <a:pt x="83244" y="11450"/>
                    </a:cubicBezTo>
                    <a:cubicBezTo>
                      <a:pt x="71915" y="7524"/>
                      <a:pt x="59949" y="5806"/>
                      <a:pt x="47982" y="6385"/>
                    </a:cubicBezTo>
                    <a:cubicBezTo>
                      <a:pt x="37535" y="-1093"/>
                      <a:pt x="23787" y="-2105"/>
                      <a:pt x="12346" y="3760"/>
                    </a:cubicBezTo>
                    <a:cubicBezTo>
                      <a:pt x="5837" y="8025"/>
                      <a:pt x="1411" y="14831"/>
                      <a:pt x="154" y="22516"/>
                    </a:cubicBezTo>
                    <a:cubicBezTo>
                      <a:pt x="-1234" y="34212"/>
                      <a:pt x="2161" y="45972"/>
                      <a:pt x="9532" y="55151"/>
                    </a:cubicBezTo>
                    <a:cubicBezTo>
                      <a:pt x="11783" y="58527"/>
                      <a:pt x="65800" y="135802"/>
                      <a:pt x="136136" y="169563"/>
                    </a:cubicBezTo>
                    <a:cubicBezTo>
                      <a:pt x="154442" y="177206"/>
                      <a:pt x="174323" y="180357"/>
                      <a:pt x="194092" y="178754"/>
                    </a:cubicBezTo>
                    <a:lnTo>
                      <a:pt x="284496" y="166187"/>
                    </a:lnTo>
                    <a:cubicBezTo>
                      <a:pt x="293237" y="165184"/>
                      <a:pt x="302090" y="166210"/>
                      <a:pt x="310380" y="169188"/>
                    </a:cubicBezTo>
                    <a:lnTo>
                      <a:pt x="359896" y="206700"/>
                    </a:lnTo>
                    <a:cubicBezTo>
                      <a:pt x="363066" y="209294"/>
                      <a:pt x="367061" y="210688"/>
                      <a:pt x="371149" y="210639"/>
                    </a:cubicBezTo>
                    <a:lnTo>
                      <a:pt x="374901" y="210639"/>
                    </a:lnTo>
                    <a:cubicBezTo>
                      <a:pt x="380265" y="209499"/>
                      <a:pt x="384842" y="206072"/>
                      <a:pt x="387467" y="201261"/>
                    </a:cubicBezTo>
                    <a:lnTo>
                      <a:pt x="419540" y="141804"/>
                    </a:lnTo>
                    <a:cubicBezTo>
                      <a:pt x="424961" y="132976"/>
                      <a:pt x="422203" y="121426"/>
                      <a:pt x="413369" y="116007"/>
                    </a:cubicBezTo>
                    <a:cubicBezTo>
                      <a:pt x="412994" y="115777"/>
                      <a:pt x="412619" y="115561"/>
                      <a:pt x="412225" y="115358"/>
                    </a:cubicBezTo>
                    <a:close/>
                    <a:moveTo>
                      <a:pt x="108377" y="49712"/>
                    </a:moveTo>
                    <a:cubicBezTo>
                      <a:pt x="104363" y="50967"/>
                      <a:pt x="100518" y="52732"/>
                      <a:pt x="96936" y="54964"/>
                    </a:cubicBezTo>
                    <a:lnTo>
                      <a:pt x="62612" y="24579"/>
                    </a:lnTo>
                    <a:cubicBezTo>
                      <a:pt x="67095" y="24928"/>
                      <a:pt x="71502" y="25873"/>
                      <a:pt x="75741" y="27392"/>
                    </a:cubicBezTo>
                    <a:cubicBezTo>
                      <a:pt x="87164" y="34002"/>
                      <a:pt x="98080" y="41463"/>
                      <a:pt x="108377" y="49712"/>
                    </a:cubicBezTo>
                    <a:close/>
                    <a:moveTo>
                      <a:pt x="370962" y="190758"/>
                    </a:moveTo>
                    <a:lnTo>
                      <a:pt x="322009" y="153246"/>
                    </a:lnTo>
                    <a:cubicBezTo>
                      <a:pt x="312312" y="147602"/>
                      <a:pt x="301133" y="144989"/>
                      <a:pt x="289936" y="145743"/>
                    </a:cubicBezTo>
                    <a:lnTo>
                      <a:pt x="281871" y="145743"/>
                    </a:lnTo>
                    <a:lnTo>
                      <a:pt x="191841" y="158310"/>
                    </a:lnTo>
                    <a:cubicBezTo>
                      <a:pt x="175467" y="159596"/>
                      <a:pt x="159018" y="157027"/>
                      <a:pt x="143826" y="150807"/>
                    </a:cubicBezTo>
                    <a:cubicBezTo>
                      <a:pt x="77242" y="119109"/>
                      <a:pt x="26788" y="45961"/>
                      <a:pt x="24537" y="42772"/>
                    </a:cubicBezTo>
                    <a:cubicBezTo>
                      <a:pt x="20073" y="37573"/>
                      <a:pt x="17804" y="30856"/>
                      <a:pt x="18160" y="24016"/>
                    </a:cubicBezTo>
                    <a:cubicBezTo>
                      <a:pt x="18685" y="21398"/>
                      <a:pt x="20242" y="19098"/>
                      <a:pt x="22474" y="17639"/>
                    </a:cubicBezTo>
                    <a:cubicBezTo>
                      <a:pt x="25475" y="15763"/>
                      <a:pt x="31665" y="17639"/>
                      <a:pt x="36166" y="20077"/>
                    </a:cubicBezTo>
                    <a:lnTo>
                      <a:pt x="86995" y="64717"/>
                    </a:lnTo>
                    <a:cubicBezTo>
                      <a:pt x="85044" y="67622"/>
                      <a:pt x="83881" y="70981"/>
                      <a:pt x="83619" y="74470"/>
                    </a:cubicBezTo>
                    <a:cubicBezTo>
                      <a:pt x="82681" y="88349"/>
                      <a:pt x="95060" y="100353"/>
                      <a:pt x="116442" y="106543"/>
                    </a:cubicBezTo>
                    <a:cubicBezTo>
                      <a:pt x="153692" y="114923"/>
                      <a:pt x="191729" y="119387"/>
                      <a:pt x="229916" y="119860"/>
                    </a:cubicBezTo>
                    <a:cubicBezTo>
                      <a:pt x="235093" y="119860"/>
                      <a:pt x="239294" y="115660"/>
                      <a:pt x="239294" y="110482"/>
                    </a:cubicBezTo>
                    <a:cubicBezTo>
                      <a:pt x="239294" y="105303"/>
                      <a:pt x="235093" y="101104"/>
                      <a:pt x="229916" y="101104"/>
                    </a:cubicBezTo>
                    <a:cubicBezTo>
                      <a:pt x="193379" y="100657"/>
                      <a:pt x="156993" y="96446"/>
                      <a:pt x="121319" y="88537"/>
                    </a:cubicBezTo>
                    <a:cubicBezTo>
                      <a:pt x="106314" y="84223"/>
                      <a:pt x="102563" y="78034"/>
                      <a:pt x="102563" y="75595"/>
                    </a:cubicBezTo>
                    <a:cubicBezTo>
                      <a:pt x="102563" y="73157"/>
                      <a:pt x="107627" y="68093"/>
                      <a:pt x="122444" y="65655"/>
                    </a:cubicBezTo>
                    <a:cubicBezTo>
                      <a:pt x="127489" y="65694"/>
                      <a:pt x="132516" y="66260"/>
                      <a:pt x="137449" y="67343"/>
                    </a:cubicBezTo>
                    <a:lnTo>
                      <a:pt x="149453" y="69406"/>
                    </a:lnTo>
                    <a:cubicBezTo>
                      <a:pt x="168584" y="70739"/>
                      <a:pt x="187771" y="67924"/>
                      <a:pt x="205721" y="61153"/>
                    </a:cubicBezTo>
                    <a:cubicBezTo>
                      <a:pt x="285247" y="34520"/>
                      <a:pt x="313006" y="68468"/>
                      <a:pt x="326322" y="84598"/>
                    </a:cubicBezTo>
                    <a:lnTo>
                      <a:pt x="328573" y="87412"/>
                    </a:lnTo>
                    <a:cubicBezTo>
                      <a:pt x="333075" y="92663"/>
                      <a:pt x="403598" y="131488"/>
                      <a:pt x="403598" y="131488"/>
                    </a:cubicBezTo>
                    <a:close/>
                  </a:path>
                </a:pathLst>
              </a:custGeom>
              <a:grpFill/>
              <a:ln w="186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1" name="Freeform: Shape 90">
                <a:extLst>
                  <a:ext uri="{FF2B5EF4-FFF2-40B4-BE49-F238E27FC236}">
                    <a16:creationId xmlns:a16="http://schemas.microsoft.com/office/drawing/2014/main" id="{30D10C8A-9699-4F3B-A3F4-0EE068DA3867}"/>
                  </a:ext>
                </a:extLst>
              </p:cNvPr>
              <p:cNvSpPr/>
              <p:nvPr/>
            </p:nvSpPr>
            <p:spPr>
              <a:xfrm>
                <a:off x="5415881" y="4176035"/>
                <a:ext cx="422003" cy="211001"/>
              </a:xfrm>
              <a:custGeom>
                <a:avLst/>
                <a:gdLst>
                  <a:gd name="connsiteX0" fmla="*/ 81126 w 422003"/>
                  <a:gd name="connsiteY0" fmla="*/ 137827 h 211001"/>
                  <a:gd name="connsiteX1" fmla="*/ 222734 w 422003"/>
                  <a:gd name="connsiteY1" fmla="*/ 166899 h 211001"/>
                  <a:gd name="connsiteX2" fmla="*/ 270562 w 422003"/>
                  <a:gd name="connsiteY2" fmla="*/ 159959 h 211001"/>
                  <a:gd name="connsiteX3" fmla="*/ 281253 w 422003"/>
                  <a:gd name="connsiteY3" fmla="*/ 161647 h 211001"/>
                  <a:gd name="connsiteX4" fmla="*/ 283879 w 422003"/>
                  <a:gd name="connsiteY4" fmla="*/ 161647 h 211001"/>
                  <a:gd name="connsiteX5" fmla="*/ 338459 w 422003"/>
                  <a:gd name="connsiteY5" fmla="*/ 199159 h 211001"/>
                  <a:gd name="connsiteX6" fmla="*/ 373720 w 422003"/>
                  <a:gd name="connsiteY6" fmla="*/ 204223 h 211001"/>
                  <a:gd name="connsiteX7" fmla="*/ 395665 w 422003"/>
                  <a:gd name="connsiteY7" fmla="*/ 210975 h 211001"/>
                  <a:gd name="connsiteX8" fmla="*/ 409357 w 422003"/>
                  <a:gd name="connsiteY8" fmla="*/ 206849 h 211001"/>
                  <a:gd name="connsiteX9" fmla="*/ 421548 w 422003"/>
                  <a:gd name="connsiteY9" fmla="*/ 188093 h 211001"/>
                  <a:gd name="connsiteX10" fmla="*/ 412170 w 422003"/>
                  <a:gd name="connsiteY10" fmla="*/ 155458 h 211001"/>
                  <a:gd name="connsiteX11" fmla="*/ 285567 w 422003"/>
                  <a:gd name="connsiteY11" fmla="*/ 41045 h 211001"/>
                  <a:gd name="connsiteX12" fmla="*/ 227423 w 422003"/>
                  <a:gd name="connsiteY12" fmla="*/ 31855 h 211001"/>
                  <a:gd name="connsiteX13" fmla="*/ 137019 w 422003"/>
                  <a:gd name="connsiteY13" fmla="*/ 44422 h 211001"/>
                  <a:gd name="connsiteX14" fmla="*/ 111135 w 422003"/>
                  <a:gd name="connsiteY14" fmla="*/ 41421 h 211001"/>
                  <a:gd name="connsiteX15" fmla="*/ 61807 w 422003"/>
                  <a:gd name="connsiteY15" fmla="*/ 3908 h 211001"/>
                  <a:gd name="connsiteX16" fmla="*/ 46614 w 422003"/>
                  <a:gd name="connsiteY16" fmla="*/ 345 h 211001"/>
                  <a:gd name="connsiteX17" fmla="*/ 34235 w 422003"/>
                  <a:gd name="connsiteY17" fmla="*/ 9723 h 211001"/>
                  <a:gd name="connsiteX18" fmla="*/ 1975 w 422003"/>
                  <a:gd name="connsiteY18" fmla="*/ 69180 h 211001"/>
                  <a:gd name="connsiteX19" fmla="*/ 9290 w 422003"/>
                  <a:gd name="connsiteY19" fmla="*/ 94125 h 211001"/>
                  <a:gd name="connsiteX20" fmla="*/ 79062 w 422003"/>
                  <a:gd name="connsiteY20" fmla="*/ 134263 h 211001"/>
                  <a:gd name="connsiteX21" fmla="*/ 312576 w 422003"/>
                  <a:gd name="connsiteY21" fmla="*/ 160897 h 211001"/>
                  <a:gd name="connsiteX22" fmla="*/ 324204 w 422003"/>
                  <a:gd name="connsiteY22" fmla="*/ 155645 h 211001"/>
                  <a:gd name="connsiteX23" fmla="*/ 358528 w 422003"/>
                  <a:gd name="connsiteY23" fmla="*/ 186030 h 211001"/>
                  <a:gd name="connsiteX24" fmla="*/ 345399 w 422003"/>
                  <a:gd name="connsiteY24" fmla="*/ 183217 h 211001"/>
                  <a:gd name="connsiteX25" fmla="*/ 312576 w 422003"/>
                  <a:gd name="connsiteY25" fmla="*/ 160897 h 211001"/>
                  <a:gd name="connsiteX26" fmla="*/ 49990 w 422003"/>
                  <a:gd name="connsiteY26" fmla="*/ 19101 h 211001"/>
                  <a:gd name="connsiteX27" fmla="*/ 98944 w 422003"/>
                  <a:gd name="connsiteY27" fmla="*/ 56613 h 211001"/>
                  <a:gd name="connsiteX28" fmla="*/ 139082 w 422003"/>
                  <a:gd name="connsiteY28" fmla="*/ 63740 h 211001"/>
                  <a:gd name="connsiteX29" fmla="*/ 229111 w 422003"/>
                  <a:gd name="connsiteY29" fmla="*/ 51174 h 211001"/>
                  <a:gd name="connsiteX30" fmla="*/ 277127 w 422003"/>
                  <a:gd name="connsiteY30" fmla="*/ 58676 h 211001"/>
                  <a:gd name="connsiteX31" fmla="*/ 396228 w 422003"/>
                  <a:gd name="connsiteY31" fmla="*/ 166711 h 211001"/>
                  <a:gd name="connsiteX32" fmla="*/ 402605 w 422003"/>
                  <a:gd name="connsiteY32" fmla="*/ 185467 h 211001"/>
                  <a:gd name="connsiteX33" fmla="*/ 398478 w 422003"/>
                  <a:gd name="connsiteY33" fmla="*/ 191844 h 211001"/>
                  <a:gd name="connsiteX34" fmla="*/ 384599 w 422003"/>
                  <a:gd name="connsiteY34" fmla="*/ 189406 h 211001"/>
                  <a:gd name="connsiteX35" fmla="*/ 334520 w 422003"/>
                  <a:gd name="connsiteY35" fmla="*/ 145142 h 211001"/>
                  <a:gd name="connsiteX36" fmla="*/ 337896 w 422003"/>
                  <a:gd name="connsiteY36" fmla="*/ 135389 h 211001"/>
                  <a:gd name="connsiteX37" fmla="*/ 305073 w 422003"/>
                  <a:gd name="connsiteY37" fmla="*/ 103316 h 211001"/>
                  <a:gd name="connsiteX38" fmla="*/ 191411 w 422003"/>
                  <a:gd name="connsiteY38" fmla="*/ 89999 h 211001"/>
                  <a:gd name="connsiteX39" fmla="*/ 181846 w 422003"/>
                  <a:gd name="connsiteY39" fmla="*/ 99186 h 211001"/>
                  <a:gd name="connsiteX40" fmla="*/ 181846 w 422003"/>
                  <a:gd name="connsiteY40" fmla="*/ 99189 h 211001"/>
                  <a:gd name="connsiteX41" fmla="*/ 191224 w 422003"/>
                  <a:gd name="connsiteY41" fmla="*/ 108755 h 211001"/>
                  <a:gd name="connsiteX42" fmla="*/ 299822 w 422003"/>
                  <a:gd name="connsiteY42" fmla="*/ 121321 h 211001"/>
                  <a:gd name="connsiteX43" fmla="*/ 318578 w 422003"/>
                  <a:gd name="connsiteY43" fmla="*/ 134263 h 211001"/>
                  <a:gd name="connsiteX44" fmla="*/ 298696 w 422003"/>
                  <a:gd name="connsiteY44" fmla="*/ 144204 h 211001"/>
                  <a:gd name="connsiteX45" fmla="*/ 283691 w 422003"/>
                  <a:gd name="connsiteY45" fmla="*/ 142516 h 211001"/>
                  <a:gd name="connsiteX46" fmla="*/ 271687 w 422003"/>
                  <a:gd name="connsiteY46" fmla="*/ 140453 h 211001"/>
                  <a:gd name="connsiteX47" fmla="*/ 215419 w 422003"/>
                  <a:gd name="connsiteY47" fmla="*/ 148518 h 211001"/>
                  <a:gd name="connsiteX48" fmla="*/ 94630 w 422003"/>
                  <a:gd name="connsiteY48" fmla="*/ 125260 h 211001"/>
                  <a:gd name="connsiteX49" fmla="*/ 92567 w 422003"/>
                  <a:gd name="connsiteY49" fmla="*/ 122447 h 211001"/>
                  <a:gd name="connsiteX50" fmla="*/ 17542 w 422003"/>
                  <a:gd name="connsiteY50" fmla="*/ 78370 h 2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22003" h="211001">
                    <a:moveTo>
                      <a:pt x="81126" y="137827"/>
                    </a:moveTo>
                    <a:cubicBezTo>
                      <a:pt x="94630" y="154332"/>
                      <a:pt x="130642" y="198034"/>
                      <a:pt x="222734" y="166899"/>
                    </a:cubicBezTo>
                    <a:cubicBezTo>
                      <a:pt x="238020" y="161309"/>
                      <a:pt x="254319" y="158946"/>
                      <a:pt x="270562" y="159959"/>
                    </a:cubicBezTo>
                    <a:lnTo>
                      <a:pt x="281253" y="161647"/>
                    </a:lnTo>
                    <a:lnTo>
                      <a:pt x="283879" y="161647"/>
                    </a:lnTo>
                    <a:cubicBezTo>
                      <a:pt x="301116" y="175493"/>
                      <a:pt x="319365" y="188033"/>
                      <a:pt x="338459" y="199159"/>
                    </a:cubicBezTo>
                    <a:cubicBezTo>
                      <a:pt x="349769" y="203126"/>
                      <a:pt x="361754" y="204846"/>
                      <a:pt x="373720" y="204223"/>
                    </a:cubicBezTo>
                    <a:cubicBezTo>
                      <a:pt x="380341" y="208325"/>
                      <a:pt x="387900" y="210651"/>
                      <a:pt x="395665" y="210975"/>
                    </a:cubicBezTo>
                    <a:cubicBezTo>
                      <a:pt x="400542" y="211036"/>
                      <a:pt x="405324" y="209595"/>
                      <a:pt x="409357" y="206849"/>
                    </a:cubicBezTo>
                    <a:cubicBezTo>
                      <a:pt x="415809" y="202518"/>
                      <a:pt x="420217" y="195746"/>
                      <a:pt x="421548" y="188093"/>
                    </a:cubicBezTo>
                    <a:cubicBezTo>
                      <a:pt x="422936" y="176397"/>
                      <a:pt x="419541" y="164637"/>
                      <a:pt x="412170" y="155458"/>
                    </a:cubicBezTo>
                    <a:cubicBezTo>
                      <a:pt x="409920" y="152081"/>
                      <a:pt x="355902" y="74806"/>
                      <a:pt x="285567" y="41045"/>
                    </a:cubicBezTo>
                    <a:cubicBezTo>
                      <a:pt x="267223" y="33294"/>
                      <a:pt x="247267" y="30139"/>
                      <a:pt x="227423" y="31855"/>
                    </a:cubicBezTo>
                    <a:lnTo>
                      <a:pt x="137019" y="44422"/>
                    </a:lnTo>
                    <a:cubicBezTo>
                      <a:pt x="128278" y="45316"/>
                      <a:pt x="119444" y="44292"/>
                      <a:pt x="111135" y="41421"/>
                    </a:cubicBezTo>
                    <a:lnTo>
                      <a:pt x="61807" y="3908"/>
                    </a:lnTo>
                    <a:cubicBezTo>
                      <a:pt x="57493" y="570"/>
                      <a:pt x="51960" y="-730"/>
                      <a:pt x="46614" y="345"/>
                    </a:cubicBezTo>
                    <a:cubicBezTo>
                      <a:pt x="41325" y="1536"/>
                      <a:pt x="36805" y="4955"/>
                      <a:pt x="34235" y="9723"/>
                    </a:cubicBezTo>
                    <a:lnTo>
                      <a:pt x="1975" y="69180"/>
                    </a:lnTo>
                    <a:cubicBezTo>
                      <a:pt x="-2677" y="78109"/>
                      <a:pt x="549" y="89123"/>
                      <a:pt x="9290" y="94125"/>
                    </a:cubicBezTo>
                    <a:cubicBezTo>
                      <a:pt x="30484" y="105754"/>
                      <a:pt x="75499" y="131637"/>
                      <a:pt x="79062" y="134263"/>
                    </a:cubicBezTo>
                    <a:close/>
                    <a:moveTo>
                      <a:pt x="312576" y="160897"/>
                    </a:moveTo>
                    <a:cubicBezTo>
                      <a:pt x="316664" y="159678"/>
                      <a:pt x="320584" y="157911"/>
                      <a:pt x="324204" y="155645"/>
                    </a:cubicBezTo>
                    <a:lnTo>
                      <a:pt x="358528" y="186030"/>
                    </a:lnTo>
                    <a:cubicBezTo>
                      <a:pt x="354045" y="185702"/>
                      <a:pt x="349619" y="184755"/>
                      <a:pt x="345399" y="183217"/>
                    </a:cubicBezTo>
                    <a:cubicBezTo>
                      <a:pt x="333901" y="176620"/>
                      <a:pt x="322929" y="169159"/>
                      <a:pt x="312576" y="160897"/>
                    </a:cubicBezTo>
                    <a:close/>
                    <a:moveTo>
                      <a:pt x="49990" y="19101"/>
                    </a:moveTo>
                    <a:lnTo>
                      <a:pt x="98944" y="56613"/>
                    </a:lnTo>
                    <a:cubicBezTo>
                      <a:pt x="111267" y="63091"/>
                      <a:pt x="125296" y="65582"/>
                      <a:pt x="139082" y="63740"/>
                    </a:cubicBezTo>
                    <a:lnTo>
                      <a:pt x="229111" y="51174"/>
                    </a:lnTo>
                    <a:cubicBezTo>
                      <a:pt x="245485" y="49996"/>
                      <a:pt x="261897" y="52562"/>
                      <a:pt x="277127" y="58676"/>
                    </a:cubicBezTo>
                    <a:cubicBezTo>
                      <a:pt x="343711" y="90374"/>
                      <a:pt x="394165" y="163523"/>
                      <a:pt x="396228" y="166711"/>
                    </a:cubicBezTo>
                    <a:cubicBezTo>
                      <a:pt x="400879" y="171803"/>
                      <a:pt x="403186" y="178601"/>
                      <a:pt x="402605" y="185467"/>
                    </a:cubicBezTo>
                    <a:cubicBezTo>
                      <a:pt x="402173" y="188071"/>
                      <a:pt x="400673" y="190379"/>
                      <a:pt x="398478" y="191844"/>
                    </a:cubicBezTo>
                    <a:cubicBezTo>
                      <a:pt x="395477" y="193720"/>
                      <a:pt x="389288" y="191844"/>
                      <a:pt x="384599" y="189406"/>
                    </a:cubicBezTo>
                    <a:lnTo>
                      <a:pt x="334520" y="145142"/>
                    </a:lnTo>
                    <a:cubicBezTo>
                      <a:pt x="336471" y="142236"/>
                      <a:pt x="337634" y="138877"/>
                      <a:pt x="337896" y="135389"/>
                    </a:cubicBezTo>
                    <a:cubicBezTo>
                      <a:pt x="337896" y="121509"/>
                      <a:pt x="326455" y="109505"/>
                      <a:pt x="305073" y="103316"/>
                    </a:cubicBezTo>
                    <a:cubicBezTo>
                      <a:pt x="267749" y="94934"/>
                      <a:pt x="229655" y="90470"/>
                      <a:pt x="191411" y="89999"/>
                    </a:cubicBezTo>
                    <a:cubicBezTo>
                      <a:pt x="186235" y="89894"/>
                      <a:pt x="181958" y="94007"/>
                      <a:pt x="181846" y="99186"/>
                    </a:cubicBezTo>
                    <a:cubicBezTo>
                      <a:pt x="181846" y="99187"/>
                      <a:pt x="181846" y="99187"/>
                      <a:pt x="181846" y="99189"/>
                    </a:cubicBezTo>
                    <a:cubicBezTo>
                      <a:pt x="181846" y="104400"/>
                      <a:pt x="186009" y="108654"/>
                      <a:pt x="191224" y="108755"/>
                    </a:cubicBezTo>
                    <a:cubicBezTo>
                      <a:pt x="227760" y="109218"/>
                      <a:pt x="264147" y="113429"/>
                      <a:pt x="299822" y="121321"/>
                    </a:cubicBezTo>
                    <a:cubicBezTo>
                      <a:pt x="314826" y="125635"/>
                      <a:pt x="318578" y="131825"/>
                      <a:pt x="318578" y="134263"/>
                    </a:cubicBezTo>
                    <a:cubicBezTo>
                      <a:pt x="318578" y="136701"/>
                      <a:pt x="313326" y="141766"/>
                      <a:pt x="298696" y="144204"/>
                    </a:cubicBezTo>
                    <a:cubicBezTo>
                      <a:pt x="293651" y="144174"/>
                      <a:pt x="288624" y="143607"/>
                      <a:pt x="283691" y="142516"/>
                    </a:cubicBezTo>
                    <a:lnTo>
                      <a:pt x="271687" y="140453"/>
                    </a:lnTo>
                    <a:cubicBezTo>
                      <a:pt x="252575" y="139187"/>
                      <a:pt x="233406" y="141934"/>
                      <a:pt x="215419" y="148518"/>
                    </a:cubicBezTo>
                    <a:cubicBezTo>
                      <a:pt x="136081" y="175339"/>
                      <a:pt x="108134" y="141578"/>
                      <a:pt x="94630" y="125260"/>
                    </a:cubicBezTo>
                    <a:lnTo>
                      <a:pt x="92567" y="122447"/>
                    </a:lnTo>
                    <a:cubicBezTo>
                      <a:pt x="88065" y="117195"/>
                      <a:pt x="17542" y="78370"/>
                      <a:pt x="17542" y="78370"/>
                    </a:cubicBezTo>
                    <a:close/>
                  </a:path>
                </a:pathLst>
              </a:custGeom>
              <a:grpFill/>
              <a:ln w="186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92" name="Group 91">
              <a:extLst>
                <a:ext uri="{FF2B5EF4-FFF2-40B4-BE49-F238E27FC236}">
                  <a16:creationId xmlns:a16="http://schemas.microsoft.com/office/drawing/2014/main" id="{33D0A39A-1358-4F44-9F1A-85AAF2DB425B}"/>
                </a:ext>
              </a:extLst>
            </p:cNvPr>
            <p:cNvGrpSpPr/>
            <p:nvPr/>
          </p:nvGrpSpPr>
          <p:grpSpPr>
            <a:xfrm>
              <a:off x="10019788" y="2968515"/>
              <a:ext cx="365760" cy="365760"/>
              <a:chOff x="5470906" y="5991876"/>
              <a:chExt cx="366154" cy="366862"/>
            </a:xfrm>
          </p:grpSpPr>
          <p:sp>
            <p:nvSpPr>
              <p:cNvPr id="93" name="Freeform: Shape 92">
                <a:extLst>
                  <a:ext uri="{FF2B5EF4-FFF2-40B4-BE49-F238E27FC236}">
                    <a16:creationId xmlns:a16="http://schemas.microsoft.com/office/drawing/2014/main" id="{20039939-282C-450E-9307-A2402FAB0038}"/>
                  </a:ext>
                </a:extLst>
              </p:cNvPr>
              <p:cNvSpPr/>
              <p:nvPr/>
            </p:nvSpPr>
            <p:spPr>
              <a:xfrm>
                <a:off x="5541939" y="6187638"/>
                <a:ext cx="124377" cy="171100"/>
              </a:xfrm>
              <a:custGeom>
                <a:avLst/>
                <a:gdLst>
                  <a:gd name="connsiteX0" fmla="*/ 80434 w 124377"/>
                  <a:gd name="connsiteY0" fmla="*/ 24249 h 171100"/>
                  <a:gd name="connsiteX1" fmla="*/ 121834 w 124377"/>
                  <a:gd name="connsiteY1" fmla="*/ 125974 h 171100"/>
                  <a:gd name="connsiteX2" fmla="*/ 103500 w 124377"/>
                  <a:gd name="connsiteY2" fmla="*/ 168557 h 171100"/>
                  <a:gd name="connsiteX3" fmla="*/ 103500 w 124377"/>
                  <a:gd name="connsiteY3" fmla="*/ 168557 h 171100"/>
                  <a:gd name="connsiteX4" fmla="*/ 60917 w 124377"/>
                  <a:gd name="connsiteY4" fmla="*/ 150223 h 171100"/>
                  <a:gd name="connsiteX5" fmla="*/ 0 w 124377"/>
                  <a:gd name="connsiteY5" fmla="*/ 0 h 1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77" h="171100">
                    <a:moveTo>
                      <a:pt x="80434" y="24249"/>
                    </a:moveTo>
                    <a:lnTo>
                      <a:pt x="121834" y="125974"/>
                    </a:lnTo>
                    <a:cubicBezTo>
                      <a:pt x="128931" y="142534"/>
                      <a:pt x="120651" y="161460"/>
                      <a:pt x="103500" y="168557"/>
                    </a:cubicBezTo>
                    <a:lnTo>
                      <a:pt x="103500" y="168557"/>
                    </a:lnTo>
                    <a:cubicBezTo>
                      <a:pt x="86940" y="175654"/>
                      <a:pt x="68014" y="167374"/>
                      <a:pt x="60917" y="150223"/>
                    </a:cubicBezTo>
                    <a:lnTo>
                      <a:pt x="0" y="0"/>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4" name="Freeform: Shape 93">
                <a:extLst>
                  <a:ext uri="{FF2B5EF4-FFF2-40B4-BE49-F238E27FC236}">
                    <a16:creationId xmlns:a16="http://schemas.microsoft.com/office/drawing/2014/main" id="{0C75A2F6-F4AF-4304-B07F-319800A3FA86}"/>
                  </a:ext>
                </a:extLst>
              </p:cNvPr>
              <p:cNvSpPr/>
              <p:nvPr/>
            </p:nvSpPr>
            <p:spPr>
              <a:xfrm>
                <a:off x="5704581" y="5991876"/>
                <a:ext cx="132479" cy="266142"/>
              </a:xfrm>
              <a:custGeom>
                <a:avLst/>
                <a:gdLst>
                  <a:gd name="connsiteX0" fmla="*/ 132480 w 132479"/>
                  <a:gd name="connsiteY0" fmla="*/ 133071 h 266142"/>
                  <a:gd name="connsiteX1" fmla="*/ 66240 w 132479"/>
                  <a:gd name="connsiteY1" fmla="*/ 266143 h 266142"/>
                  <a:gd name="connsiteX2" fmla="*/ 0 w 132479"/>
                  <a:gd name="connsiteY2" fmla="*/ 133071 h 266142"/>
                  <a:gd name="connsiteX3" fmla="*/ 66240 w 132479"/>
                  <a:gd name="connsiteY3" fmla="*/ 0 h 266142"/>
                  <a:gd name="connsiteX4" fmla="*/ 132480 w 132479"/>
                  <a:gd name="connsiteY4" fmla="*/ 133071 h 26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79" h="266142">
                    <a:moveTo>
                      <a:pt x="132480" y="133071"/>
                    </a:moveTo>
                    <a:cubicBezTo>
                      <a:pt x="132480" y="206565"/>
                      <a:pt x="102823" y="266143"/>
                      <a:pt x="66240" y="266143"/>
                    </a:cubicBezTo>
                    <a:cubicBezTo>
                      <a:pt x="29657" y="266143"/>
                      <a:pt x="0" y="206565"/>
                      <a:pt x="0" y="133071"/>
                    </a:cubicBezTo>
                    <a:cubicBezTo>
                      <a:pt x="0" y="59578"/>
                      <a:pt x="29657" y="0"/>
                      <a:pt x="66240" y="0"/>
                    </a:cubicBezTo>
                    <a:cubicBezTo>
                      <a:pt x="102823" y="0"/>
                      <a:pt x="132480" y="59578"/>
                      <a:pt x="132480" y="133071"/>
                    </a:cubicBezTo>
                    <a:close/>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5" name="Freeform: Shape 94">
                <a:extLst>
                  <a:ext uri="{FF2B5EF4-FFF2-40B4-BE49-F238E27FC236}">
                    <a16:creationId xmlns:a16="http://schemas.microsoft.com/office/drawing/2014/main" id="{78D8E225-5A9C-4C8D-BA83-5D4F3162A656}"/>
                  </a:ext>
                </a:extLst>
              </p:cNvPr>
              <p:cNvSpPr/>
              <p:nvPr/>
            </p:nvSpPr>
            <p:spPr>
              <a:xfrm>
                <a:off x="5470906" y="5993650"/>
                <a:ext cx="289270" cy="262002"/>
              </a:xfrm>
              <a:custGeom>
                <a:avLst/>
                <a:gdLst>
                  <a:gd name="connsiteX0" fmla="*/ 289270 w 289270"/>
                  <a:gd name="connsiteY0" fmla="*/ 0 h 262002"/>
                  <a:gd name="connsiteX1" fmla="*/ 36730 w 289270"/>
                  <a:gd name="connsiteY1" fmla="*/ 84574 h 262002"/>
                  <a:gd name="connsiteX2" fmla="*/ 62 w 289270"/>
                  <a:gd name="connsiteY2" fmla="*/ 133071 h 262002"/>
                  <a:gd name="connsiteX3" fmla="*/ 36730 w 289270"/>
                  <a:gd name="connsiteY3" fmla="*/ 183343 h 262002"/>
                  <a:gd name="connsiteX4" fmla="*/ 287496 w 289270"/>
                  <a:gd name="connsiteY4" fmla="*/ 262003 h 26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70" h="262002">
                    <a:moveTo>
                      <a:pt x="289270" y="0"/>
                    </a:moveTo>
                    <a:lnTo>
                      <a:pt x="36730" y="84574"/>
                    </a:lnTo>
                    <a:cubicBezTo>
                      <a:pt x="13664" y="92263"/>
                      <a:pt x="62" y="107640"/>
                      <a:pt x="62" y="133071"/>
                    </a:cubicBezTo>
                    <a:cubicBezTo>
                      <a:pt x="-1121" y="156728"/>
                      <a:pt x="14847" y="177428"/>
                      <a:pt x="36730" y="183343"/>
                    </a:cubicBezTo>
                    <a:lnTo>
                      <a:pt x="287496" y="262003"/>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6" name="Freeform: Shape 95">
                <a:extLst>
                  <a:ext uri="{FF2B5EF4-FFF2-40B4-BE49-F238E27FC236}">
                    <a16:creationId xmlns:a16="http://schemas.microsoft.com/office/drawing/2014/main" id="{C1E736AF-DAD6-4D46-A5C9-0F3BAFE15EA8}"/>
                  </a:ext>
                </a:extLst>
              </p:cNvPr>
              <p:cNvSpPr/>
              <p:nvPr/>
            </p:nvSpPr>
            <p:spPr>
              <a:xfrm>
                <a:off x="5730604" y="6081181"/>
                <a:ext cx="44357" cy="88122"/>
              </a:xfrm>
              <a:custGeom>
                <a:avLst/>
                <a:gdLst>
                  <a:gd name="connsiteX0" fmla="*/ 0 w 44357"/>
                  <a:gd name="connsiteY0" fmla="*/ 0 h 88122"/>
                  <a:gd name="connsiteX1" fmla="*/ 44357 w 44357"/>
                  <a:gd name="connsiteY1" fmla="*/ 44357 h 88122"/>
                  <a:gd name="connsiteX2" fmla="*/ 0 w 44357"/>
                  <a:gd name="connsiteY2" fmla="*/ 88123 h 88122"/>
                </a:gdLst>
                <a:ahLst/>
                <a:cxnLst>
                  <a:cxn ang="0">
                    <a:pos x="connsiteX0" y="connsiteY0"/>
                  </a:cxn>
                  <a:cxn ang="0">
                    <a:pos x="connsiteX1" y="connsiteY1"/>
                  </a:cxn>
                  <a:cxn ang="0">
                    <a:pos x="connsiteX2" y="connsiteY2"/>
                  </a:cxn>
                </a:cxnLst>
                <a:rect l="l" t="t" r="r" b="b"/>
                <a:pathLst>
                  <a:path w="44357" h="88122">
                    <a:moveTo>
                      <a:pt x="0" y="0"/>
                    </a:moveTo>
                    <a:cubicBezTo>
                      <a:pt x="24840" y="0"/>
                      <a:pt x="44357" y="19517"/>
                      <a:pt x="44357" y="44357"/>
                    </a:cubicBezTo>
                    <a:cubicBezTo>
                      <a:pt x="44357" y="69197"/>
                      <a:pt x="24840" y="88123"/>
                      <a:pt x="0" y="88123"/>
                    </a:cubicBez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97" name="Group 96">
              <a:extLst>
                <a:ext uri="{FF2B5EF4-FFF2-40B4-BE49-F238E27FC236}">
                  <a16:creationId xmlns:a16="http://schemas.microsoft.com/office/drawing/2014/main" id="{B0AFDA9D-F805-465D-B44D-F8F87AA810EF}"/>
                </a:ext>
              </a:extLst>
            </p:cNvPr>
            <p:cNvGrpSpPr/>
            <p:nvPr/>
          </p:nvGrpSpPr>
          <p:grpSpPr>
            <a:xfrm>
              <a:off x="9370606" y="2148827"/>
              <a:ext cx="365760" cy="365760"/>
              <a:chOff x="5431822" y="1438375"/>
              <a:chExt cx="518681" cy="440186"/>
            </a:xfrm>
          </p:grpSpPr>
          <p:sp>
            <p:nvSpPr>
              <p:cNvPr id="98" name="Freeform: Shape 97">
                <a:extLst>
                  <a:ext uri="{FF2B5EF4-FFF2-40B4-BE49-F238E27FC236}">
                    <a16:creationId xmlns:a16="http://schemas.microsoft.com/office/drawing/2014/main" id="{A733324A-A16C-47AD-A255-197C570C215F}"/>
                  </a:ext>
                </a:extLst>
              </p:cNvPr>
              <p:cNvSpPr/>
              <p:nvPr/>
            </p:nvSpPr>
            <p:spPr>
              <a:xfrm>
                <a:off x="5431822" y="1556167"/>
                <a:ext cx="138776" cy="292744"/>
              </a:xfrm>
              <a:custGeom>
                <a:avLst/>
                <a:gdLst>
                  <a:gd name="connsiteX0" fmla="*/ 138285 w 138776"/>
                  <a:gd name="connsiteY0" fmla="*/ 53087 h 292744"/>
                  <a:gd name="connsiteX1" fmla="*/ 138285 w 138776"/>
                  <a:gd name="connsiteY1" fmla="*/ 31395 h 292744"/>
                  <a:gd name="connsiteX2" fmla="*/ 125157 w 138776"/>
                  <a:gd name="connsiteY2" fmla="*/ 16772 h 292744"/>
                  <a:gd name="connsiteX3" fmla="*/ 110533 w 138776"/>
                  <a:gd name="connsiteY3" fmla="*/ 29896 h 292744"/>
                  <a:gd name="connsiteX4" fmla="*/ 110533 w 138776"/>
                  <a:gd name="connsiteY4" fmla="*/ 31395 h 292744"/>
                  <a:gd name="connsiteX5" fmla="*/ 110533 w 138776"/>
                  <a:gd name="connsiteY5" fmla="*/ 13378 h 292744"/>
                  <a:gd name="connsiteX6" fmla="*/ 96718 w 138776"/>
                  <a:gd name="connsiteY6" fmla="*/ -518 h 292744"/>
                  <a:gd name="connsiteX7" fmla="*/ 96678 w 138776"/>
                  <a:gd name="connsiteY7" fmla="*/ -518 h 292744"/>
                  <a:gd name="connsiteX8" fmla="*/ 96678 w 138776"/>
                  <a:gd name="connsiteY8" fmla="*/ -518 h 292744"/>
                  <a:gd name="connsiteX9" fmla="*/ 82782 w 138776"/>
                  <a:gd name="connsiteY9" fmla="*/ 13378 h 292744"/>
                  <a:gd name="connsiteX10" fmla="*/ 82782 w 138776"/>
                  <a:gd name="connsiteY10" fmla="*/ 31395 h 292744"/>
                  <a:gd name="connsiteX11" fmla="*/ 68926 w 138776"/>
                  <a:gd name="connsiteY11" fmla="*/ 17539 h 292744"/>
                  <a:gd name="connsiteX12" fmla="*/ 55071 w 138776"/>
                  <a:gd name="connsiteY12" fmla="*/ 31395 h 292744"/>
                  <a:gd name="connsiteX13" fmla="*/ 55071 w 138776"/>
                  <a:gd name="connsiteY13" fmla="*/ 80515 h 292744"/>
                  <a:gd name="connsiteX14" fmla="*/ 55071 w 138776"/>
                  <a:gd name="connsiteY14" fmla="*/ 80515 h 292744"/>
                  <a:gd name="connsiteX15" fmla="*/ 55071 w 138776"/>
                  <a:gd name="connsiteY15" fmla="*/ 98936 h 292744"/>
                  <a:gd name="connsiteX16" fmla="*/ 55071 w 138776"/>
                  <a:gd name="connsiteY16" fmla="*/ 95340 h 292744"/>
                  <a:gd name="connsiteX17" fmla="*/ 55071 w 138776"/>
                  <a:gd name="connsiteY17" fmla="*/ 123859 h 292744"/>
                  <a:gd name="connsiteX18" fmla="*/ 42265 w 138776"/>
                  <a:gd name="connsiteY18" fmla="*/ 118770 h 292744"/>
                  <a:gd name="connsiteX19" fmla="*/ 26107 w 138776"/>
                  <a:gd name="connsiteY19" fmla="*/ 98572 h 292744"/>
                  <a:gd name="connsiteX20" fmla="*/ 7457 w 138776"/>
                  <a:gd name="connsiteY20" fmla="*/ 92028 h 292744"/>
                  <a:gd name="connsiteX21" fmla="*/ 913 w 138776"/>
                  <a:gd name="connsiteY21" fmla="*/ 110678 h 292744"/>
                  <a:gd name="connsiteX22" fmla="*/ 1385 w 138776"/>
                  <a:gd name="connsiteY22" fmla="*/ 111579 h 292744"/>
                  <a:gd name="connsiteX23" fmla="*/ 21987 w 138776"/>
                  <a:gd name="connsiteY23" fmla="*/ 140381 h 292744"/>
                  <a:gd name="connsiteX24" fmla="*/ 69734 w 138776"/>
                  <a:gd name="connsiteY24" fmla="*/ 192895 h 292744"/>
                  <a:gd name="connsiteX25" fmla="*/ 65695 w 138776"/>
                  <a:gd name="connsiteY25" fmla="*/ 292227 h 2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8776" h="292744">
                    <a:moveTo>
                      <a:pt x="138285" y="53087"/>
                    </a:moveTo>
                    <a:lnTo>
                      <a:pt x="138285" y="31395"/>
                    </a:lnTo>
                    <a:cubicBezTo>
                      <a:pt x="138697" y="23732"/>
                      <a:pt x="132820" y="17184"/>
                      <a:pt x="125157" y="16772"/>
                    </a:cubicBezTo>
                    <a:cubicBezTo>
                      <a:pt x="117494" y="16355"/>
                      <a:pt x="110945" y="22233"/>
                      <a:pt x="110533" y="29896"/>
                    </a:cubicBezTo>
                    <a:cubicBezTo>
                      <a:pt x="110505" y="30397"/>
                      <a:pt x="110505" y="30894"/>
                      <a:pt x="110533" y="31395"/>
                    </a:cubicBezTo>
                    <a:lnTo>
                      <a:pt x="110533" y="13378"/>
                    </a:lnTo>
                    <a:cubicBezTo>
                      <a:pt x="110558" y="5727"/>
                      <a:pt x="104369" y="-494"/>
                      <a:pt x="96718" y="-518"/>
                    </a:cubicBezTo>
                    <a:cubicBezTo>
                      <a:pt x="96706" y="-518"/>
                      <a:pt x="96690" y="-518"/>
                      <a:pt x="96678" y="-518"/>
                    </a:cubicBezTo>
                    <a:lnTo>
                      <a:pt x="96678" y="-518"/>
                    </a:lnTo>
                    <a:cubicBezTo>
                      <a:pt x="89003" y="-518"/>
                      <a:pt x="82782" y="5703"/>
                      <a:pt x="82782" y="13378"/>
                    </a:cubicBezTo>
                    <a:lnTo>
                      <a:pt x="82782" y="31395"/>
                    </a:lnTo>
                    <a:cubicBezTo>
                      <a:pt x="82782" y="23744"/>
                      <a:pt x="76577" y="17539"/>
                      <a:pt x="68926" y="17539"/>
                    </a:cubicBezTo>
                    <a:cubicBezTo>
                      <a:pt x="61275" y="17539"/>
                      <a:pt x="55071" y="23744"/>
                      <a:pt x="55071" y="31395"/>
                    </a:cubicBezTo>
                    <a:lnTo>
                      <a:pt x="55071" y="80515"/>
                    </a:lnTo>
                    <a:lnTo>
                      <a:pt x="55071" y="80515"/>
                    </a:lnTo>
                    <a:lnTo>
                      <a:pt x="55071" y="98936"/>
                    </a:lnTo>
                    <a:lnTo>
                      <a:pt x="55071" y="95340"/>
                    </a:lnTo>
                    <a:lnTo>
                      <a:pt x="55071" y="123859"/>
                    </a:lnTo>
                    <a:cubicBezTo>
                      <a:pt x="55071" y="123859"/>
                      <a:pt x="43275" y="119214"/>
                      <a:pt x="42265" y="118770"/>
                    </a:cubicBezTo>
                    <a:cubicBezTo>
                      <a:pt x="36364" y="112468"/>
                      <a:pt x="30959" y="105714"/>
                      <a:pt x="26107" y="98572"/>
                    </a:cubicBezTo>
                    <a:cubicBezTo>
                      <a:pt x="22762" y="91616"/>
                      <a:pt x="14413" y="88683"/>
                      <a:pt x="7457" y="92028"/>
                    </a:cubicBezTo>
                    <a:cubicBezTo>
                      <a:pt x="497" y="95369"/>
                      <a:pt x="-2432" y="103718"/>
                      <a:pt x="913" y="110678"/>
                    </a:cubicBezTo>
                    <a:cubicBezTo>
                      <a:pt x="1058" y="110986"/>
                      <a:pt x="1215" y="111284"/>
                      <a:pt x="1385" y="111579"/>
                    </a:cubicBezTo>
                    <a:lnTo>
                      <a:pt x="21987" y="140381"/>
                    </a:lnTo>
                    <a:lnTo>
                      <a:pt x="69734" y="192895"/>
                    </a:lnTo>
                    <a:lnTo>
                      <a:pt x="65695" y="292227"/>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9" name="Freeform: Shape 98">
                <a:extLst>
                  <a:ext uri="{FF2B5EF4-FFF2-40B4-BE49-F238E27FC236}">
                    <a16:creationId xmlns:a16="http://schemas.microsoft.com/office/drawing/2014/main" id="{7893FD56-453B-4453-95EB-E66AE64C804B}"/>
                  </a:ext>
                </a:extLst>
              </p:cNvPr>
              <p:cNvSpPr/>
              <p:nvPr/>
            </p:nvSpPr>
            <p:spPr>
              <a:xfrm>
                <a:off x="5570901" y="1595997"/>
                <a:ext cx="27670" cy="253036"/>
              </a:xfrm>
              <a:custGeom>
                <a:avLst/>
                <a:gdLst>
                  <a:gd name="connsiteX0" fmla="*/ 16818 w 27670"/>
                  <a:gd name="connsiteY0" fmla="*/ 252519 h 253036"/>
                  <a:gd name="connsiteX1" fmla="*/ 12779 w 27670"/>
                  <a:gd name="connsiteY1" fmla="*/ 153025 h 253036"/>
                  <a:gd name="connsiteX2" fmla="*/ 27200 w 27670"/>
                  <a:gd name="connsiteY2" fmla="*/ 130080 h 253036"/>
                  <a:gd name="connsiteX3" fmla="*/ 27200 w 27670"/>
                  <a:gd name="connsiteY3" fmla="*/ 40201 h 253036"/>
                  <a:gd name="connsiteX4" fmla="*/ 27200 w 27670"/>
                  <a:gd name="connsiteY4" fmla="*/ 40201 h 253036"/>
                  <a:gd name="connsiteX5" fmla="*/ 27200 w 27670"/>
                  <a:gd name="connsiteY5" fmla="*/ 13338 h 253036"/>
                  <a:gd name="connsiteX6" fmla="*/ 13345 w 27670"/>
                  <a:gd name="connsiteY6" fmla="*/ -518 h 253036"/>
                  <a:gd name="connsiteX7" fmla="*/ 13304 w 27670"/>
                  <a:gd name="connsiteY7" fmla="*/ -518 h 253036"/>
                  <a:gd name="connsiteX8" fmla="*/ 13304 w 27670"/>
                  <a:gd name="connsiteY8" fmla="*/ -518 h 253036"/>
                  <a:gd name="connsiteX9" fmla="*/ -471 w 27670"/>
                  <a:gd name="connsiteY9" fmla="*/ 13257 h 253036"/>
                  <a:gd name="connsiteX10" fmla="*/ -471 w 27670"/>
                  <a:gd name="connsiteY10" fmla="*/ 13338 h 25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0" h="253036">
                    <a:moveTo>
                      <a:pt x="16818" y="252519"/>
                    </a:moveTo>
                    <a:lnTo>
                      <a:pt x="12779" y="153025"/>
                    </a:lnTo>
                    <a:lnTo>
                      <a:pt x="27200" y="130080"/>
                    </a:lnTo>
                    <a:lnTo>
                      <a:pt x="27200" y="40201"/>
                    </a:lnTo>
                    <a:lnTo>
                      <a:pt x="27200" y="40201"/>
                    </a:lnTo>
                    <a:lnTo>
                      <a:pt x="27200" y="13338"/>
                    </a:lnTo>
                    <a:cubicBezTo>
                      <a:pt x="27200" y="5687"/>
                      <a:pt x="20995" y="-518"/>
                      <a:pt x="13345" y="-518"/>
                    </a:cubicBezTo>
                    <a:cubicBezTo>
                      <a:pt x="13332" y="-518"/>
                      <a:pt x="13316" y="-518"/>
                      <a:pt x="13304" y="-518"/>
                    </a:cubicBezTo>
                    <a:lnTo>
                      <a:pt x="13304" y="-518"/>
                    </a:lnTo>
                    <a:cubicBezTo>
                      <a:pt x="5698" y="-518"/>
                      <a:pt x="-471" y="5651"/>
                      <a:pt x="-471" y="13257"/>
                    </a:cubicBezTo>
                    <a:cubicBezTo>
                      <a:pt x="-471" y="13285"/>
                      <a:pt x="-471" y="13310"/>
                      <a:pt x="-471" y="13338"/>
                    </a:cubicBez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0" name="Freeform: Shape 99">
                <a:extLst>
                  <a:ext uri="{FF2B5EF4-FFF2-40B4-BE49-F238E27FC236}">
                    <a16:creationId xmlns:a16="http://schemas.microsoft.com/office/drawing/2014/main" id="{70BF5252-CA23-40CD-B8A1-FD83150372D8}"/>
                  </a:ext>
                </a:extLst>
              </p:cNvPr>
              <p:cNvSpPr/>
              <p:nvPr/>
            </p:nvSpPr>
            <p:spPr>
              <a:xfrm>
                <a:off x="5515236" y="1588080"/>
                <a:ext cx="4039" cy="53927"/>
              </a:xfrm>
              <a:custGeom>
                <a:avLst/>
                <a:gdLst>
                  <a:gd name="connsiteX0" fmla="*/ 0 w 4039"/>
                  <a:gd name="connsiteY0" fmla="*/ 0 h 53927"/>
                  <a:gd name="connsiteX1" fmla="*/ 0 w 4039"/>
                  <a:gd name="connsiteY1" fmla="*/ 53928 h 53927"/>
                </a:gdLst>
                <a:ahLst/>
                <a:cxnLst>
                  <a:cxn ang="0">
                    <a:pos x="connsiteX0" y="connsiteY0"/>
                  </a:cxn>
                  <a:cxn ang="0">
                    <a:pos x="connsiteX1" y="connsiteY1"/>
                  </a:cxn>
                </a:cxnLst>
                <a:rect l="l" t="t" r="r" b="b"/>
                <a:pathLst>
                  <a:path w="4039" h="53927">
                    <a:moveTo>
                      <a:pt x="0" y="0"/>
                    </a:moveTo>
                    <a:lnTo>
                      <a:pt x="0" y="53928"/>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1" name="Freeform: Shape 100">
                <a:extLst>
                  <a:ext uri="{FF2B5EF4-FFF2-40B4-BE49-F238E27FC236}">
                    <a16:creationId xmlns:a16="http://schemas.microsoft.com/office/drawing/2014/main" id="{9C53ABD7-6148-4C7B-86B7-1D1C217B17CD}"/>
                  </a:ext>
                </a:extLst>
              </p:cNvPr>
              <p:cNvSpPr/>
              <p:nvPr/>
            </p:nvSpPr>
            <p:spPr>
              <a:xfrm>
                <a:off x="5542948" y="1588080"/>
                <a:ext cx="4039" cy="57118"/>
              </a:xfrm>
              <a:custGeom>
                <a:avLst/>
                <a:gdLst>
                  <a:gd name="connsiteX0" fmla="*/ 0 w 4039"/>
                  <a:gd name="connsiteY0" fmla="*/ 0 h 57118"/>
                  <a:gd name="connsiteX1" fmla="*/ 0 w 4039"/>
                  <a:gd name="connsiteY1" fmla="*/ 57119 h 57118"/>
                </a:gdLst>
                <a:ahLst/>
                <a:cxnLst>
                  <a:cxn ang="0">
                    <a:pos x="connsiteX0" y="connsiteY0"/>
                  </a:cxn>
                  <a:cxn ang="0">
                    <a:pos x="connsiteX1" y="connsiteY1"/>
                  </a:cxn>
                </a:cxnLst>
                <a:rect l="l" t="t" r="r" b="b"/>
                <a:pathLst>
                  <a:path w="4039" h="57118">
                    <a:moveTo>
                      <a:pt x="0" y="0"/>
                    </a:moveTo>
                    <a:lnTo>
                      <a:pt x="0" y="57119"/>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2" name="Freeform: Shape 101">
                <a:extLst>
                  <a:ext uri="{FF2B5EF4-FFF2-40B4-BE49-F238E27FC236}">
                    <a16:creationId xmlns:a16="http://schemas.microsoft.com/office/drawing/2014/main" id="{5098435B-D344-42B9-8FF2-72B1AB7162DB}"/>
                  </a:ext>
                </a:extLst>
              </p:cNvPr>
              <p:cNvSpPr/>
              <p:nvPr/>
            </p:nvSpPr>
            <p:spPr>
              <a:xfrm>
                <a:off x="5487283" y="1680464"/>
                <a:ext cx="33528" cy="30538"/>
              </a:xfrm>
              <a:custGeom>
                <a:avLst/>
                <a:gdLst>
                  <a:gd name="connsiteX0" fmla="*/ -471 w 33528"/>
                  <a:gd name="connsiteY0" fmla="*/ -518 h 30538"/>
                  <a:gd name="connsiteX1" fmla="*/ 33057 w 33528"/>
                  <a:gd name="connsiteY1" fmla="*/ 30021 h 30538"/>
                </a:gdLst>
                <a:ahLst/>
                <a:cxnLst>
                  <a:cxn ang="0">
                    <a:pos x="connsiteX0" y="connsiteY0"/>
                  </a:cxn>
                  <a:cxn ang="0">
                    <a:pos x="connsiteX1" y="connsiteY1"/>
                  </a:cxn>
                </a:cxnLst>
                <a:rect l="l" t="t" r="r" b="b"/>
                <a:pathLst>
                  <a:path w="33528" h="30538">
                    <a:moveTo>
                      <a:pt x="-471" y="-518"/>
                    </a:moveTo>
                    <a:cubicBezTo>
                      <a:pt x="14475" y="4540"/>
                      <a:pt x="26630" y="15608"/>
                      <a:pt x="33057" y="30021"/>
                    </a:cubicBez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3" name="Freeform: Shape 102">
                <a:extLst>
                  <a:ext uri="{FF2B5EF4-FFF2-40B4-BE49-F238E27FC236}">
                    <a16:creationId xmlns:a16="http://schemas.microsoft.com/office/drawing/2014/main" id="{749D3C4C-12CF-4882-BB51-1560ECD42E2E}"/>
                  </a:ext>
                </a:extLst>
              </p:cNvPr>
              <p:cNvSpPr/>
              <p:nvPr/>
            </p:nvSpPr>
            <p:spPr>
              <a:xfrm>
                <a:off x="5570780" y="1610499"/>
                <a:ext cx="4039" cy="40274"/>
              </a:xfrm>
              <a:custGeom>
                <a:avLst/>
                <a:gdLst>
                  <a:gd name="connsiteX0" fmla="*/ 0 w 4039"/>
                  <a:gd name="connsiteY0" fmla="*/ 0 h 40274"/>
                  <a:gd name="connsiteX1" fmla="*/ 0 w 4039"/>
                  <a:gd name="connsiteY1" fmla="*/ 40274 h 40274"/>
                </a:gdLst>
                <a:ahLst/>
                <a:cxnLst>
                  <a:cxn ang="0">
                    <a:pos x="connsiteX0" y="connsiteY0"/>
                  </a:cxn>
                  <a:cxn ang="0">
                    <a:pos x="connsiteX1" y="connsiteY1"/>
                  </a:cxn>
                </a:cxnLst>
                <a:rect l="l" t="t" r="r" b="b"/>
                <a:pathLst>
                  <a:path w="4039" h="40274">
                    <a:moveTo>
                      <a:pt x="0" y="0"/>
                    </a:moveTo>
                    <a:lnTo>
                      <a:pt x="0" y="40274"/>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4" name="Freeform: Shape 103">
                <a:extLst>
                  <a:ext uri="{FF2B5EF4-FFF2-40B4-BE49-F238E27FC236}">
                    <a16:creationId xmlns:a16="http://schemas.microsoft.com/office/drawing/2014/main" id="{54EB280C-E324-45D0-B916-B3351879EB4D}"/>
                  </a:ext>
                </a:extLst>
              </p:cNvPr>
              <p:cNvSpPr/>
              <p:nvPr/>
            </p:nvSpPr>
            <p:spPr>
              <a:xfrm>
                <a:off x="5838440" y="1591796"/>
                <a:ext cx="112063" cy="250410"/>
              </a:xfrm>
              <a:custGeom>
                <a:avLst/>
                <a:gdLst>
                  <a:gd name="connsiteX0" fmla="*/ -471 w 112063"/>
                  <a:gd name="connsiteY0" fmla="*/ 42786 h 250410"/>
                  <a:gd name="connsiteX1" fmla="*/ -471 w 112063"/>
                  <a:gd name="connsiteY1" fmla="*/ 25255 h 250410"/>
                  <a:gd name="connsiteX2" fmla="*/ 11414 w 112063"/>
                  <a:gd name="connsiteY2" fmla="*/ 14719 h 250410"/>
                  <a:gd name="connsiteX3" fmla="*/ 21949 w 112063"/>
                  <a:gd name="connsiteY3" fmla="*/ 25255 h 250410"/>
                  <a:gd name="connsiteX4" fmla="*/ 21949 w 112063"/>
                  <a:gd name="connsiteY4" fmla="*/ 10712 h 250410"/>
                  <a:gd name="connsiteX5" fmla="*/ 33179 w 112063"/>
                  <a:gd name="connsiteY5" fmla="*/ -518 h 250410"/>
                  <a:gd name="connsiteX6" fmla="*/ 33179 w 112063"/>
                  <a:gd name="connsiteY6" fmla="*/ -518 h 250410"/>
                  <a:gd name="connsiteX7" fmla="*/ 44368 w 112063"/>
                  <a:gd name="connsiteY7" fmla="*/ 10712 h 250410"/>
                  <a:gd name="connsiteX8" fmla="*/ 44368 w 112063"/>
                  <a:gd name="connsiteY8" fmla="*/ 25255 h 250410"/>
                  <a:gd name="connsiteX9" fmla="*/ 56252 w 112063"/>
                  <a:gd name="connsiteY9" fmla="*/ 14719 h 250410"/>
                  <a:gd name="connsiteX10" fmla="*/ 66788 w 112063"/>
                  <a:gd name="connsiteY10" fmla="*/ 25255 h 250410"/>
                  <a:gd name="connsiteX11" fmla="*/ 66788 w 112063"/>
                  <a:gd name="connsiteY11" fmla="*/ 64963 h 250410"/>
                  <a:gd name="connsiteX12" fmla="*/ 66788 w 112063"/>
                  <a:gd name="connsiteY12" fmla="*/ 64963 h 250410"/>
                  <a:gd name="connsiteX13" fmla="*/ 66788 w 112063"/>
                  <a:gd name="connsiteY13" fmla="*/ 79829 h 250410"/>
                  <a:gd name="connsiteX14" fmla="*/ 66788 w 112063"/>
                  <a:gd name="connsiteY14" fmla="*/ 76920 h 250410"/>
                  <a:gd name="connsiteX15" fmla="*/ 66788 w 112063"/>
                  <a:gd name="connsiteY15" fmla="*/ 99945 h 250410"/>
                  <a:gd name="connsiteX16" fmla="*/ 77169 w 112063"/>
                  <a:gd name="connsiteY16" fmla="*/ 95906 h 250410"/>
                  <a:gd name="connsiteX17" fmla="*/ 90338 w 112063"/>
                  <a:gd name="connsiteY17" fmla="*/ 79748 h 250410"/>
                  <a:gd name="connsiteX18" fmla="*/ 105567 w 112063"/>
                  <a:gd name="connsiteY18" fmla="*/ 75022 h 250410"/>
                  <a:gd name="connsiteX19" fmla="*/ 110293 w 112063"/>
                  <a:gd name="connsiteY19" fmla="*/ 90250 h 250410"/>
                  <a:gd name="connsiteX20" fmla="*/ 93650 w 112063"/>
                  <a:gd name="connsiteY20" fmla="*/ 113518 h 250410"/>
                  <a:gd name="connsiteX21" fmla="*/ 54831 w 112063"/>
                  <a:gd name="connsiteY21" fmla="*/ 155812 h 250410"/>
                  <a:gd name="connsiteX22" fmla="*/ 61415 w 112063"/>
                  <a:gd name="connsiteY22" fmla="*/ 249893 h 25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063" h="250410">
                    <a:moveTo>
                      <a:pt x="-471" y="42786"/>
                    </a:moveTo>
                    <a:lnTo>
                      <a:pt x="-471" y="25255"/>
                    </a:lnTo>
                    <a:cubicBezTo>
                      <a:pt x="-99" y="19062"/>
                      <a:pt x="5221" y="14348"/>
                      <a:pt x="11414" y="14719"/>
                    </a:cubicBezTo>
                    <a:cubicBezTo>
                      <a:pt x="17085" y="15059"/>
                      <a:pt x="21609" y="19583"/>
                      <a:pt x="21949" y="25255"/>
                    </a:cubicBezTo>
                    <a:lnTo>
                      <a:pt x="21949" y="10712"/>
                    </a:lnTo>
                    <a:cubicBezTo>
                      <a:pt x="21949" y="4511"/>
                      <a:pt x="26978" y="-518"/>
                      <a:pt x="33179" y="-518"/>
                    </a:cubicBezTo>
                    <a:lnTo>
                      <a:pt x="33179" y="-518"/>
                    </a:lnTo>
                    <a:cubicBezTo>
                      <a:pt x="39363" y="-497"/>
                      <a:pt x="44368" y="4528"/>
                      <a:pt x="44368" y="10712"/>
                    </a:cubicBezTo>
                    <a:lnTo>
                      <a:pt x="44368" y="25255"/>
                    </a:lnTo>
                    <a:cubicBezTo>
                      <a:pt x="44740" y="19062"/>
                      <a:pt x="50060" y="14348"/>
                      <a:pt x="56252" y="14719"/>
                    </a:cubicBezTo>
                    <a:cubicBezTo>
                      <a:pt x="61924" y="15059"/>
                      <a:pt x="66448" y="19583"/>
                      <a:pt x="66788" y="25255"/>
                    </a:cubicBezTo>
                    <a:lnTo>
                      <a:pt x="66788" y="64963"/>
                    </a:lnTo>
                    <a:lnTo>
                      <a:pt x="66788" y="64963"/>
                    </a:lnTo>
                    <a:lnTo>
                      <a:pt x="66788" y="79829"/>
                    </a:lnTo>
                    <a:lnTo>
                      <a:pt x="66788" y="76920"/>
                    </a:lnTo>
                    <a:lnTo>
                      <a:pt x="66788" y="99945"/>
                    </a:lnTo>
                    <a:cubicBezTo>
                      <a:pt x="66788" y="99945"/>
                      <a:pt x="76321" y="96229"/>
                      <a:pt x="77169" y="95906"/>
                    </a:cubicBezTo>
                    <a:cubicBezTo>
                      <a:pt x="81960" y="90860"/>
                      <a:pt x="86363" y="85460"/>
                      <a:pt x="90338" y="79748"/>
                    </a:cubicBezTo>
                    <a:cubicBezTo>
                      <a:pt x="93238" y="74238"/>
                      <a:pt x="100057" y="72121"/>
                      <a:pt x="105567" y="75022"/>
                    </a:cubicBezTo>
                    <a:cubicBezTo>
                      <a:pt x="111077" y="77922"/>
                      <a:pt x="113194" y="84741"/>
                      <a:pt x="110293" y="90250"/>
                    </a:cubicBezTo>
                    <a:lnTo>
                      <a:pt x="93650" y="113518"/>
                    </a:lnTo>
                    <a:lnTo>
                      <a:pt x="54831" y="155812"/>
                    </a:lnTo>
                    <a:lnTo>
                      <a:pt x="61415" y="249893"/>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5" name="Freeform: Shape 104">
                <a:extLst>
                  <a:ext uri="{FF2B5EF4-FFF2-40B4-BE49-F238E27FC236}">
                    <a16:creationId xmlns:a16="http://schemas.microsoft.com/office/drawing/2014/main" id="{FB0B29BF-FF45-404C-A55A-417C9D7C6BD9}"/>
                  </a:ext>
                </a:extLst>
              </p:cNvPr>
              <p:cNvSpPr/>
              <p:nvPr/>
            </p:nvSpPr>
            <p:spPr>
              <a:xfrm>
                <a:off x="5815899" y="1623829"/>
                <a:ext cx="22338" cy="218377"/>
              </a:xfrm>
              <a:custGeom>
                <a:avLst/>
                <a:gdLst>
                  <a:gd name="connsiteX0" fmla="*/ 4660 w 22338"/>
                  <a:gd name="connsiteY0" fmla="*/ 217859 h 218377"/>
                  <a:gd name="connsiteX1" fmla="*/ 11204 w 22338"/>
                  <a:gd name="connsiteY1" fmla="*/ 123657 h 218377"/>
                  <a:gd name="connsiteX2" fmla="*/ -471 w 22338"/>
                  <a:gd name="connsiteY2" fmla="*/ 105116 h 218377"/>
                  <a:gd name="connsiteX3" fmla="*/ -471 w 22338"/>
                  <a:gd name="connsiteY3" fmla="*/ 32405 h 218377"/>
                  <a:gd name="connsiteX4" fmla="*/ -471 w 22338"/>
                  <a:gd name="connsiteY4" fmla="*/ 32405 h 218377"/>
                  <a:gd name="connsiteX5" fmla="*/ -471 w 22338"/>
                  <a:gd name="connsiteY5" fmla="*/ 10712 h 218377"/>
                  <a:gd name="connsiteX6" fmla="*/ 10679 w 22338"/>
                  <a:gd name="connsiteY6" fmla="*/ -518 h 218377"/>
                  <a:gd name="connsiteX7" fmla="*/ 10719 w 22338"/>
                  <a:gd name="connsiteY7" fmla="*/ -518 h 218377"/>
                  <a:gd name="connsiteX8" fmla="*/ 10719 w 22338"/>
                  <a:gd name="connsiteY8" fmla="*/ -518 h 218377"/>
                  <a:gd name="connsiteX9" fmla="*/ 21868 w 22338"/>
                  <a:gd name="connsiteY9" fmla="*/ 10631 h 218377"/>
                  <a:gd name="connsiteX10" fmla="*/ 21868 w 22338"/>
                  <a:gd name="connsiteY10" fmla="*/ 10712 h 21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38" h="218377">
                    <a:moveTo>
                      <a:pt x="4660" y="217859"/>
                    </a:moveTo>
                    <a:lnTo>
                      <a:pt x="11204" y="123657"/>
                    </a:lnTo>
                    <a:lnTo>
                      <a:pt x="-471" y="105116"/>
                    </a:lnTo>
                    <a:lnTo>
                      <a:pt x="-471" y="32405"/>
                    </a:lnTo>
                    <a:lnTo>
                      <a:pt x="-471" y="32405"/>
                    </a:lnTo>
                    <a:lnTo>
                      <a:pt x="-471" y="10712"/>
                    </a:lnTo>
                    <a:cubicBezTo>
                      <a:pt x="-495" y="4532"/>
                      <a:pt x="4498" y="-494"/>
                      <a:pt x="10679" y="-518"/>
                    </a:cubicBezTo>
                    <a:cubicBezTo>
                      <a:pt x="10691" y="-518"/>
                      <a:pt x="10707" y="-518"/>
                      <a:pt x="10719" y="-518"/>
                    </a:cubicBezTo>
                    <a:lnTo>
                      <a:pt x="10719" y="-518"/>
                    </a:lnTo>
                    <a:cubicBezTo>
                      <a:pt x="16875" y="-518"/>
                      <a:pt x="21868" y="4475"/>
                      <a:pt x="21868" y="10631"/>
                    </a:cubicBezTo>
                    <a:cubicBezTo>
                      <a:pt x="21868" y="10660"/>
                      <a:pt x="21868" y="10684"/>
                      <a:pt x="21868" y="10712"/>
                    </a:cubicBez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6" name="Freeform: Shape 105">
                <a:extLst>
                  <a:ext uri="{FF2B5EF4-FFF2-40B4-BE49-F238E27FC236}">
                    <a16:creationId xmlns:a16="http://schemas.microsoft.com/office/drawing/2014/main" id="{3E2B9363-9FD8-459C-B34C-978EBED33C1B}"/>
                  </a:ext>
                </a:extLst>
              </p:cNvPr>
              <p:cNvSpPr/>
              <p:nvPr/>
            </p:nvSpPr>
            <p:spPr>
              <a:xfrm>
                <a:off x="5883279" y="1617609"/>
                <a:ext cx="4039" cy="43546"/>
              </a:xfrm>
              <a:custGeom>
                <a:avLst/>
                <a:gdLst>
                  <a:gd name="connsiteX0" fmla="*/ 0 w 4039"/>
                  <a:gd name="connsiteY0" fmla="*/ 0 h 43546"/>
                  <a:gd name="connsiteX1" fmla="*/ 0 w 4039"/>
                  <a:gd name="connsiteY1" fmla="*/ 43546 h 43546"/>
                </a:gdLst>
                <a:ahLst/>
                <a:cxnLst>
                  <a:cxn ang="0">
                    <a:pos x="connsiteX0" y="connsiteY0"/>
                  </a:cxn>
                  <a:cxn ang="0">
                    <a:pos x="connsiteX1" y="connsiteY1"/>
                  </a:cxn>
                </a:cxnLst>
                <a:rect l="l" t="t" r="r" b="b"/>
                <a:pathLst>
                  <a:path w="4039" h="43546">
                    <a:moveTo>
                      <a:pt x="0" y="0"/>
                    </a:moveTo>
                    <a:lnTo>
                      <a:pt x="0" y="43546"/>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7" name="Freeform: Shape 106">
                <a:extLst>
                  <a:ext uri="{FF2B5EF4-FFF2-40B4-BE49-F238E27FC236}">
                    <a16:creationId xmlns:a16="http://schemas.microsoft.com/office/drawing/2014/main" id="{45803DB5-3366-41FB-9DB4-49A9392CD7A2}"/>
                  </a:ext>
                </a:extLst>
              </p:cNvPr>
              <p:cNvSpPr/>
              <p:nvPr/>
            </p:nvSpPr>
            <p:spPr>
              <a:xfrm>
                <a:off x="5860900" y="1617609"/>
                <a:ext cx="4039" cy="46131"/>
              </a:xfrm>
              <a:custGeom>
                <a:avLst/>
                <a:gdLst>
                  <a:gd name="connsiteX0" fmla="*/ 0 w 4039"/>
                  <a:gd name="connsiteY0" fmla="*/ 0 h 46131"/>
                  <a:gd name="connsiteX1" fmla="*/ 0 w 4039"/>
                  <a:gd name="connsiteY1" fmla="*/ 46131 h 46131"/>
                </a:gdLst>
                <a:ahLst/>
                <a:cxnLst>
                  <a:cxn ang="0">
                    <a:pos x="connsiteX0" y="connsiteY0"/>
                  </a:cxn>
                  <a:cxn ang="0">
                    <a:pos x="connsiteX1" y="connsiteY1"/>
                  </a:cxn>
                </a:cxnLst>
                <a:rect l="l" t="t" r="r" b="b"/>
                <a:pathLst>
                  <a:path w="4039" h="46131">
                    <a:moveTo>
                      <a:pt x="0" y="0"/>
                    </a:moveTo>
                    <a:lnTo>
                      <a:pt x="0" y="46131"/>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8" name="Freeform: Shape 107">
                <a:extLst>
                  <a:ext uri="{FF2B5EF4-FFF2-40B4-BE49-F238E27FC236}">
                    <a16:creationId xmlns:a16="http://schemas.microsoft.com/office/drawing/2014/main" id="{7E134011-72AB-4614-AD38-344937EF7A63}"/>
                  </a:ext>
                </a:extLst>
              </p:cNvPr>
              <p:cNvSpPr/>
              <p:nvPr/>
            </p:nvSpPr>
            <p:spPr>
              <a:xfrm>
                <a:off x="5878795" y="1692219"/>
                <a:ext cx="27064" cy="24641"/>
              </a:xfrm>
              <a:custGeom>
                <a:avLst/>
                <a:gdLst>
                  <a:gd name="connsiteX0" fmla="*/ 26594 w 27064"/>
                  <a:gd name="connsiteY0" fmla="*/ -518 h 24641"/>
                  <a:gd name="connsiteX1" fmla="*/ -471 w 27064"/>
                  <a:gd name="connsiteY1" fmla="*/ 24124 h 24641"/>
                </a:gdLst>
                <a:ahLst/>
                <a:cxnLst>
                  <a:cxn ang="0">
                    <a:pos x="connsiteX0" y="connsiteY0"/>
                  </a:cxn>
                  <a:cxn ang="0">
                    <a:pos x="connsiteX1" y="connsiteY1"/>
                  </a:cxn>
                </a:cxnLst>
                <a:rect l="l" t="t" r="r" b="b"/>
                <a:pathLst>
                  <a:path w="27064" h="24641">
                    <a:moveTo>
                      <a:pt x="26594" y="-518"/>
                    </a:moveTo>
                    <a:cubicBezTo>
                      <a:pt x="14516" y="3538"/>
                      <a:pt x="4700" y="12478"/>
                      <a:pt x="-471" y="24124"/>
                    </a:cubicBez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9" name="Freeform: Shape 108">
                <a:extLst>
                  <a:ext uri="{FF2B5EF4-FFF2-40B4-BE49-F238E27FC236}">
                    <a16:creationId xmlns:a16="http://schemas.microsoft.com/office/drawing/2014/main" id="{41CC866C-54CD-4180-83F6-304EBD99CF91}"/>
                  </a:ext>
                </a:extLst>
              </p:cNvPr>
              <p:cNvSpPr/>
              <p:nvPr/>
            </p:nvSpPr>
            <p:spPr>
              <a:xfrm>
                <a:off x="5838400" y="1635706"/>
                <a:ext cx="4039" cy="32518"/>
              </a:xfrm>
              <a:custGeom>
                <a:avLst/>
                <a:gdLst>
                  <a:gd name="connsiteX0" fmla="*/ 0 w 4039"/>
                  <a:gd name="connsiteY0" fmla="*/ 0 h 32518"/>
                  <a:gd name="connsiteX1" fmla="*/ 0 w 4039"/>
                  <a:gd name="connsiteY1" fmla="*/ 32518 h 32518"/>
                </a:gdLst>
                <a:ahLst/>
                <a:cxnLst>
                  <a:cxn ang="0">
                    <a:pos x="connsiteX0" y="connsiteY0"/>
                  </a:cxn>
                  <a:cxn ang="0">
                    <a:pos x="connsiteX1" y="connsiteY1"/>
                  </a:cxn>
                </a:cxnLst>
                <a:rect l="l" t="t" r="r" b="b"/>
                <a:pathLst>
                  <a:path w="4039" h="32518">
                    <a:moveTo>
                      <a:pt x="0" y="0"/>
                    </a:moveTo>
                    <a:lnTo>
                      <a:pt x="0" y="32518"/>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0" name="Freeform: Shape 109">
                <a:extLst>
                  <a:ext uri="{FF2B5EF4-FFF2-40B4-BE49-F238E27FC236}">
                    <a16:creationId xmlns:a16="http://schemas.microsoft.com/office/drawing/2014/main" id="{F1B19EFB-6654-4896-84C9-1CACD99570F8}"/>
                  </a:ext>
                </a:extLst>
              </p:cNvPr>
              <p:cNvSpPr/>
              <p:nvPr/>
            </p:nvSpPr>
            <p:spPr>
              <a:xfrm>
                <a:off x="5691643" y="1468267"/>
                <a:ext cx="174952" cy="71661"/>
              </a:xfrm>
              <a:custGeom>
                <a:avLst/>
                <a:gdLst>
                  <a:gd name="connsiteX0" fmla="*/ 101029 w 174952"/>
                  <a:gd name="connsiteY0" fmla="*/ 5655 h 71661"/>
                  <a:gd name="connsiteX1" fmla="*/ 174952 w 174952"/>
                  <a:gd name="connsiteY1" fmla="*/ 0 h 71661"/>
                  <a:gd name="connsiteX2" fmla="*/ 174952 w 174952"/>
                  <a:gd name="connsiteY2" fmla="*/ 71661 h 71661"/>
                  <a:gd name="connsiteX3" fmla="*/ 28600 w 174952"/>
                  <a:gd name="connsiteY3" fmla="*/ 67662 h 71661"/>
                  <a:gd name="connsiteX4" fmla="*/ 0 w 174952"/>
                  <a:gd name="connsiteY4" fmla="*/ 67662 h 7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52" h="71661">
                    <a:moveTo>
                      <a:pt x="101029" y="5655"/>
                    </a:moveTo>
                    <a:lnTo>
                      <a:pt x="174952" y="0"/>
                    </a:lnTo>
                    <a:lnTo>
                      <a:pt x="174952" y="71661"/>
                    </a:lnTo>
                    <a:lnTo>
                      <a:pt x="28600" y="67662"/>
                    </a:lnTo>
                    <a:lnTo>
                      <a:pt x="0" y="67662"/>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1" name="Freeform: Shape 110">
                <a:extLst>
                  <a:ext uri="{FF2B5EF4-FFF2-40B4-BE49-F238E27FC236}">
                    <a16:creationId xmlns:a16="http://schemas.microsoft.com/office/drawing/2014/main" id="{E398A716-0498-4FA6-9463-9D0D7FFA134F}"/>
                  </a:ext>
                </a:extLst>
              </p:cNvPr>
              <p:cNvSpPr/>
              <p:nvPr/>
            </p:nvSpPr>
            <p:spPr>
              <a:xfrm rot="10800000">
                <a:off x="5866595" y="1479457"/>
                <a:ext cx="24035" cy="49282"/>
              </a:xfrm>
              <a:custGeom>
                <a:avLst/>
                <a:gdLst>
                  <a:gd name="connsiteX0" fmla="*/ -471 w 24035"/>
                  <a:gd name="connsiteY0" fmla="*/ -518 h 49282"/>
                  <a:gd name="connsiteX1" fmla="*/ 23565 w 24035"/>
                  <a:gd name="connsiteY1" fmla="*/ -518 h 49282"/>
                  <a:gd name="connsiteX2" fmla="*/ 23565 w 24035"/>
                  <a:gd name="connsiteY2" fmla="*/ 48765 h 49282"/>
                  <a:gd name="connsiteX3" fmla="*/ -471 w 24035"/>
                  <a:gd name="connsiteY3" fmla="*/ 48765 h 49282"/>
                </a:gdLst>
                <a:ahLst/>
                <a:cxnLst>
                  <a:cxn ang="0">
                    <a:pos x="connsiteX0" y="connsiteY0"/>
                  </a:cxn>
                  <a:cxn ang="0">
                    <a:pos x="connsiteX1" y="connsiteY1"/>
                  </a:cxn>
                  <a:cxn ang="0">
                    <a:pos x="connsiteX2" y="connsiteY2"/>
                  </a:cxn>
                  <a:cxn ang="0">
                    <a:pos x="connsiteX3" y="connsiteY3"/>
                  </a:cxn>
                </a:cxnLst>
                <a:rect l="l" t="t" r="r" b="b"/>
                <a:pathLst>
                  <a:path w="24035" h="49282">
                    <a:moveTo>
                      <a:pt x="-471" y="-518"/>
                    </a:moveTo>
                    <a:lnTo>
                      <a:pt x="23565" y="-518"/>
                    </a:lnTo>
                    <a:lnTo>
                      <a:pt x="23565" y="48765"/>
                    </a:lnTo>
                    <a:lnTo>
                      <a:pt x="-471" y="48765"/>
                    </a:lnTo>
                    <a:close/>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2" name="Freeform: Shape 111">
                <a:extLst>
                  <a:ext uri="{FF2B5EF4-FFF2-40B4-BE49-F238E27FC236}">
                    <a16:creationId xmlns:a16="http://schemas.microsoft.com/office/drawing/2014/main" id="{167C15F4-279A-45D3-A276-4D411F5B3E59}"/>
                  </a:ext>
                </a:extLst>
              </p:cNvPr>
              <p:cNvSpPr/>
              <p:nvPr/>
            </p:nvSpPr>
            <p:spPr>
              <a:xfrm>
                <a:off x="5533536" y="1468267"/>
                <a:ext cx="81841" cy="71661"/>
              </a:xfrm>
              <a:custGeom>
                <a:avLst/>
                <a:gdLst>
                  <a:gd name="connsiteX0" fmla="*/ 81841 w 81841"/>
                  <a:gd name="connsiteY0" fmla="*/ 67662 h 71661"/>
                  <a:gd name="connsiteX1" fmla="*/ 0 w 81841"/>
                  <a:gd name="connsiteY1" fmla="*/ 71661 h 71661"/>
                  <a:gd name="connsiteX2" fmla="*/ 0 w 81841"/>
                  <a:gd name="connsiteY2" fmla="*/ 0 h 71661"/>
                  <a:gd name="connsiteX3" fmla="*/ 81841 w 81841"/>
                  <a:gd name="connsiteY3" fmla="*/ 6100 h 71661"/>
                </a:gdLst>
                <a:ahLst/>
                <a:cxnLst>
                  <a:cxn ang="0">
                    <a:pos x="connsiteX0" y="connsiteY0"/>
                  </a:cxn>
                  <a:cxn ang="0">
                    <a:pos x="connsiteX1" y="connsiteY1"/>
                  </a:cxn>
                  <a:cxn ang="0">
                    <a:pos x="connsiteX2" y="connsiteY2"/>
                  </a:cxn>
                  <a:cxn ang="0">
                    <a:pos x="connsiteX3" y="connsiteY3"/>
                  </a:cxn>
                </a:cxnLst>
                <a:rect l="l" t="t" r="r" b="b"/>
                <a:pathLst>
                  <a:path w="81841" h="71661">
                    <a:moveTo>
                      <a:pt x="81841" y="67662"/>
                    </a:moveTo>
                    <a:lnTo>
                      <a:pt x="0" y="71661"/>
                    </a:lnTo>
                    <a:lnTo>
                      <a:pt x="0" y="0"/>
                    </a:lnTo>
                    <a:lnTo>
                      <a:pt x="81841" y="6100"/>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3" name="Freeform: Shape 112">
                <a:extLst>
                  <a:ext uri="{FF2B5EF4-FFF2-40B4-BE49-F238E27FC236}">
                    <a16:creationId xmlns:a16="http://schemas.microsoft.com/office/drawing/2014/main" id="{12FEC5A2-A9F6-48F7-9EA5-6EAF654F849C}"/>
                  </a:ext>
                </a:extLst>
              </p:cNvPr>
              <p:cNvSpPr/>
              <p:nvPr/>
            </p:nvSpPr>
            <p:spPr>
              <a:xfrm>
                <a:off x="5509460" y="1479457"/>
                <a:ext cx="24035" cy="49282"/>
              </a:xfrm>
              <a:custGeom>
                <a:avLst/>
                <a:gdLst>
                  <a:gd name="connsiteX0" fmla="*/ 0 w 24035"/>
                  <a:gd name="connsiteY0" fmla="*/ 0 h 49282"/>
                  <a:gd name="connsiteX1" fmla="*/ 24035 w 24035"/>
                  <a:gd name="connsiteY1" fmla="*/ 0 h 49282"/>
                  <a:gd name="connsiteX2" fmla="*/ 24035 w 24035"/>
                  <a:gd name="connsiteY2" fmla="*/ 49282 h 49282"/>
                  <a:gd name="connsiteX3" fmla="*/ 0 w 24035"/>
                  <a:gd name="connsiteY3" fmla="*/ 49282 h 49282"/>
                </a:gdLst>
                <a:ahLst/>
                <a:cxnLst>
                  <a:cxn ang="0">
                    <a:pos x="connsiteX0" y="connsiteY0"/>
                  </a:cxn>
                  <a:cxn ang="0">
                    <a:pos x="connsiteX1" y="connsiteY1"/>
                  </a:cxn>
                  <a:cxn ang="0">
                    <a:pos x="connsiteX2" y="connsiteY2"/>
                  </a:cxn>
                  <a:cxn ang="0">
                    <a:pos x="connsiteX3" y="connsiteY3"/>
                  </a:cxn>
                </a:cxnLst>
                <a:rect l="l" t="t" r="r" b="b"/>
                <a:pathLst>
                  <a:path w="24035" h="49282">
                    <a:moveTo>
                      <a:pt x="0" y="0"/>
                    </a:moveTo>
                    <a:lnTo>
                      <a:pt x="24035" y="0"/>
                    </a:lnTo>
                    <a:lnTo>
                      <a:pt x="24035" y="49282"/>
                    </a:lnTo>
                    <a:lnTo>
                      <a:pt x="0" y="49282"/>
                    </a:lnTo>
                    <a:close/>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4" name="Freeform: Shape 113">
                <a:extLst>
                  <a:ext uri="{FF2B5EF4-FFF2-40B4-BE49-F238E27FC236}">
                    <a16:creationId xmlns:a16="http://schemas.microsoft.com/office/drawing/2014/main" id="{16C4DD82-59C7-4CDF-B488-3D18F543FD3D}"/>
                  </a:ext>
                </a:extLst>
              </p:cNvPr>
              <p:cNvSpPr/>
              <p:nvPr/>
            </p:nvSpPr>
            <p:spPr>
              <a:xfrm>
                <a:off x="5615498" y="1509672"/>
                <a:ext cx="23267" cy="368889"/>
              </a:xfrm>
              <a:custGeom>
                <a:avLst/>
                <a:gdLst>
                  <a:gd name="connsiteX0" fmla="*/ 14718 w 23267"/>
                  <a:gd name="connsiteY0" fmla="*/ 368372 h 368889"/>
                  <a:gd name="connsiteX1" fmla="*/ 22797 w 23267"/>
                  <a:gd name="connsiteY1" fmla="*/ 111095 h 368889"/>
                  <a:gd name="connsiteX2" fmla="*/ 7245 w 23267"/>
                  <a:gd name="connsiteY2" fmla="*/ 87383 h 368889"/>
                  <a:gd name="connsiteX3" fmla="*/ -471 w 23267"/>
                  <a:gd name="connsiteY3" fmla="*/ 62539 h 368889"/>
                  <a:gd name="connsiteX4" fmla="*/ -471 w 23267"/>
                  <a:gd name="connsiteY4" fmla="*/ -518 h 36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7" h="368889">
                    <a:moveTo>
                      <a:pt x="14718" y="368372"/>
                    </a:moveTo>
                    <a:lnTo>
                      <a:pt x="22797" y="111095"/>
                    </a:lnTo>
                    <a:cubicBezTo>
                      <a:pt x="22797" y="111095"/>
                      <a:pt x="14274" y="97562"/>
                      <a:pt x="7245" y="87383"/>
                    </a:cubicBezTo>
                    <a:cubicBezTo>
                      <a:pt x="2203" y="80079"/>
                      <a:pt x="-491" y="71414"/>
                      <a:pt x="-471" y="62539"/>
                    </a:cubicBezTo>
                    <a:lnTo>
                      <a:pt x="-471" y="-518"/>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5" name="Freeform: Shape 114">
                <a:extLst>
                  <a:ext uri="{FF2B5EF4-FFF2-40B4-BE49-F238E27FC236}">
                    <a16:creationId xmlns:a16="http://schemas.microsoft.com/office/drawing/2014/main" id="{AFFD54BA-A77D-42CD-8D32-6B3142CD8193}"/>
                  </a:ext>
                </a:extLst>
              </p:cNvPr>
              <p:cNvSpPr/>
              <p:nvPr/>
            </p:nvSpPr>
            <p:spPr>
              <a:xfrm>
                <a:off x="5767667" y="1549946"/>
                <a:ext cx="23267" cy="328615"/>
              </a:xfrm>
              <a:custGeom>
                <a:avLst/>
                <a:gdLst>
                  <a:gd name="connsiteX0" fmla="*/ 22797 w 23267"/>
                  <a:gd name="connsiteY0" fmla="*/ -518 h 328615"/>
                  <a:gd name="connsiteX1" fmla="*/ 22797 w 23267"/>
                  <a:gd name="connsiteY1" fmla="*/ 36969 h 328615"/>
                  <a:gd name="connsiteX2" fmla="*/ -471 w 23267"/>
                  <a:gd name="connsiteY2" fmla="*/ 70820 h 328615"/>
                  <a:gd name="connsiteX3" fmla="*/ 7608 w 23267"/>
                  <a:gd name="connsiteY3" fmla="*/ 328098 h 328615"/>
                </a:gdLst>
                <a:ahLst/>
                <a:cxnLst>
                  <a:cxn ang="0">
                    <a:pos x="connsiteX0" y="connsiteY0"/>
                  </a:cxn>
                  <a:cxn ang="0">
                    <a:pos x="connsiteX1" y="connsiteY1"/>
                  </a:cxn>
                  <a:cxn ang="0">
                    <a:pos x="connsiteX2" y="connsiteY2"/>
                  </a:cxn>
                  <a:cxn ang="0">
                    <a:pos x="connsiteX3" y="connsiteY3"/>
                  </a:cxn>
                </a:cxnLst>
                <a:rect l="l" t="t" r="r" b="b"/>
                <a:pathLst>
                  <a:path w="23267" h="328615">
                    <a:moveTo>
                      <a:pt x="22797" y="-518"/>
                    </a:moveTo>
                    <a:lnTo>
                      <a:pt x="22797" y="36969"/>
                    </a:lnTo>
                    <a:cubicBezTo>
                      <a:pt x="22797" y="55672"/>
                      <a:pt x="-471" y="70820"/>
                      <a:pt x="-471" y="70820"/>
                    </a:cubicBezTo>
                    <a:lnTo>
                      <a:pt x="7608" y="328098"/>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6" name="Freeform: Shape 115">
                <a:extLst>
                  <a:ext uri="{FF2B5EF4-FFF2-40B4-BE49-F238E27FC236}">
                    <a16:creationId xmlns:a16="http://schemas.microsoft.com/office/drawing/2014/main" id="{B002B0B5-B9F6-4879-86CF-747F38BCA105}"/>
                  </a:ext>
                </a:extLst>
              </p:cNvPr>
              <p:cNvSpPr/>
              <p:nvPr/>
            </p:nvSpPr>
            <p:spPr>
              <a:xfrm>
                <a:off x="5659488" y="1439263"/>
                <a:ext cx="44111" cy="37809"/>
              </a:xfrm>
              <a:custGeom>
                <a:avLst/>
                <a:gdLst>
                  <a:gd name="connsiteX0" fmla="*/ 43641 w 44111"/>
                  <a:gd name="connsiteY0" fmla="*/ 37292 h 37809"/>
                  <a:gd name="connsiteX1" fmla="*/ 43641 w 44111"/>
                  <a:gd name="connsiteY1" fmla="*/ 21538 h 37809"/>
                  <a:gd name="connsiteX2" fmla="*/ 21585 w 44111"/>
                  <a:gd name="connsiteY2" fmla="*/ -518 h 37809"/>
                  <a:gd name="connsiteX3" fmla="*/ 21585 w 44111"/>
                  <a:gd name="connsiteY3" fmla="*/ -518 h 37809"/>
                  <a:gd name="connsiteX4" fmla="*/ -471 w 44111"/>
                  <a:gd name="connsiteY4" fmla="*/ 21457 h 37809"/>
                  <a:gd name="connsiteX5" fmla="*/ -471 w 44111"/>
                  <a:gd name="connsiteY5" fmla="*/ 21538 h 37809"/>
                  <a:gd name="connsiteX6" fmla="*/ -471 w 44111"/>
                  <a:gd name="connsiteY6" fmla="*/ 36767 h 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1" h="37809">
                    <a:moveTo>
                      <a:pt x="43641" y="37292"/>
                    </a:moveTo>
                    <a:lnTo>
                      <a:pt x="43641" y="21538"/>
                    </a:lnTo>
                    <a:cubicBezTo>
                      <a:pt x="43641" y="9359"/>
                      <a:pt x="33764" y="-518"/>
                      <a:pt x="21585" y="-518"/>
                    </a:cubicBezTo>
                    <a:lnTo>
                      <a:pt x="21585" y="-518"/>
                    </a:lnTo>
                    <a:cubicBezTo>
                      <a:pt x="9426" y="-542"/>
                      <a:pt x="-447" y="9298"/>
                      <a:pt x="-471" y="21457"/>
                    </a:cubicBezTo>
                    <a:cubicBezTo>
                      <a:pt x="-471" y="21486"/>
                      <a:pt x="-471" y="21510"/>
                      <a:pt x="-471" y="21538"/>
                    </a:cubicBezTo>
                    <a:lnTo>
                      <a:pt x="-471" y="36767"/>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7" name="Freeform: Shape 116">
                <a:extLst>
                  <a:ext uri="{FF2B5EF4-FFF2-40B4-BE49-F238E27FC236}">
                    <a16:creationId xmlns:a16="http://schemas.microsoft.com/office/drawing/2014/main" id="{176F67F4-E419-4CC4-ADFE-879A57047348}"/>
                  </a:ext>
                </a:extLst>
              </p:cNvPr>
              <p:cNvSpPr/>
              <p:nvPr/>
            </p:nvSpPr>
            <p:spPr>
              <a:xfrm>
                <a:off x="5684372" y="1521145"/>
                <a:ext cx="13896" cy="7473"/>
              </a:xfrm>
              <a:custGeom>
                <a:avLst/>
                <a:gdLst>
                  <a:gd name="connsiteX0" fmla="*/ -471 w 13896"/>
                  <a:gd name="connsiteY0" fmla="*/ 6955 h 7473"/>
                  <a:gd name="connsiteX1" fmla="*/ 13425 w 13896"/>
                  <a:gd name="connsiteY1" fmla="*/ -518 h 7473"/>
                </a:gdLst>
                <a:ahLst/>
                <a:cxnLst>
                  <a:cxn ang="0">
                    <a:pos x="connsiteX0" y="connsiteY0"/>
                  </a:cxn>
                  <a:cxn ang="0">
                    <a:pos x="connsiteX1" y="connsiteY1"/>
                  </a:cxn>
                </a:cxnLst>
                <a:rect l="l" t="t" r="r" b="b"/>
                <a:pathLst>
                  <a:path w="13896" h="7473">
                    <a:moveTo>
                      <a:pt x="-471" y="6955"/>
                    </a:moveTo>
                    <a:cubicBezTo>
                      <a:pt x="4926" y="6265"/>
                      <a:pt x="9875" y="3602"/>
                      <a:pt x="13425" y="-518"/>
                    </a:cubicBez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8" name="Freeform: Shape 117">
                <a:extLst>
                  <a:ext uri="{FF2B5EF4-FFF2-40B4-BE49-F238E27FC236}">
                    <a16:creationId xmlns:a16="http://schemas.microsoft.com/office/drawing/2014/main" id="{81A24918-098D-4231-A000-3612FB8DCE42}"/>
                  </a:ext>
                </a:extLst>
              </p:cNvPr>
              <p:cNvSpPr/>
              <p:nvPr/>
            </p:nvSpPr>
            <p:spPr>
              <a:xfrm>
                <a:off x="5703519" y="1439263"/>
                <a:ext cx="44111" cy="89556"/>
              </a:xfrm>
              <a:custGeom>
                <a:avLst/>
                <a:gdLst>
                  <a:gd name="connsiteX0" fmla="*/ 3932 w 44111"/>
                  <a:gd name="connsiteY0" fmla="*/ 80192 h 89556"/>
                  <a:gd name="connsiteX1" fmla="*/ 21585 w 44111"/>
                  <a:gd name="connsiteY1" fmla="*/ 89039 h 89556"/>
                  <a:gd name="connsiteX2" fmla="*/ 21585 w 44111"/>
                  <a:gd name="connsiteY2" fmla="*/ 89039 h 89556"/>
                  <a:gd name="connsiteX3" fmla="*/ 43641 w 44111"/>
                  <a:gd name="connsiteY3" fmla="*/ 66983 h 89556"/>
                  <a:gd name="connsiteX4" fmla="*/ 43641 w 44111"/>
                  <a:gd name="connsiteY4" fmla="*/ 21538 h 89556"/>
                  <a:gd name="connsiteX5" fmla="*/ 21585 w 44111"/>
                  <a:gd name="connsiteY5" fmla="*/ -518 h 89556"/>
                  <a:gd name="connsiteX6" fmla="*/ 21585 w 44111"/>
                  <a:gd name="connsiteY6" fmla="*/ -518 h 89556"/>
                  <a:gd name="connsiteX7" fmla="*/ -471 w 44111"/>
                  <a:gd name="connsiteY7" fmla="*/ 21457 h 89556"/>
                  <a:gd name="connsiteX8" fmla="*/ -471 w 44111"/>
                  <a:gd name="connsiteY8" fmla="*/ 21538 h 89556"/>
                  <a:gd name="connsiteX9" fmla="*/ -471 w 44111"/>
                  <a:gd name="connsiteY9" fmla="*/ 37292 h 8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11" h="89556">
                    <a:moveTo>
                      <a:pt x="3932" y="80192"/>
                    </a:moveTo>
                    <a:cubicBezTo>
                      <a:pt x="8085" y="85767"/>
                      <a:pt x="14633" y="89047"/>
                      <a:pt x="21585" y="89039"/>
                    </a:cubicBezTo>
                    <a:lnTo>
                      <a:pt x="21585" y="89039"/>
                    </a:lnTo>
                    <a:cubicBezTo>
                      <a:pt x="33756" y="89015"/>
                      <a:pt x="43617" y="79154"/>
                      <a:pt x="43641" y="66983"/>
                    </a:cubicBezTo>
                    <a:lnTo>
                      <a:pt x="43641" y="21538"/>
                    </a:lnTo>
                    <a:cubicBezTo>
                      <a:pt x="43641" y="9359"/>
                      <a:pt x="33764" y="-518"/>
                      <a:pt x="21585" y="-518"/>
                    </a:cubicBezTo>
                    <a:lnTo>
                      <a:pt x="21585" y="-518"/>
                    </a:lnTo>
                    <a:cubicBezTo>
                      <a:pt x="9426" y="-542"/>
                      <a:pt x="-446" y="9298"/>
                      <a:pt x="-471" y="21457"/>
                    </a:cubicBezTo>
                    <a:cubicBezTo>
                      <a:pt x="-471" y="21486"/>
                      <a:pt x="-471" y="21510"/>
                      <a:pt x="-471" y="21538"/>
                    </a:cubicBezTo>
                    <a:lnTo>
                      <a:pt x="-471" y="37292"/>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9" name="Freeform: Shape 118">
                <a:extLst>
                  <a:ext uri="{FF2B5EF4-FFF2-40B4-BE49-F238E27FC236}">
                    <a16:creationId xmlns:a16="http://schemas.microsoft.com/office/drawing/2014/main" id="{280EA903-6936-455C-8441-174BE76701BE}"/>
                  </a:ext>
                </a:extLst>
              </p:cNvPr>
              <p:cNvSpPr/>
              <p:nvPr/>
            </p:nvSpPr>
            <p:spPr>
              <a:xfrm>
                <a:off x="5747671" y="1438375"/>
                <a:ext cx="44111" cy="89556"/>
              </a:xfrm>
              <a:custGeom>
                <a:avLst/>
                <a:gdLst>
                  <a:gd name="connsiteX0" fmla="*/ 22056 w 44111"/>
                  <a:gd name="connsiteY0" fmla="*/ 0 h 89556"/>
                  <a:gd name="connsiteX1" fmla="*/ 44112 w 44111"/>
                  <a:gd name="connsiteY1" fmla="*/ 0 h 89556"/>
                  <a:gd name="connsiteX2" fmla="*/ 44112 w 44111"/>
                  <a:gd name="connsiteY2" fmla="*/ 89556 h 89556"/>
                  <a:gd name="connsiteX3" fmla="*/ 22056 w 44111"/>
                  <a:gd name="connsiteY3" fmla="*/ 89556 h 89556"/>
                  <a:gd name="connsiteX4" fmla="*/ 22056 w 44111"/>
                  <a:gd name="connsiteY4" fmla="*/ 89556 h 89556"/>
                  <a:gd name="connsiteX5" fmla="*/ 0 w 44111"/>
                  <a:gd name="connsiteY5" fmla="*/ 89556 h 89556"/>
                  <a:gd name="connsiteX6" fmla="*/ 0 w 44111"/>
                  <a:gd name="connsiteY6" fmla="*/ 0 h 89556"/>
                  <a:gd name="connsiteX7" fmla="*/ 22056 w 44111"/>
                  <a:gd name="connsiteY7" fmla="*/ 0 h 8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11" h="89556">
                    <a:moveTo>
                      <a:pt x="22056" y="0"/>
                    </a:moveTo>
                    <a:cubicBezTo>
                      <a:pt x="34237" y="0"/>
                      <a:pt x="44112" y="0"/>
                      <a:pt x="44112" y="0"/>
                    </a:cubicBezTo>
                    <a:lnTo>
                      <a:pt x="44112" y="89556"/>
                    </a:lnTo>
                    <a:cubicBezTo>
                      <a:pt x="44112" y="89556"/>
                      <a:pt x="34237" y="89556"/>
                      <a:pt x="22056" y="89556"/>
                    </a:cubicBezTo>
                    <a:lnTo>
                      <a:pt x="22056" y="89556"/>
                    </a:lnTo>
                    <a:cubicBezTo>
                      <a:pt x="9875" y="89556"/>
                      <a:pt x="0" y="89556"/>
                      <a:pt x="0" y="89556"/>
                    </a:cubicBezTo>
                    <a:lnTo>
                      <a:pt x="0" y="0"/>
                    </a:lnTo>
                    <a:cubicBezTo>
                      <a:pt x="0" y="0"/>
                      <a:pt x="9875" y="0"/>
                      <a:pt x="22056" y="0"/>
                    </a:cubicBezTo>
                    <a:close/>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0" name="Freeform: Shape 119">
                <a:extLst>
                  <a:ext uri="{FF2B5EF4-FFF2-40B4-BE49-F238E27FC236}">
                    <a16:creationId xmlns:a16="http://schemas.microsoft.com/office/drawing/2014/main" id="{D96ED16F-F8FF-46CB-89AF-E5C90D4DD41D}"/>
                  </a:ext>
                </a:extLst>
              </p:cNvPr>
              <p:cNvSpPr/>
              <p:nvPr/>
            </p:nvSpPr>
            <p:spPr>
              <a:xfrm>
                <a:off x="5615336" y="1439263"/>
                <a:ext cx="44111" cy="70530"/>
              </a:xfrm>
              <a:custGeom>
                <a:avLst/>
                <a:gdLst>
                  <a:gd name="connsiteX0" fmla="*/ 43641 w 44111"/>
                  <a:gd name="connsiteY0" fmla="*/ 36767 h 70530"/>
                  <a:gd name="connsiteX1" fmla="*/ 43641 w 44111"/>
                  <a:gd name="connsiteY1" fmla="*/ 21538 h 70530"/>
                  <a:gd name="connsiteX2" fmla="*/ 21666 w 44111"/>
                  <a:gd name="connsiteY2" fmla="*/ -518 h 70530"/>
                  <a:gd name="connsiteX3" fmla="*/ 21585 w 44111"/>
                  <a:gd name="connsiteY3" fmla="*/ -518 h 70530"/>
                  <a:gd name="connsiteX4" fmla="*/ 21585 w 44111"/>
                  <a:gd name="connsiteY4" fmla="*/ -518 h 70530"/>
                  <a:gd name="connsiteX5" fmla="*/ -471 w 44111"/>
                  <a:gd name="connsiteY5" fmla="*/ 21538 h 70530"/>
                  <a:gd name="connsiteX6" fmla="*/ -471 w 44111"/>
                  <a:gd name="connsiteY6" fmla="*/ 70013 h 7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1" h="70530">
                    <a:moveTo>
                      <a:pt x="43641" y="36767"/>
                    </a:moveTo>
                    <a:lnTo>
                      <a:pt x="43641" y="21538"/>
                    </a:lnTo>
                    <a:cubicBezTo>
                      <a:pt x="43665" y="9379"/>
                      <a:pt x="33825" y="-494"/>
                      <a:pt x="21666" y="-518"/>
                    </a:cubicBezTo>
                    <a:cubicBezTo>
                      <a:pt x="21637" y="-518"/>
                      <a:pt x="21613" y="-518"/>
                      <a:pt x="21585" y="-518"/>
                    </a:cubicBezTo>
                    <a:lnTo>
                      <a:pt x="21585" y="-518"/>
                    </a:lnTo>
                    <a:cubicBezTo>
                      <a:pt x="9402" y="-518"/>
                      <a:pt x="-471" y="9359"/>
                      <a:pt x="-471" y="21538"/>
                    </a:cubicBezTo>
                    <a:lnTo>
                      <a:pt x="-471" y="70013"/>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1" name="Freeform: Shape 120">
                <a:extLst>
                  <a:ext uri="{FF2B5EF4-FFF2-40B4-BE49-F238E27FC236}">
                    <a16:creationId xmlns:a16="http://schemas.microsoft.com/office/drawing/2014/main" id="{BA14412E-DA74-4B3F-B273-274A5613A505}"/>
                  </a:ext>
                </a:extLst>
              </p:cNvPr>
              <p:cNvSpPr/>
              <p:nvPr/>
            </p:nvSpPr>
            <p:spPr>
              <a:xfrm>
                <a:off x="5615094" y="1477072"/>
                <a:ext cx="131248" cy="127287"/>
              </a:xfrm>
              <a:custGeom>
                <a:avLst/>
                <a:gdLst>
                  <a:gd name="connsiteX0" fmla="*/ 102295 w 131248"/>
                  <a:gd name="connsiteY0" fmla="*/ 126770 h 127287"/>
                  <a:gd name="connsiteX1" fmla="*/ 57860 w 131248"/>
                  <a:gd name="connsiteY1" fmla="*/ 42384 h 127287"/>
                  <a:gd name="connsiteX2" fmla="*/ 109324 w 131248"/>
                  <a:gd name="connsiteY2" fmla="*/ 42384 h 127287"/>
                  <a:gd name="connsiteX3" fmla="*/ 130778 w 131248"/>
                  <a:gd name="connsiteY3" fmla="*/ 20857 h 127287"/>
                  <a:gd name="connsiteX4" fmla="*/ 130774 w 131248"/>
                  <a:gd name="connsiteY4" fmla="*/ 20530 h 127287"/>
                  <a:gd name="connsiteX5" fmla="*/ 108597 w 131248"/>
                  <a:gd name="connsiteY5" fmla="*/ -516 h 127287"/>
                  <a:gd name="connsiteX6" fmla="*/ 39925 w 131248"/>
                  <a:gd name="connsiteY6" fmla="*/ -516 h 127287"/>
                  <a:gd name="connsiteX7" fmla="*/ -471 w 131248"/>
                  <a:gd name="connsiteY7" fmla="*/ 39879 h 127287"/>
                  <a:gd name="connsiteX8" fmla="*/ -471 w 131248"/>
                  <a:gd name="connsiteY8" fmla="*/ 60562 h 1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48" h="127287">
                    <a:moveTo>
                      <a:pt x="102295" y="126770"/>
                    </a:moveTo>
                    <a:cubicBezTo>
                      <a:pt x="102291" y="93040"/>
                      <a:pt x="85672" y="61471"/>
                      <a:pt x="57860" y="42384"/>
                    </a:cubicBezTo>
                    <a:lnTo>
                      <a:pt x="109324" y="42384"/>
                    </a:lnTo>
                    <a:cubicBezTo>
                      <a:pt x="121192" y="42364"/>
                      <a:pt x="130798" y="32725"/>
                      <a:pt x="130778" y="20857"/>
                    </a:cubicBezTo>
                    <a:cubicBezTo>
                      <a:pt x="130778" y="20748"/>
                      <a:pt x="130774" y="20639"/>
                      <a:pt x="130774" y="20530"/>
                    </a:cubicBezTo>
                    <a:cubicBezTo>
                      <a:pt x="130293" y="8670"/>
                      <a:pt x="120465" y="-657"/>
                      <a:pt x="108597" y="-516"/>
                    </a:cubicBezTo>
                    <a:lnTo>
                      <a:pt x="39925" y="-516"/>
                    </a:lnTo>
                    <a:cubicBezTo>
                      <a:pt x="17614" y="-516"/>
                      <a:pt x="-471" y="17569"/>
                      <a:pt x="-471" y="39879"/>
                    </a:cubicBezTo>
                    <a:lnTo>
                      <a:pt x="-471" y="60562"/>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sp>
        <p:nvSpPr>
          <p:cNvPr id="122" name="5. Source">
            <a:extLst>
              <a:ext uri="{FF2B5EF4-FFF2-40B4-BE49-F238E27FC236}">
                <a16:creationId xmlns:a16="http://schemas.microsoft.com/office/drawing/2014/main" id="{2974E561-2054-4EE9-8790-A505907CE27A}"/>
              </a:ext>
              <a:ext uri="{C183D7F6-B498-43B3-948B-1728B52AA6E4}">
                <adec:decorative xmlns:adec="http://schemas.microsoft.com/office/drawing/2017/decorative" val="1"/>
              </a:ext>
            </a:extLst>
          </p:cNvPr>
          <p:cNvSpPr txBox="1"/>
          <p:nvPr>
            <p:custDataLst>
              <p:tags r:id="rId1"/>
            </p:custDataLst>
          </p:nvPr>
        </p:nvSpPr>
        <p:spPr>
          <a:xfrm>
            <a:off x="1316415" y="6487502"/>
            <a:ext cx="252526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cs typeface="Arial" panose="020B0604020202020204" pitchFamily="34" charset="0"/>
              </a:rPr>
              <a:t>Source: California Health and Human Services Agency</a:t>
            </a:r>
          </a:p>
        </p:txBody>
      </p:sp>
      <p:grpSp>
        <p:nvGrpSpPr>
          <p:cNvPr id="5" name="Graphic 124">
            <a:extLst>
              <a:ext uri="{FF2B5EF4-FFF2-40B4-BE49-F238E27FC236}">
                <a16:creationId xmlns:a16="http://schemas.microsoft.com/office/drawing/2014/main" id="{1A3484F5-220B-4641-9E77-4EB41AEFEF5E}"/>
              </a:ext>
              <a:ext uri="{C183D7F6-B498-43B3-948B-1728B52AA6E4}">
                <adec:decorative xmlns:adec="http://schemas.microsoft.com/office/drawing/2017/decorative" val="1"/>
              </a:ext>
            </a:extLst>
          </p:cNvPr>
          <p:cNvGrpSpPr/>
          <p:nvPr/>
        </p:nvGrpSpPr>
        <p:grpSpPr>
          <a:xfrm>
            <a:off x="7759688" y="2720308"/>
            <a:ext cx="1256651" cy="1356844"/>
            <a:chOff x="7759688" y="2720308"/>
            <a:chExt cx="1256651" cy="1356844"/>
          </a:xfrm>
        </p:grpSpPr>
        <p:grpSp>
          <p:nvGrpSpPr>
            <p:cNvPr id="6" name="Graphic 124">
              <a:extLst>
                <a:ext uri="{FF2B5EF4-FFF2-40B4-BE49-F238E27FC236}">
                  <a16:creationId xmlns:a16="http://schemas.microsoft.com/office/drawing/2014/main" id="{9B0C8F56-FAF3-46A1-B753-C565F58B5755}"/>
                </a:ext>
              </a:extLst>
            </p:cNvPr>
            <p:cNvGrpSpPr/>
            <p:nvPr/>
          </p:nvGrpSpPr>
          <p:grpSpPr>
            <a:xfrm>
              <a:off x="7765114" y="2720308"/>
              <a:ext cx="1251225" cy="1356844"/>
              <a:chOff x="7765114" y="2720308"/>
              <a:chExt cx="1251225" cy="1356844"/>
            </a:xfrm>
          </p:grpSpPr>
          <p:sp>
            <p:nvSpPr>
              <p:cNvPr id="7" name="Freeform: Shape 6">
                <a:extLst>
                  <a:ext uri="{FF2B5EF4-FFF2-40B4-BE49-F238E27FC236}">
                    <a16:creationId xmlns:a16="http://schemas.microsoft.com/office/drawing/2014/main" id="{B666E20E-5A7C-43C7-A0FD-53893836788B}"/>
                  </a:ext>
                </a:extLst>
              </p:cNvPr>
              <p:cNvSpPr/>
              <p:nvPr/>
            </p:nvSpPr>
            <p:spPr>
              <a:xfrm>
                <a:off x="7830288" y="2808039"/>
                <a:ext cx="330280" cy="166343"/>
              </a:xfrm>
              <a:custGeom>
                <a:avLst/>
                <a:gdLst>
                  <a:gd name="connsiteX0" fmla="*/ 57664 w 330280"/>
                  <a:gd name="connsiteY0" fmla="*/ 54903 h 166343"/>
                  <a:gd name="connsiteX1" fmla="*/ 69539 w 330280"/>
                  <a:gd name="connsiteY1" fmla="*/ 54903 h 166343"/>
                  <a:gd name="connsiteX2" fmla="*/ 126653 w 330280"/>
                  <a:gd name="connsiteY2" fmla="*/ 0 h 166343"/>
                  <a:gd name="connsiteX3" fmla="*/ 179585 w 330280"/>
                  <a:gd name="connsiteY3" fmla="*/ 35672 h 166343"/>
                  <a:gd name="connsiteX4" fmla="*/ 206892 w 330280"/>
                  <a:gd name="connsiteY4" fmla="*/ 54903 h 166343"/>
                  <a:gd name="connsiteX5" fmla="*/ 272660 w 330280"/>
                  <a:gd name="connsiteY5" fmla="*/ 54903 h 166343"/>
                  <a:gd name="connsiteX6" fmla="*/ 330159 w 330280"/>
                  <a:gd name="connsiteY6" fmla="*/ 106921 h 166343"/>
                  <a:gd name="connsiteX7" fmla="*/ 274535 w 330280"/>
                  <a:gd name="connsiteY7" fmla="*/ 166343 h 166343"/>
                  <a:gd name="connsiteX8" fmla="*/ 55741 w 330280"/>
                  <a:gd name="connsiteY8" fmla="*/ 166343 h 166343"/>
                  <a:gd name="connsiteX9" fmla="*/ 117 w 330280"/>
                  <a:gd name="connsiteY9" fmla="*/ 106921 h 166343"/>
                  <a:gd name="connsiteX10" fmla="*/ 57616 w 330280"/>
                  <a:gd name="connsiteY10" fmla="*/ 54903 h 1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80" h="166343">
                    <a:moveTo>
                      <a:pt x="57664" y="54903"/>
                    </a:moveTo>
                    <a:lnTo>
                      <a:pt x="69539" y="54903"/>
                    </a:lnTo>
                    <a:cubicBezTo>
                      <a:pt x="70740" y="24375"/>
                      <a:pt x="95836" y="0"/>
                      <a:pt x="126653" y="0"/>
                    </a:cubicBezTo>
                    <a:cubicBezTo>
                      <a:pt x="150643" y="0"/>
                      <a:pt x="171123" y="14759"/>
                      <a:pt x="179585" y="35672"/>
                    </a:cubicBezTo>
                    <a:cubicBezTo>
                      <a:pt x="184200" y="47018"/>
                      <a:pt x="194633" y="54903"/>
                      <a:pt x="206892" y="54903"/>
                    </a:cubicBezTo>
                    <a:lnTo>
                      <a:pt x="272660" y="54903"/>
                    </a:lnTo>
                    <a:cubicBezTo>
                      <a:pt x="302323" y="54903"/>
                      <a:pt x="328236" y="77306"/>
                      <a:pt x="330159" y="106921"/>
                    </a:cubicBezTo>
                    <a:cubicBezTo>
                      <a:pt x="332275" y="139373"/>
                      <a:pt x="306554" y="166343"/>
                      <a:pt x="274535" y="166343"/>
                    </a:cubicBezTo>
                    <a:lnTo>
                      <a:pt x="55741" y="166343"/>
                    </a:lnTo>
                    <a:cubicBezTo>
                      <a:pt x="23722" y="166343"/>
                      <a:pt x="-1951" y="139373"/>
                      <a:pt x="117" y="106921"/>
                    </a:cubicBezTo>
                    <a:cubicBezTo>
                      <a:pt x="2040" y="77306"/>
                      <a:pt x="27953" y="54903"/>
                      <a:pt x="57616" y="54903"/>
                    </a:cubicBezTo>
                    <a:close/>
                  </a:path>
                </a:pathLst>
              </a:custGeom>
              <a:solidFill>
                <a:srgbClr val="FFFFFF"/>
              </a:solidFill>
              <a:ln w="4799" cap="flat">
                <a:noFill/>
                <a:prstDash val="solid"/>
                <a:miter/>
              </a:ln>
            </p:spPr>
            <p:txBody>
              <a:bodyPr rtlCol="0" anchor="ctr"/>
              <a:lstStyle/>
              <a:p>
                <a:endParaRPr lang="en-US"/>
              </a:p>
            </p:txBody>
          </p:sp>
          <p:grpSp>
            <p:nvGrpSpPr>
              <p:cNvPr id="8" name="Graphic 124">
                <a:extLst>
                  <a:ext uri="{FF2B5EF4-FFF2-40B4-BE49-F238E27FC236}">
                    <a16:creationId xmlns:a16="http://schemas.microsoft.com/office/drawing/2014/main" id="{4F56B880-CD13-4F85-980B-066A2A481911}"/>
                  </a:ext>
                </a:extLst>
              </p:cNvPr>
              <p:cNvGrpSpPr/>
              <p:nvPr/>
            </p:nvGrpSpPr>
            <p:grpSpPr>
              <a:xfrm>
                <a:off x="7765114" y="2720308"/>
                <a:ext cx="1251225" cy="1356844"/>
                <a:chOff x="7765114" y="2720308"/>
                <a:chExt cx="1251225" cy="1356844"/>
              </a:xfrm>
            </p:grpSpPr>
            <p:sp>
              <p:nvSpPr>
                <p:cNvPr id="9" name="Freeform: Shape 8">
                  <a:extLst>
                    <a:ext uri="{FF2B5EF4-FFF2-40B4-BE49-F238E27FC236}">
                      <a16:creationId xmlns:a16="http://schemas.microsoft.com/office/drawing/2014/main" id="{41F87AB0-1DA9-44F7-AF76-D605D175A535}"/>
                    </a:ext>
                  </a:extLst>
                </p:cNvPr>
                <p:cNvSpPr/>
                <p:nvPr/>
              </p:nvSpPr>
              <p:spPr>
                <a:xfrm>
                  <a:off x="7765114" y="3304659"/>
                  <a:ext cx="373313" cy="754874"/>
                </a:xfrm>
                <a:custGeom>
                  <a:avLst/>
                  <a:gdLst>
                    <a:gd name="connsiteX0" fmla="*/ 317209 w 373313"/>
                    <a:gd name="connsiteY0" fmla="*/ 748023 h 754874"/>
                    <a:gd name="connsiteX1" fmla="*/ 356776 w 373313"/>
                    <a:gd name="connsiteY1" fmla="*/ 636390 h 754874"/>
                    <a:gd name="connsiteX2" fmla="*/ 373314 w 373313"/>
                    <a:gd name="connsiteY2" fmla="*/ 513892 h 754874"/>
                    <a:gd name="connsiteX3" fmla="*/ 367449 w 373313"/>
                    <a:gd name="connsiteY3" fmla="*/ 511152 h 754874"/>
                    <a:gd name="connsiteX4" fmla="*/ 309036 w 373313"/>
                    <a:gd name="connsiteY4" fmla="*/ 626390 h 754874"/>
                    <a:gd name="connsiteX5" fmla="*/ 308700 w 373313"/>
                    <a:gd name="connsiteY5" fmla="*/ 738552 h 754874"/>
                    <a:gd name="connsiteX6" fmla="*/ 240095 w 373313"/>
                    <a:gd name="connsiteY6" fmla="*/ 620958 h 754874"/>
                    <a:gd name="connsiteX7" fmla="*/ 330334 w 373313"/>
                    <a:gd name="connsiteY7" fmla="*/ 437259 h 754874"/>
                    <a:gd name="connsiteX8" fmla="*/ 325670 w 373313"/>
                    <a:gd name="connsiteY8" fmla="*/ 432451 h 754874"/>
                    <a:gd name="connsiteX9" fmla="*/ 292402 w 373313"/>
                    <a:gd name="connsiteY9" fmla="*/ 461633 h 754874"/>
                    <a:gd name="connsiteX10" fmla="*/ 263460 w 373313"/>
                    <a:gd name="connsiteY10" fmla="*/ 501969 h 754874"/>
                    <a:gd name="connsiteX11" fmla="*/ 232259 w 373313"/>
                    <a:gd name="connsiteY11" fmla="*/ 605189 h 754874"/>
                    <a:gd name="connsiteX12" fmla="*/ 184231 w 373313"/>
                    <a:gd name="connsiteY12" fmla="*/ 493075 h 754874"/>
                    <a:gd name="connsiteX13" fmla="*/ 270720 w 373313"/>
                    <a:gd name="connsiteY13" fmla="*/ 308030 h 754874"/>
                    <a:gd name="connsiteX14" fmla="*/ 265720 w 373313"/>
                    <a:gd name="connsiteY14" fmla="*/ 303511 h 754874"/>
                    <a:gd name="connsiteX15" fmla="*/ 196682 w 373313"/>
                    <a:gd name="connsiteY15" fmla="*/ 381010 h 754874"/>
                    <a:gd name="connsiteX16" fmla="*/ 175192 w 373313"/>
                    <a:gd name="connsiteY16" fmla="*/ 467931 h 754874"/>
                    <a:gd name="connsiteX17" fmla="*/ 168077 w 373313"/>
                    <a:gd name="connsiteY17" fmla="*/ 446441 h 754874"/>
                    <a:gd name="connsiteX18" fmla="*/ 139520 w 373313"/>
                    <a:gd name="connsiteY18" fmla="*/ 343174 h 754874"/>
                    <a:gd name="connsiteX19" fmla="*/ 225336 w 373313"/>
                    <a:gd name="connsiteY19" fmla="*/ 110774 h 754874"/>
                    <a:gd name="connsiteX20" fmla="*/ 220240 w 373313"/>
                    <a:gd name="connsiteY20" fmla="*/ 107456 h 754874"/>
                    <a:gd name="connsiteX21" fmla="*/ 144712 w 373313"/>
                    <a:gd name="connsiteY21" fmla="*/ 215099 h 754874"/>
                    <a:gd name="connsiteX22" fmla="*/ 129664 w 373313"/>
                    <a:gd name="connsiteY22" fmla="*/ 295578 h 754874"/>
                    <a:gd name="connsiteX23" fmla="*/ 117020 w 373313"/>
                    <a:gd name="connsiteY23" fmla="*/ 211782 h 754874"/>
                    <a:gd name="connsiteX24" fmla="*/ 132501 w 373313"/>
                    <a:gd name="connsiteY24" fmla="*/ 85630 h 754874"/>
                    <a:gd name="connsiteX25" fmla="*/ 115145 w 373313"/>
                    <a:gd name="connsiteY25" fmla="*/ 2362 h 754874"/>
                    <a:gd name="connsiteX26" fmla="*/ 109232 w 373313"/>
                    <a:gd name="connsiteY26" fmla="*/ 2362 h 754874"/>
                    <a:gd name="connsiteX27" fmla="*/ 110241 w 373313"/>
                    <a:gd name="connsiteY27" fmla="*/ 212551 h 754874"/>
                    <a:gd name="connsiteX28" fmla="*/ 110241 w 373313"/>
                    <a:gd name="connsiteY28" fmla="*/ 212695 h 754874"/>
                    <a:gd name="connsiteX29" fmla="*/ 123799 w 373313"/>
                    <a:gd name="connsiteY29" fmla="*/ 301203 h 754874"/>
                    <a:gd name="connsiteX30" fmla="*/ 79088 w 373313"/>
                    <a:gd name="connsiteY30" fmla="*/ 234233 h 754874"/>
                    <a:gd name="connsiteX31" fmla="*/ 3945 w 373313"/>
                    <a:gd name="connsiteY31" fmla="*/ 168225 h 754874"/>
                    <a:gd name="connsiteX32" fmla="*/ 243 w 373313"/>
                    <a:gd name="connsiteY32" fmla="*/ 175148 h 754874"/>
                    <a:gd name="connsiteX33" fmla="*/ 132693 w 373313"/>
                    <a:gd name="connsiteY33" fmla="*/ 345626 h 754874"/>
                    <a:gd name="connsiteX34" fmla="*/ 133078 w 373313"/>
                    <a:gd name="connsiteY34" fmla="*/ 345770 h 754874"/>
                    <a:gd name="connsiteX35" fmla="*/ 165673 w 373313"/>
                    <a:gd name="connsiteY35" fmla="*/ 461201 h 754874"/>
                    <a:gd name="connsiteX36" fmla="*/ 23849 w 373313"/>
                    <a:gd name="connsiteY36" fmla="*/ 339183 h 754874"/>
                    <a:gd name="connsiteX37" fmla="*/ 20339 w 373313"/>
                    <a:gd name="connsiteY37" fmla="*/ 346202 h 754874"/>
                    <a:gd name="connsiteX38" fmla="*/ 176779 w 373313"/>
                    <a:gd name="connsiteY38" fmla="*/ 492883 h 754874"/>
                    <a:gd name="connsiteX39" fmla="*/ 224759 w 373313"/>
                    <a:gd name="connsiteY39" fmla="*/ 605429 h 754874"/>
                    <a:gd name="connsiteX40" fmla="*/ 38223 w 373313"/>
                    <a:gd name="connsiteY40" fmla="*/ 495911 h 754874"/>
                    <a:gd name="connsiteX41" fmla="*/ 35723 w 373313"/>
                    <a:gd name="connsiteY41" fmla="*/ 503363 h 754874"/>
                    <a:gd name="connsiteX42" fmla="*/ 234230 w 373313"/>
                    <a:gd name="connsiteY42" fmla="*/ 624227 h 754874"/>
                    <a:gd name="connsiteX43" fmla="*/ 299373 w 373313"/>
                    <a:gd name="connsiteY43" fmla="*/ 736629 h 754874"/>
                    <a:gd name="connsiteX44" fmla="*/ 71732 w 373313"/>
                    <a:gd name="connsiteY44" fmla="*/ 648649 h 754874"/>
                    <a:gd name="connsiteX45" fmla="*/ 72069 w 373313"/>
                    <a:gd name="connsiteY45" fmla="*/ 657351 h 754874"/>
                    <a:gd name="connsiteX46" fmla="*/ 311344 w 373313"/>
                    <a:gd name="connsiteY46" fmla="*/ 754513 h 75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3313" h="754874">
                      <a:moveTo>
                        <a:pt x="317209" y="748023"/>
                      </a:moveTo>
                      <a:cubicBezTo>
                        <a:pt x="331055" y="710908"/>
                        <a:pt x="346199" y="674658"/>
                        <a:pt x="356776" y="636390"/>
                      </a:cubicBezTo>
                      <a:cubicBezTo>
                        <a:pt x="367929" y="596054"/>
                        <a:pt x="373074" y="555334"/>
                        <a:pt x="373314" y="513892"/>
                      </a:cubicBezTo>
                      <a:cubicBezTo>
                        <a:pt x="373314" y="510863"/>
                        <a:pt x="369420" y="508988"/>
                        <a:pt x="367449" y="511152"/>
                      </a:cubicBezTo>
                      <a:cubicBezTo>
                        <a:pt x="339324" y="542449"/>
                        <a:pt x="318026" y="580766"/>
                        <a:pt x="309036" y="626390"/>
                      </a:cubicBezTo>
                      <a:cubicBezTo>
                        <a:pt x="302065" y="661678"/>
                        <a:pt x="303027" y="699802"/>
                        <a:pt x="308700" y="738552"/>
                      </a:cubicBezTo>
                      <a:cubicBezTo>
                        <a:pt x="283652" y="700716"/>
                        <a:pt x="260720" y="661486"/>
                        <a:pt x="240095" y="620958"/>
                      </a:cubicBezTo>
                      <a:cubicBezTo>
                        <a:pt x="288460" y="572256"/>
                        <a:pt x="314998" y="506921"/>
                        <a:pt x="330334" y="437259"/>
                      </a:cubicBezTo>
                      <a:cubicBezTo>
                        <a:pt x="330911" y="434518"/>
                        <a:pt x="328507" y="430865"/>
                        <a:pt x="325670" y="432451"/>
                      </a:cubicBezTo>
                      <a:cubicBezTo>
                        <a:pt x="313075" y="439422"/>
                        <a:pt x="302402" y="450864"/>
                        <a:pt x="292402" y="461633"/>
                      </a:cubicBezTo>
                      <a:cubicBezTo>
                        <a:pt x="281248" y="473652"/>
                        <a:pt x="271633" y="486921"/>
                        <a:pt x="263460" y="501969"/>
                      </a:cubicBezTo>
                      <a:cubicBezTo>
                        <a:pt x="247883" y="530430"/>
                        <a:pt x="232499" y="566872"/>
                        <a:pt x="232259" y="605189"/>
                      </a:cubicBezTo>
                      <a:cubicBezTo>
                        <a:pt x="214422" y="568795"/>
                        <a:pt x="198413" y="531392"/>
                        <a:pt x="184231" y="493075"/>
                      </a:cubicBezTo>
                      <a:cubicBezTo>
                        <a:pt x="230480" y="445384"/>
                        <a:pt x="256970" y="377308"/>
                        <a:pt x="270720" y="308030"/>
                      </a:cubicBezTo>
                      <a:cubicBezTo>
                        <a:pt x="271296" y="305097"/>
                        <a:pt x="268220" y="301588"/>
                        <a:pt x="265720" y="303511"/>
                      </a:cubicBezTo>
                      <a:cubicBezTo>
                        <a:pt x="239470" y="324184"/>
                        <a:pt x="214278" y="348799"/>
                        <a:pt x="196682" y="381010"/>
                      </a:cubicBezTo>
                      <a:cubicBezTo>
                        <a:pt x="182981" y="406105"/>
                        <a:pt x="176827" y="436393"/>
                        <a:pt x="175192" y="467931"/>
                      </a:cubicBezTo>
                      <a:cubicBezTo>
                        <a:pt x="172740" y="460816"/>
                        <a:pt x="170385" y="453653"/>
                        <a:pt x="168077" y="446441"/>
                      </a:cubicBezTo>
                      <a:cubicBezTo>
                        <a:pt x="157116" y="412692"/>
                        <a:pt x="147549" y="378221"/>
                        <a:pt x="139520" y="343174"/>
                      </a:cubicBezTo>
                      <a:cubicBezTo>
                        <a:pt x="181923" y="276059"/>
                        <a:pt x="218749" y="196830"/>
                        <a:pt x="225336" y="110774"/>
                      </a:cubicBezTo>
                      <a:cubicBezTo>
                        <a:pt x="225576" y="107456"/>
                        <a:pt x="222259" y="105966"/>
                        <a:pt x="220240" y="107456"/>
                      </a:cubicBezTo>
                      <a:cubicBezTo>
                        <a:pt x="186827" y="131975"/>
                        <a:pt x="161875" y="170917"/>
                        <a:pt x="144712" y="215099"/>
                      </a:cubicBezTo>
                      <a:cubicBezTo>
                        <a:pt x="134664" y="240772"/>
                        <a:pt x="129231" y="267598"/>
                        <a:pt x="129664" y="295578"/>
                      </a:cubicBezTo>
                      <a:cubicBezTo>
                        <a:pt x="124520" y="268031"/>
                        <a:pt x="120289" y="240099"/>
                        <a:pt x="117020" y="211782"/>
                      </a:cubicBezTo>
                      <a:cubicBezTo>
                        <a:pt x="131731" y="171975"/>
                        <a:pt x="137068" y="129668"/>
                        <a:pt x="132501" y="85630"/>
                      </a:cubicBezTo>
                      <a:cubicBezTo>
                        <a:pt x="129472" y="56448"/>
                        <a:pt x="122164" y="29910"/>
                        <a:pt x="115145" y="2362"/>
                      </a:cubicBezTo>
                      <a:cubicBezTo>
                        <a:pt x="114328" y="-859"/>
                        <a:pt x="110722" y="-715"/>
                        <a:pt x="109232" y="2362"/>
                      </a:cubicBezTo>
                      <a:cubicBezTo>
                        <a:pt x="77646" y="68226"/>
                        <a:pt x="77646" y="155292"/>
                        <a:pt x="110241" y="212551"/>
                      </a:cubicBezTo>
                      <a:cubicBezTo>
                        <a:pt x="110241" y="212551"/>
                        <a:pt x="110241" y="212647"/>
                        <a:pt x="110241" y="212695"/>
                      </a:cubicBezTo>
                      <a:cubicBezTo>
                        <a:pt x="113703" y="242598"/>
                        <a:pt x="118222" y="272117"/>
                        <a:pt x="123799" y="301203"/>
                      </a:cubicBezTo>
                      <a:cubicBezTo>
                        <a:pt x="110626" y="277021"/>
                        <a:pt x="94232" y="254185"/>
                        <a:pt x="79088" y="234233"/>
                      </a:cubicBezTo>
                      <a:cubicBezTo>
                        <a:pt x="57165" y="205484"/>
                        <a:pt x="32887" y="179282"/>
                        <a:pt x="3945" y="168225"/>
                      </a:cubicBezTo>
                      <a:cubicBezTo>
                        <a:pt x="1541" y="167311"/>
                        <a:pt x="-766" y="171830"/>
                        <a:pt x="243" y="175148"/>
                      </a:cubicBezTo>
                      <a:cubicBezTo>
                        <a:pt x="25051" y="257646"/>
                        <a:pt x="75002" y="316780"/>
                        <a:pt x="132693" y="345626"/>
                      </a:cubicBezTo>
                      <a:cubicBezTo>
                        <a:pt x="132837" y="345674"/>
                        <a:pt x="132981" y="345722"/>
                        <a:pt x="133078" y="345770"/>
                      </a:cubicBezTo>
                      <a:cubicBezTo>
                        <a:pt x="142116" y="385048"/>
                        <a:pt x="152981" y="423557"/>
                        <a:pt x="165673" y="461201"/>
                      </a:cubicBezTo>
                      <a:cubicBezTo>
                        <a:pt x="125530" y="410432"/>
                        <a:pt x="72982" y="368173"/>
                        <a:pt x="23849" y="339183"/>
                      </a:cubicBezTo>
                      <a:cubicBezTo>
                        <a:pt x="20964" y="337501"/>
                        <a:pt x="18801" y="342597"/>
                        <a:pt x="20339" y="346202"/>
                      </a:cubicBezTo>
                      <a:cubicBezTo>
                        <a:pt x="53512" y="425384"/>
                        <a:pt x="113270" y="489998"/>
                        <a:pt x="176779" y="492883"/>
                      </a:cubicBezTo>
                      <a:cubicBezTo>
                        <a:pt x="190913" y="531344"/>
                        <a:pt x="206971" y="568891"/>
                        <a:pt x="224759" y="605429"/>
                      </a:cubicBezTo>
                      <a:cubicBezTo>
                        <a:pt x="169039" y="551151"/>
                        <a:pt x="103174" y="514613"/>
                        <a:pt x="38223" y="495911"/>
                      </a:cubicBezTo>
                      <a:cubicBezTo>
                        <a:pt x="35387" y="495094"/>
                        <a:pt x="33368" y="499854"/>
                        <a:pt x="35723" y="503363"/>
                      </a:cubicBezTo>
                      <a:cubicBezTo>
                        <a:pt x="88703" y="582689"/>
                        <a:pt x="164519" y="625429"/>
                        <a:pt x="234230" y="624227"/>
                      </a:cubicBezTo>
                      <a:cubicBezTo>
                        <a:pt x="253941" y="662880"/>
                        <a:pt x="275623" y="700379"/>
                        <a:pt x="299373" y="736629"/>
                      </a:cubicBezTo>
                      <a:cubicBezTo>
                        <a:pt x="226441" y="686966"/>
                        <a:pt x="147693" y="647495"/>
                        <a:pt x="71732" y="648649"/>
                      </a:cubicBezTo>
                      <a:cubicBezTo>
                        <a:pt x="68319" y="648746"/>
                        <a:pt x="69569" y="654851"/>
                        <a:pt x="72069" y="657351"/>
                      </a:cubicBezTo>
                      <a:cubicBezTo>
                        <a:pt x="145529" y="730379"/>
                        <a:pt x="233941" y="758455"/>
                        <a:pt x="311344" y="754513"/>
                      </a:cubicBezTo>
                    </a:path>
                  </a:pathLst>
                </a:custGeom>
                <a:solidFill>
                  <a:srgbClr val="7FA9D2"/>
                </a:solidFill>
                <a:ln w="479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771EA13-8043-4702-B87F-7DF51BBBC112}"/>
                    </a:ext>
                  </a:extLst>
                </p:cNvPr>
                <p:cNvSpPr/>
                <p:nvPr/>
              </p:nvSpPr>
              <p:spPr>
                <a:xfrm>
                  <a:off x="8719525" y="2720308"/>
                  <a:ext cx="296814" cy="705508"/>
                </a:xfrm>
                <a:custGeom>
                  <a:avLst/>
                  <a:gdLst>
                    <a:gd name="connsiteX0" fmla="*/ 100575 w 296814"/>
                    <a:gd name="connsiteY0" fmla="*/ 700942 h 705508"/>
                    <a:gd name="connsiteX1" fmla="*/ 41441 w 296814"/>
                    <a:gd name="connsiteY1" fmla="*/ 611712 h 705508"/>
                    <a:gd name="connsiteX2" fmla="*/ 96 w 296814"/>
                    <a:gd name="connsiteY2" fmla="*/ 507916 h 705508"/>
                    <a:gd name="connsiteX3" fmla="*/ 4615 w 296814"/>
                    <a:gd name="connsiteY3" fmla="*/ 504214 h 705508"/>
                    <a:gd name="connsiteX4" fmla="*/ 81104 w 296814"/>
                    <a:gd name="connsiteY4" fmla="*/ 592482 h 705508"/>
                    <a:gd name="connsiteX5" fmla="*/ 106007 w 296814"/>
                    <a:gd name="connsiteY5" fmla="*/ 690798 h 705508"/>
                    <a:gd name="connsiteX6" fmla="*/ 140382 w 296814"/>
                    <a:gd name="connsiteY6" fmla="*/ 572627 h 705508"/>
                    <a:gd name="connsiteX7" fmla="*/ 20961 w 296814"/>
                    <a:gd name="connsiteY7" fmla="*/ 431283 h 705508"/>
                    <a:gd name="connsiteX8" fmla="*/ 23989 w 296814"/>
                    <a:gd name="connsiteY8" fmla="*/ 426042 h 705508"/>
                    <a:gd name="connsiteX9" fmla="*/ 59566 w 296814"/>
                    <a:gd name="connsiteY9" fmla="*/ 444359 h 705508"/>
                    <a:gd name="connsiteX10" fmla="*/ 93796 w 296814"/>
                    <a:gd name="connsiteY10" fmla="*/ 473397 h 705508"/>
                    <a:gd name="connsiteX11" fmla="*/ 143795 w 296814"/>
                    <a:gd name="connsiteY11" fmla="*/ 557050 h 705508"/>
                    <a:gd name="connsiteX12" fmla="*/ 161343 w 296814"/>
                    <a:gd name="connsiteY12" fmla="*/ 448206 h 705508"/>
                    <a:gd name="connsiteX13" fmla="*/ 44902 w 296814"/>
                    <a:gd name="connsiteY13" fmla="*/ 304891 h 705508"/>
                    <a:gd name="connsiteX14" fmla="*/ 48268 w 296814"/>
                    <a:gd name="connsiteY14" fmla="*/ 299843 h 705508"/>
                    <a:gd name="connsiteX15" fmla="*/ 125815 w 296814"/>
                    <a:gd name="connsiteY15" fmla="*/ 352678 h 705508"/>
                    <a:gd name="connsiteX16" fmla="*/ 163699 w 296814"/>
                    <a:gd name="connsiteY16" fmla="*/ 424216 h 705508"/>
                    <a:gd name="connsiteX17" fmla="*/ 165237 w 296814"/>
                    <a:gd name="connsiteY17" fmla="*/ 403831 h 705508"/>
                    <a:gd name="connsiteX18" fmla="*/ 167641 w 296814"/>
                    <a:gd name="connsiteY18" fmla="*/ 307006 h 705508"/>
                    <a:gd name="connsiteX19" fmla="*/ 41441 w 296814"/>
                    <a:gd name="connsiteY19" fmla="*/ 121961 h 705508"/>
                    <a:gd name="connsiteX20" fmla="*/ 45191 w 296814"/>
                    <a:gd name="connsiteY20" fmla="*/ 117971 h 705508"/>
                    <a:gd name="connsiteX21" fmla="*/ 135045 w 296814"/>
                    <a:gd name="connsiteY21" fmla="*/ 195806 h 705508"/>
                    <a:gd name="connsiteX22" fmla="*/ 165910 w 296814"/>
                    <a:gd name="connsiteY22" fmla="*/ 263064 h 705508"/>
                    <a:gd name="connsiteX23" fmla="*/ 158651 w 296814"/>
                    <a:gd name="connsiteY23" fmla="*/ 186816 h 705508"/>
                    <a:gd name="connsiteX24" fmla="*/ 117401 w 296814"/>
                    <a:gd name="connsiteY24" fmla="*/ 79558 h 705508"/>
                    <a:gd name="connsiteX25" fmla="*/ 114373 w 296814"/>
                    <a:gd name="connsiteY25" fmla="*/ 2732 h 705508"/>
                    <a:gd name="connsiteX26" fmla="*/ 119565 w 296814"/>
                    <a:gd name="connsiteY26" fmla="*/ 1434 h 705508"/>
                    <a:gd name="connsiteX27" fmla="*/ 164756 w 296814"/>
                    <a:gd name="connsiteY27" fmla="*/ 185998 h 705508"/>
                    <a:gd name="connsiteX28" fmla="*/ 164756 w 296814"/>
                    <a:gd name="connsiteY28" fmla="*/ 186143 h 705508"/>
                    <a:gd name="connsiteX29" fmla="*/ 172304 w 296814"/>
                    <a:gd name="connsiteY29" fmla="*/ 266766 h 705508"/>
                    <a:gd name="connsiteX30" fmla="*/ 196823 w 296814"/>
                    <a:gd name="connsiteY30" fmla="*/ 198258 h 705508"/>
                    <a:gd name="connsiteX31" fmla="*/ 248265 w 296814"/>
                    <a:gd name="connsiteY31" fmla="*/ 123884 h 705508"/>
                    <a:gd name="connsiteX32" fmla="*/ 253024 w 296814"/>
                    <a:gd name="connsiteY32" fmla="*/ 129124 h 705508"/>
                    <a:gd name="connsiteX33" fmla="*/ 174227 w 296814"/>
                    <a:gd name="connsiteY33" fmla="*/ 307679 h 705508"/>
                    <a:gd name="connsiteX34" fmla="*/ 173891 w 296814"/>
                    <a:gd name="connsiteY34" fmla="*/ 307871 h 705508"/>
                    <a:gd name="connsiteX35" fmla="*/ 170622 w 296814"/>
                    <a:gd name="connsiteY35" fmla="*/ 416235 h 705508"/>
                    <a:gd name="connsiteX36" fmla="*/ 268264 w 296814"/>
                    <a:gd name="connsiteY36" fmla="*/ 278160 h 705508"/>
                    <a:gd name="connsiteX37" fmla="*/ 272879 w 296814"/>
                    <a:gd name="connsiteY37" fmla="*/ 283545 h 705508"/>
                    <a:gd name="connsiteX38" fmla="*/ 167833 w 296814"/>
                    <a:gd name="connsiteY38" fmla="*/ 446523 h 705508"/>
                    <a:gd name="connsiteX39" fmla="*/ 150430 w 296814"/>
                    <a:gd name="connsiteY39" fmla="*/ 555752 h 705508"/>
                    <a:gd name="connsiteX40" fmla="*/ 290043 w 296814"/>
                    <a:gd name="connsiteY40" fmla="*/ 418783 h 705508"/>
                    <a:gd name="connsiteX41" fmla="*/ 293889 w 296814"/>
                    <a:gd name="connsiteY41" fmla="*/ 424792 h 705508"/>
                    <a:gd name="connsiteX42" fmla="*/ 146295 w 296814"/>
                    <a:gd name="connsiteY42" fmla="*/ 574309 h 705508"/>
                    <a:gd name="connsiteX43" fmla="*/ 113796 w 296814"/>
                    <a:gd name="connsiteY43" fmla="*/ 687192 h 705508"/>
                    <a:gd name="connsiteX44" fmla="*/ 294177 w 296814"/>
                    <a:gd name="connsiteY44" fmla="*/ 560127 h 705508"/>
                    <a:gd name="connsiteX45" fmla="*/ 295812 w 296814"/>
                    <a:gd name="connsiteY45" fmla="*/ 567819 h 705508"/>
                    <a:gd name="connsiteX46" fmla="*/ 107257 w 296814"/>
                    <a:gd name="connsiteY46" fmla="*/ 705509 h 7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96814" h="705508">
                      <a:moveTo>
                        <a:pt x="100575" y="700942"/>
                      </a:moveTo>
                      <a:cubicBezTo>
                        <a:pt x="80287" y="671471"/>
                        <a:pt x="59085" y="642914"/>
                        <a:pt x="41441" y="611712"/>
                      </a:cubicBezTo>
                      <a:cubicBezTo>
                        <a:pt x="22787" y="578780"/>
                        <a:pt x="9374" y="544214"/>
                        <a:pt x="96" y="507916"/>
                      </a:cubicBezTo>
                      <a:cubicBezTo>
                        <a:pt x="-577" y="505272"/>
                        <a:pt x="2451" y="502772"/>
                        <a:pt x="4615" y="504214"/>
                      </a:cubicBezTo>
                      <a:cubicBezTo>
                        <a:pt x="36153" y="525512"/>
                        <a:pt x="63219" y="554454"/>
                        <a:pt x="81104" y="592482"/>
                      </a:cubicBezTo>
                      <a:cubicBezTo>
                        <a:pt x="94950" y="621905"/>
                        <a:pt x="102498" y="655558"/>
                        <a:pt x="106007" y="690798"/>
                      </a:cubicBezTo>
                      <a:cubicBezTo>
                        <a:pt x="119709" y="652096"/>
                        <a:pt x="131199" y="612674"/>
                        <a:pt x="140382" y="572627"/>
                      </a:cubicBezTo>
                      <a:cubicBezTo>
                        <a:pt x="87306" y="540512"/>
                        <a:pt x="49662" y="489022"/>
                        <a:pt x="20961" y="431283"/>
                      </a:cubicBezTo>
                      <a:cubicBezTo>
                        <a:pt x="19855" y="429023"/>
                        <a:pt x="21201" y="425273"/>
                        <a:pt x="23989" y="426042"/>
                      </a:cubicBezTo>
                      <a:cubicBezTo>
                        <a:pt x="36585" y="429408"/>
                        <a:pt x="48460" y="437100"/>
                        <a:pt x="59566" y="444359"/>
                      </a:cubicBezTo>
                      <a:cubicBezTo>
                        <a:pt x="71969" y="452436"/>
                        <a:pt x="83315" y="461955"/>
                        <a:pt x="93796" y="473397"/>
                      </a:cubicBezTo>
                      <a:cubicBezTo>
                        <a:pt x="113699" y="494935"/>
                        <a:pt x="135189" y="523493"/>
                        <a:pt x="143795" y="557050"/>
                      </a:cubicBezTo>
                      <a:cubicBezTo>
                        <a:pt x="151439" y="521233"/>
                        <a:pt x="157304" y="484936"/>
                        <a:pt x="161343" y="448206"/>
                      </a:cubicBezTo>
                      <a:cubicBezTo>
                        <a:pt x="110334" y="416523"/>
                        <a:pt x="72210" y="362630"/>
                        <a:pt x="44902" y="304891"/>
                      </a:cubicBezTo>
                      <a:cubicBezTo>
                        <a:pt x="43749" y="302439"/>
                        <a:pt x="45672" y="298689"/>
                        <a:pt x="48268" y="299843"/>
                      </a:cubicBezTo>
                      <a:cubicBezTo>
                        <a:pt x="75815" y="312246"/>
                        <a:pt x="103315" y="328256"/>
                        <a:pt x="125815" y="352678"/>
                      </a:cubicBezTo>
                      <a:cubicBezTo>
                        <a:pt x="143362" y="371716"/>
                        <a:pt x="155333" y="396908"/>
                        <a:pt x="163699" y="424216"/>
                      </a:cubicBezTo>
                      <a:cubicBezTo>
                        <a:pt x="164276" y="417437"/>
                        <a:pt x="164756" y="410610"/>
                        <a:pt x="165237" y="403831"/>
                      </a:cubicBezTo>
                      <a:cubicBezTo>
                        <a:pt x="167449" y="371813"/>
                        <a:pt x="168266" y="339505"/>
                        <a:pt x="167641" y="307006"/>
                      </a:cubicBezTo>
                      <a:cubicBezTo>
                        <a:pt x="115767" y="257439"/>
                        <a:pt x="66104" y="196046"/>
                        <a:pt x="41441" y="121961"/>
                      </a:cubicBezTo>
                      <a:cubicBezTo>
                        <a:pt x="40480" y="119076"/>
                        <a:pt x="43076" y="117057"/>
                        <a:pt x="45191" y="117971"/>
                      </a:cubicBezTo>
                      <a:cubicBezTo>
                        <a:pt x="79902" y="132153"/>
                        <a:pt x="110286" y="160855"/>
                        <a:pt x="135045" y="195806"/>
                      </a:cubicBezTo>
                      <a:cubicBezTo>
                        <a:pt x="149468" y="216142"/>
                        <a:pt x="160141" y="238449"/>
                        <a:pt x="165910" y="263064"/>
                      </a:cubicBezTo>
                      <a:cubicBezTo>
                        <a:pt x="164372" y="237776"/>
                        <a:pt x="161968" y="212344"/>
                        <a:pt x="158651" y="186816"/>
                      </a:cubicBezTo>
                      <a:cubicBezTo>
                        <a:pt x="137016" y="155134"/>
                        <a:pt x="123074" y="119173"/>
                        <a:pt x="117401" y="79558"/>
                      </a:cubicBezTo>
                      <a:cubicBezTo>
                        <a:pt x="113651" y="53308"/>
                        <a:pt x="114276" y="28405"/>
                        <a:pt x="114373" y="2732"/>
                      </a:cubicBezTo>
                      <a:cubicBezTo>
                        <a:pt x="114373" y="-297"/>
                        <a:pt x="117594" y="-922"/>
                        <a:pt x="119565" y="1434"/>
                      </a:cubicBezTo>
                      <a:cubicBezTo>
                        <a:pt x="161728" y="52251"/>
                        <a:pt x="180766" y="128644"/>
                        <a:pt x="164756" y="185998"/>
                      </a:cubicBezTo>
                      <a:cubicBezTo>
                        <a:pt x="164756" y="185998"/>
                        <a:pt x="164756" y="186095"/>
                        <a:pt x="164756" y="186143"/>
                      </a:cubicBezTo>
                      <a:cubicBezTo>
                        <a:pt x="168314" y="213113"/>
                        <a:pt x="170766" y="239988"/>
                        <a:pt x="172304" y="266766"/>
                      </a:cubicBezTo>
                      <a:cubicBezTo>
                        <a:pt x="178554" y="242680"/>
                        <a:pt x="187929" y="219027"/>
                        <a:pt x="196823" y="198258"/>
                      </a:cubicBezTo>
                      <a:cubicBezTo>
                        <a:pt x="209756" y="168258"/>
                        <a:pt x="225284" y="139941"/>
                        <a:pt x="248265" y="123884"/>
                      </a:cubicBezTo>
                      <a:cubicBezTo>
                        <a:pt x="250188" y="122538"/>
                        <a:pt x="253216" y="125999"/>
                        <a:pt x="253024" y="129124"/>
                      </a:cubicBezTo>
                      <a:cubicBezTo>
                        <a:pt x="249322" y="206911"/>
                        <a:pt x="218505" y="269747"/>
                        <a:pt x="174227" y="307679"/>
                      </a:cubicBezTo>
                      <a:cubicBezTo>
                        <a:pt x="174131" y="307775"/>
                        <a:pt x="174035" y="307823"/>
                        <a:pt x="173891" y="307871"/>
                      </a:cubicBezTo>
                      <a:cubicBezTo>
                        <a:pt x="174612" y="344313"/>
                        <a:pt x="173458" y="380418"/>
                        <a:pt x="170622" y="416235"/>
                      </a:cubicBezTo>
                      <a:cubicBezTo>
                        <a:pt x="194708" y="362918"/>
                        <a:pt x="231534" y="314314"/>
                        <a:pt x="268264" y="278160"/>
                      </a:cubicBezTo>
                      <a:cubicBezTo>
                        <a:pt x="270428" y="276045"/>
                        <a:pt x="273456" y="280083"/>
                        <a:pt x="272879" y="283545"/>
                      </a:cubicBezTo>
                      <a:cubicBezTo>
                        <a:pt x="261149" y="360274"/>
                        <a:pt x="222880" y="430033"/>
                        <a:pt x="167833" y="446523"/>
                      </a:cubicBezTo>
                      <a:cubicBezTo>
                        <a:pt x="163843" y="483349"/>
                        <a:pt x="158026" y="519791"/>
                        <a:pt x="150430" y="555752"/>
                      </a:cubicBezTo>
                      <a:cubicBezTo>
                        <a:pt x="187400" y="495945"/>
                        <a:pt x="237159" y="449455"/>
                        <a:pt x="290043" y="418783"/>
                      </a:cubicBezTo>
                      <a:cubicBezTo>
                        <a:pt x="292350" y="417437"/>
                        <a:pt x="295187" y="421187"/>
                        <a:pt x="293889" y="424792"/>
                      </a:cubicBezTo>
                      <a:cubicBezTo>
                        <a:pt x="264803" y="505993"/>
                        <a:pt x="207688" y="560079"/>
                        <a:pt x="146295" y="574309"/>
                      </a:cubicBezTo>
                      <a:cubicBezTo>
                        <a:pt x="137497" y="612530"/>
                        <a:pt x="126680" y="650173"/>
                        <a:pt x="113796" y="687192"/>
                      </a:cubicBezTo>
                      <a:cubicBezTo>
                        <a:pt x="166872" y="627626"/>
                        <a:pt x="227303" y="575751"/>
                        <a:pt x="294177" y="560127"/>
                      </a:cubicBezTo>
                      <a:cubicBezTo>
                        <a:pt x="297206" y="559454"/>
                        <a:pt x="297446" y="565127"/>
                        <a:pt x="295812" y="567819"/>
                      </a:cubicBezTo>
                      <a:cubicBezTo>
                        <a:pt x="247399" y="647962"/>
                        <a:pt x="176006" y="692000"/>
                        <a:pt x="107257" y="705509"/>
                      </a:cubicBezTo>
                    </a:path>
                  </a:pathLst>
                </a:custGeom>
                <a:solidFill>
                  <a:srgbClr val="7FA9D2"/>
                </a:solidFill>
                <a:ln w="479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13E81B-B93B-46CD-A696-FF74BCBCE858}"/>
                    </a:ext>
                  </a:extLst>
                </p:cNvPr>
                <p:cNvSpPr/>
                <p:nvPr/>
              </p:nvSpPr>
              <p:spPr>
                <a:xfrm>
                  <a:off x="7944699" y="2820536"/>
                  <a:ext cx="1034291" cy="1256615"/>
                </a:xfrm>
                <a:custGeom>
                  <a:avLst/>
                  <a:gdLst>
                    <a:gd name="connsiteX0" fmla="*/ 957707 w 1034291"/>
                    <a:gd name="connsiteY0" fmla="*/ 384083 h 1256615"/>
                    <a:gd name="connsiteX1" fmla="*/ 468484 w 1034291"/>
                    <a:gd name="connsiteY1" fmla="*/ 243 h 1256615"/>
                    <a:gd name="connsiteX2" fmla="*/ 30 w 1034291"/>
                    <a:gd name="connsiteY2" fmla="*/ 478648 h 1256615"/>
                    <a:gd name="connsiteX3" fmla="*/ 85510 w 1034291"/>
                    <a:gd name="connsiteY3" fmla="*/ 758788 h 1256615"/>
                    <a:gd name="connsiteX4" fmla="*/ 85510 w 1034291"/>
                    <a:gd name="connsiteY4" fmla="*/ 1223828 h 1256615"/>
                    <a:gd name="connsiteX5" fmla="*/ 389207 w 1034291"/>
                    <a:gd name="connsiteY5" fmla="*/ 1256616 h 1256615"/>
                    <a:gd name="connsiteX6" fmla="*/ 692903 w 1034291"/>
                    <a:gd name="connsiteY6" fmla="*/ 1223828 h 1256615"/>
                    <a:gd name="connsiteX7" fmla="*/ 692903 w 1034291"/>
                    <a:gd name="connsiteY7" fmla="*/ 968063 h 1256615"/>
                    <a:gd name="connsiteX8" fmla="*/ 830257 w 1034291"/>
                    <a:gd name="connsiteY8" fmla="*/ 968063 h 1256615"/>
                    <a:gd name="connsiteX9" fmla="*/ 912323 w 1034291"/>
                    <a:gd name="connsiteY9" fmla="*/ 897247 h 1256615"/>
                    <a:gd name="connsiteX10" fmla="*/ 941841 w 1034291"/>
                    <a:gd name="connsiteY10" fmla="*/ 697779 h 1256615"/>
                    <a:gd name="connsiteX11" fmla="*/ 1034292 w 1034291"/>
                    <a:gd name="connsiteY11" fmla="*/ 697779 h 1256615"/>
                    <a:gd name="connsiteX12" fmla="*/ 957707 w 1034291"/>
                    <a:gd name="connsiteY12" fmla="*/ 384083 h 12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4291" h="1256615">
                      <a:moveTo>
                        <a:pt x="957707" y="384083"/>
                      </a:moveTo>
                      <a:cubicBezTo>
                        <a:pt x="910640" y="159855"/>
                        <a:pt x="708384" y="-7257"/>
                        <a:pt x="468484" y="243"/>
                      </a:cubicBezTo>
                      <a:cubicBezTo>
                        <a:pt x="210604" y="8320"/>
                        <a:pt x="2867" y="220672"/>
                        <a:pt x="30" y="478648"/>
                      </a:cubicBezTo>
                      <a:cubicBezTo>
                        <a:pt x="-1123" y="582733"/>
                        <a:pt x="30655" y="679366"/>
                        <a:pt x="85510" y="758788"/>
                      </a:cubicBezTo>
                      <a:lnTo>
                        <a:pt x="85510" y="1223828"/>
                      </a:lnTo>
                      <a:cubicBezTo>
                        <a:pt x="85510" y="1241953"/>
                        <a:pt x="221469" y="1256616"/>
                        <a:pt x="389207" y="1256616"/>
                      </a:cubicBezTo>
                      <a:cubicBezTo>
                        <a:pt x="556944" y="1256616"/>
                        <a:pt x="692903" y="1241953"/>
                        <a:pt x="692903" y="1223828"/>
                      </a:cubicBezTo>
                      <a:lnTo>
                        <a:pt x="692903" y="968063"/>
                      </a:lnTo>
                      <a:lnTo>
                        <a:pt x="830257" y="968063"/>
                      </a:lnTo>
                      <a:cubicBezTo>
                        <a:pt x="871410" y="968063"/>
                        <a:pt x="906313" y="937919"/>
                        <a:pt x="912323" y="897247"/>
                      </a:cubicBezTo>
                      <a:lnTo>
                        <a:pt x="941841" y="697779"/>
                      </a:lnTo>
                      <a:lnTo>
                        <a:pt x="1034292" y="697779"/>
                      </a:lnTo>
                      <a:lnTo>
                        <a:pt x="957707" y="384083"/>
                      </a:lnTo>
                      <a:close/>
                    </a:path>
                  </a:pathLst>
                </a:custGeom>
                <a:solidFill>
                  <a:srgbClr val="2A87BE"/>
                </a:solidFill>
                <a:ln w="479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B57D901-B09C-43F7-AFAC-9BCFE044C8C2}"/>
                    </a:ext>
                  </a:extLst>
                </p:cNvPr>
                <p:cNvSpPr/>
                <p:nvPr/>
              </p:nvSpPr>
              <p:spPr>
                <a:xfrm>
                  <a:off x="8682361" y="3297935"/>
                  <a:ext cx="107594" cy="33845"/>
                </a:xfrm>
                <a:custGeom>
                  <a:avLst/>
                  <a:gdLst>
                    <a:gd name="connsiteX0" fmla="*/ 107594 w 107594"/>
                    <a:gd name="connsiteY0" fmla="*/ 0 h 33845"/>
                    <a:gd name="connsiteX1" fmla="*/ 53124 w 107594"/>
                    <a:gd name="connsiteY1" fmla="*/ 33846 h 33845"/>
                    <a:gd name="connsiteX2" fmla="*/ 0 w 107594"/>
                    <a:gd name="connsiteY2" fmla="*/ 2548 h 33845"/>
                  </a:gdLst>
                  <a:ahLst/>
                  <a:cxnLst>
                    <a:cxn ang="0">
                      <a:pos x="connsiteX0" y="connsiteY0"/>
                    </a:cxn>
                    <a:cxn ang="0">
                      <a:pos x="connsiteX1" y="connsiteY1"/>
                    </a:cxn>
                    <a:cxn ang="0">
                      <a:pos x="connsiteX2" y="connsiteY2"/>
                    </a:cxn>
                  </a:cxnLst>
                  <a:rect l="l" t="t" r="r" b="b"/>
                  <a:pathLst>
                    <a:path w="107594" h="33845">
                      <a:moveTo>
                        <a:pt x="107594" y="0"/>
                      </a:moveTo>
                      <a:cubicBezTo>
                        <a:pt x="97691" y="20048"/>
                        <a:pt x="77018" y="33846"/>
                        <a:pt x="53124" y="33846"/>
                      </a:cubicBezTo>
                      <a:cubicBezTo>
                        <a:pt x="29230" y="33846"/>
                        <a:pt x="10384" y="21202"/>
                        <a:pt x="0" y="2548"/>
                      </a:cubicBezTo>
                    </a:path>
                  </a:pathLst>
                </a:custGeom>
                <a:noFill/>
                <a:ln w="33593" cap="rnd">
                  <a:solidFill>
                    <a:srgbClr val="18325A"/>
                  </a:solidFill>
                  <a:prstDash val="solid"/>
                  <a:round/>
                </a:ln>
              </p:spPr>
              <p:txBody>
                <a:bodyPr rtlCol="0" anchor="ctr"/>
                <a:lstStyle/>
                <a:p>
                  <a:endParaRPr lang="en-US"/>
                </a:p>
              </p:txBody>
            </p:sp>
          </p:grpSp>
          <p:sp>
            <p:nvSpPr>
              <p:cNvPr id="13" name="Freeform: Shape 12">
                <a:extLst>
                  <a:ext uri="{FF2B5EF4-FFF2-40B4-BE49-F238E27FC236}">
                    <a16:creationId xmlns:a16="http://schemas.microsoft.com/office/drawing/2014/main" id="{1342CAA4-C6C1-4799-81BA-EB23263C426D}"/>
                  </a:ext>
                </a:extLst>
              </p:cNvPr>
              <p:cNvSpPr/>
              <p:nvPr/>
            </p:nvSpPr>
            <p:spPr>
              <a:xfrm>
                <a:off x="8028045" y="2891259"/>
                <a:ext cx="724795" cy="483645"/>
              </a:xfrm>
              <a:custGeom>
                <a:avLst/>
                <a:gdLst>
                  <a:gd name="connsiteX0" fmla="*/ 724699 w 724795"/>
                  <a:gd name="connsiteY0" fmla="*/ 245765 h 483645"/>
                  <a:gd name="connsiteX1" fmla="*/ 677489 w 724795"/>
                  <a:gd name="connsiteY1" fmla="*/ 170382 h 483645"/>
                  <a:gd name="connsiteX2" fmla="*/ 683642 w 724795"/>
                  <a:gd name="connsiteY2" fmla="*/ 130671 h 483645"/>
                  <a:gd name="connsiteX3" fmla="*/ 552971 w 724795"/>
                  <a:gd name="connsiteY3" fmla="*/ 0 h 483645"/>
                  <a:gd name="connsiteX4" fmla="*/ 449944 w 724795"/>
                  <a:gd name="connsiteY4" fmla="*/ 50336 h 483645"/>
                  <a:gd name="connsiteX5" fmla="*/ 397686 w 724795"/>
                  <a:gd name="connsiteY5" fmla="*/ 29567 h 483645"/>
                  <a:gd name="connsiteX6" fmla="*/ 326773 w 724795"/>
                  <a:gd name="connsiteY6" fmla="*/ 77835 h 483645"/>
                  <a:gd name="connsiteX7" fmla="*/ 247304 w 724795"/>
                  <a:gd name="connsiteY7" fmla="*/ 55095 h 483645"/>
                  <a:gd name="connsiteX8" fmla="*/ 96921 w 724795"/>
                  <a:gd name="connsiteY8" fmla="*/ 205477 h 483645"/>
                  <a:gd name="connsiteX9" fmla="*/ 97306 w 724795"/>
                  <a:gd name="connsiteY9" fmla="*/ 215525 h 483645"/>
                  <a:gd name="connsiteX10" fmla="*/ 0 w 724795"/>
                  <a:gd name="connsiteY10" fmla="*/ 340331 h 483645"/>
                  <a:gd name="connsiteX11" fmla="*/ 128652 w 724795"/>
                  <a:gd name="connsiteY11" fmla="*/ 468983 h 483645"/>
                  <a:gd name="connsiteX12" fmla="*/ 176535 w 724795"/>
                  <a:gd name="connsiteY12" fmla="*/ 459752 h 483645"/>
                  <a:gd name="connsiteX13" fmla="*/ 317350 w 724795"/>
                  <a:gd name="connsiteY13" fmla="*/ 450858 h 483645"/>
                  <a:gd name="connsiteX14" fmla="*/ 342735 w 724795"/>
                  <a:gd name="connsiteY14" fmla="*/ 410330 h 483645"/>
                  <a:gd name="connsiteX15" fmla="*/ 342735 w 724795"/>
                  <a:gd name="connsiteY15" fmla="*/ 412012 h 483645"/>
                  <a:gd name="connsiteX16" fmla="*/ 414368 w 724795"/>
                  <a:gd name="connsiteY16" fmla="*/ 483646 h 483645"/>
                  <a:gd name="connsiteX17" fmla="*/ 486001 w 724795"/>
                  <a:gd name="connsiteY17" fmla="*/ 412012 h 483645"/>
                  <a:gd name="connsiteX18" fmla="*/ 477444 w 724795"/>
                  <a:gd name="connsiteY18" fmla="*/ 378023 h 483645"/>
                  <a:gd name="connsiteX19" fmla="*/ 557202 w 724795"/>
                  <a:gd name="connsiteY19" fmla="*/ 404176 h 483645"/>
                  <a:gd name="connsiteX20" fmla="*/ 682729 w 724795"/>
                  <a:gd name="connsiteY20" fmla="*/ 318504 h 483645"/>
                  <a:gd name="connsiteX21" fmla="*/ 724795 w 724795"/>
                  <a:gd name="connsiteY21" fmla="*/ 245861 h 48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4795" h="483645">
                    <a:moveTo>
                      <a:pt x="724699" y="245765"/>
                    </a:moveTo>
                    <a:cubicBezTo>
                      <a:pt x="724699" y="212593"/>
                      <a:pt x="705421" y="183939"/>
                      <a:pt x="677489" y="170382"/>
                    </a:cubicBezTo>
                    <a:cubicBezTo>
                      <a:pt x="681479" y="157834"/>
                      <a:pt x="683642" y="144517"/>
                      <a:pt x="683642" y="130671"/>
                    </a:cubicBezTo>
                    <a:cubicBezTo>
                      <a:pt x="683642" y="58509"/>
                      <a:pt x="625134" y="0"/>
                      <a:pt x="552971" y="0"/>
                    </a:cubicBezTo>
                    <a:cubicBezTo>
                      <a:pt x="511097" y="0"/>
                      <a:pt x="473838" y="19711"/>
                      <a:pt x="449944" y="50336"/>
                    </a:cubicBezTo>
                    <a:cubicBezTo>
                      <a:pt x="436291" y="37451"/>
                      <a:pt x="417926" y="29567"/>
                      <a:pt x="397686" y="29567"/>
                    </a:cubicBezTo>
                    <a:cubicBezTo>
                      <a:pt x="365475" y="29567"/>
                      <a:pt x="337927" y="49567"/>
                      <a:pt x="326773" y="77835"/>
                    </a:cubicBezTo>
                    <a:cubicBezTo>
                      <a:pt x="303697" y="63460"/>
                      <a:pt x="276486" y="55095"/>
                      <a:pt x="247304" y="55095"/>
                    </a:cubicBezTo>
                    <a:cubicBezTo>
                      <a:pt x="164276" y="55095"/>
                      <a:pt x="96921" y="122402"/>
                      <a:pt x="96921" y="205477"/>
                    </a:cubicBezTo>
                    <a:cubicBezTo>
                      <a:pt x="96921" y="208843"/>
                      <a:pt x="97066" y="212208"/>
                      <a:pt x="97306" y="215525"/>
                    </a:cubicBezTo>
                    <a:cubicBezTo>
                      <a:pt x="41394" y="229515"/>
                      <a:pt x="0" y="280091"/>
                      <a:pt x="0" y="340331"/>
                    </a:cubicBezTo>
                    <a:cubicBezTo>
                      <a:pt x="0" y="411387"/>
                      <a:pt x="57595" y="468983"/>
                      <a:pt x="128652" y="468983"/>
                    </a:cubicBezTo>
                    <a:cubicBezTo>
                      <a:pt x="145574" y="468983"/>
                      <a:pt x="161728" y="465665"/>
                      <a:pt x="176535" y="459752"/>
                    </a:cubicBezTo>
                    <a:cubicBezTo>
                      <a:pt x="218410" y="492251"/>
                      <a:pt x="278890" y="489319"/>
                      <a:pt x="317350" y="450858"/>
                    </a:cubicBezTo>
                    <a:cubicBezTo>
                      <a:pt x="329177" y="439031"/>
                      <a:pt x="337639" y="425137"/>
                      <a:pt x="342735" y="410330"/>
                    </a:cubicBezTo>
                    <a:cubicBezTo>
                      <a:pt x="342735" y="410907"/>
                      <a:pt x="342735" y="411435"/>
                      <a:pt x="342735" y="412012"/>
                    </a:cubicBezTo>
                    <a:cubicBezTo>
                      <a:pt x="342735" y="451579"/>
                      <a:pt x="374801" y="483646"/>
                      <a:pt x="414368" y="483646"/>
                    </a:cubicBezTo>
                    <a:cubicBezTo>
                      <a:pt x="453935" y="483646"/>
                      <a:pt x="486001" y="451579"/>
                      <a:pt x="486001" y="412012"/>
                    </a:cubicBezTo>
                    <a:cubicBezTo>
                      <a:pt x="486001" y="399705"/>
                      <a:pt x="482876" y="388118"/>
                      <a:pt x="477444" y="378023"/>
                    </a:cubicBezTo>
                    <a:cubicBezTo>
                      <a:pt x="499799" y="394465"/>
                      <a:pt x="527347" y="404176"/>
                      <a:pt x="557202" y="404176"/>
                    </a:cubicBezTo>
                    <a:cubicBezTo>
                      <a:pt x="614317" y="404176"/>
                      <a:pt x="663066" y="368648"/>
                      <a:pt x="682729" y="318504"/>
                    </a:cubicBezTo>
                    <a:cubicBezTo>
                      <a:pt x="707873" y="304033"/>
                      <a:pt x="724795" y="276918"/>
                      <a:pt x="724795" y="245861"/>
                    </a:cubicBezTo>
                    <a:close/>
                  </a:path>
                </a:pathLst>
              </a:custGeom>
              <a:solidFill>
                <a:srgbClr val="7FA9D2"/>
              </a:solidFill>
              <a:ln w="4799" cap="flat">
                <a:noFill/>
                <a:prstDash val="solid"/>
                <a:miter/>
              </a:ln>
            </p:spPr>
            <p:txBody>
              <a:bodyPr rtlCol="0" anchor="ctr"/>
              <a:lstStyle/>
              <a:p>
                <a:endParaRPr lang="en-US"/>
              </a:p>
            </p:txBody>
          </p:sp>
        </p:grpSp>
        <p:grpSp>
          <p:nvGrpSpPr>
            <p:cNvPr id="19" name="Graphic 124">
              <a:extLst>
                <a:ext uri="{FF2B5EF4-FFF2-40B4-BE49-F238E27FC236}">
                  <a16:creationId xmlns:a16="http://schemas.microsoft.com/office/drawing/2014/main" id="{7306D291-2648-4E5B-97D0-575A10FD1BC5}"/>
                </a:ext>
              </a:extLst>
            </p:cNvPr>
            <p:cNvGrpSpPr/>
            <p:nvPr/>
          </p:nvGrpSpPr>
          <p:grpSpPr>
            <a:xfrm>
              <a:off x="7759688" y="2961835"/>
              <a:ext cx="1173774" cy="1060823"/>
              <a:chOff x="7759688" y="2961835"/>
              <a:chExt cx="1173774" cy="1060823"/>
            </a:xfrm>
          </p:grpSpPr>
          <p:sp>
            <p:nvSpPr>
              <p:cNvPr id="20" name="Freeform: Shape 19">
                <a:extLst>
                  <a:ext uri="{FF2B5EF4-FFF2-40B4-BE49-F238E27FC236}">
                    <a16:creationId xmlns:a16="http://schemas.microsoft.com/office/drawing/2014/main" id="{4593F9AC-5FB9-4C54-AF76-D24A41DE6A05}"/>
                  </a:ext>
                </a:extLst>
              </p:cNvPr>
              <p:cNvSpPr/>
              <p:nvPr/>
            </p:nvSpPr>
            <p:spPr>
              <a:xfrm>
                <a:off x="7831627" y="3482018"/>
                <a:ext cx="339761" cy="171150"/>
              </a:xfrm>
              <a:custGeom>
                <a:avLst/>
                <a:gdLst>
                  <a:gd name="connsiteX0" fmla="*/ 280456 w 339761"/>
                  <a:gd name="connsiteY0" fmla="*/ 56489 h 171150"/>
                  <a:gd name="connsiteX1" fmla="*/ 268244 w 339761"/>
                  <a:gd name="connsiteY1" fmla="*/ 56489 h 171150"/>
                  <a:gd name="connsiteX2" fmla="*/ 209495 w 339761"/>
                  <a:gd name="connsiteY2" fmla="*/ 0 h 171150"/>
                  <a:gd name="connsiteX3" fmla="*/ 155025 w 339761"/>
                  <a:gd name="connsiteY3" fmla="*/ 36682 h 171150"/>
                  <a:gd name="connsiteX4" fmla="*/ 126949 w 339761"/>
                  <a:gd name="connsiteY4" fmla="*/ 56489 h 171150"/>
                  <a:gd name="connsiteX5" fmla="*/ 59306 w 339761"/>
                  <a:gd name="connsiteY5" fmla="*/ 56489 h 171150"/>
                  <a:gd name="connsiteX6" fmla="*/ 124 w 339761"/>
                  <a:gd name="connsiteY6" fmla="*/ 109998 h 171150"/>
                  <a:gd name="connsiteX7" fmla="*/ 57335 w 339761"/>
                  <a:gd name="connsiteY7" fmla="*/ 171151 h 171150"/>
                  <a:gd name="connsiteX8" fmla="*/ 282427 w 339761"/>
                  <a:gd name="connsiteY8" fmla="*/ 171151 h 171150"/>
                  <a:gd name="connsiteX9" fmla="*/ 339637 w 339761"/>
                  <a:gd name="connsiteY9" fmla="*/ 109998 h 171150"/>
                  <a:gd name="connsiteX10" fmla="*/ 280456 w 339761"/>
                  <a:gd name="connsiteY10" fmla="*/ 56489 h 1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761" h="171150">
                    <a:moveTo>
                      <a:pt x="280456" y="56489"/>
                    </a:moveTo>
                    <a:lnTo>
                      <a:pt x="268244" y="56489"/>
                    </a:lnTo>
                    <a:cubicBezTo>
                      <a:pt x="266994" y="25096"/>
                      <a:pt x="241226" y="0"/>
                      <a:pt x="209495" y="0"/>
                    </a:cubicBezTo>
                    <a:cubicBezTo>
                      <a:pt x="184832" y="0"/>
                      <a:pt x="163775" y="15192"/>
                      <a:pt x="155025" y="36682"/>
                    </a:cubicBezTo>
                    <a:cubicBezTo>
                      <a:pt x="150266" y="48365"/>
                      <a:pt x="139545" y="56489"/>
                      <a:pt x="126949" y="56489"/>
                    </a:cubicBezTo>
                    <a:lnTo>
                      <a:pt x="59306" y="56489"/>
                    </a:lnTo>
                    <a:cubicBezTo>
                      <a:pt x="28777" y="56489"/>
                      <a:pt x="2095" y="79518"/>
                      <a:pt x="124" y="109998"/>
                    </a:cubicBezTo>
                    <a:cubicBezTo>
                      <a:pt x="-2040" y="143363"/>
                      <a:pt x="24402" y="171151"/>
                      <a:pt x="57335" y="171151"/>
                    </a:cubicBezTo>
                    <a:lnTo>
                      <a:pt x="282427" y="171151"/>
                    </a:lnTo>
                    <a:cubicBezTo>
                      <a:pt x="315359" y="171151"/>
                      <a:pt x="341801" y="143411"/>
                      <a:pt x="339637" y="109998"/>
                    </a:cubicBezTo>
                    <a:cubicBezTo>
                      <a:pt x="337666" y="79518"/>
                      <a:pt x="310984" y="56489"/>
                      <a:pt x="280456" y="56489"/>
                    </a:cubicBezTo>
                    <a:close/>
                  </a:path>
                </a:pathLst>
              </a:custGeom>
              <a:solidFill>
                <a:srgbClr val="FFFFFF"/>
              </a:solidFill>
              <a:ln w="479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AC2A4A6-8721-4DE2-9351-5FECE434D1D7}"/>
                  </a:ext>
                </a:extLst>
              </p:cNvPr>
              <p:cNvSpPr/>
              <p:nvPr/>
            </p:nvSpPr>
            <p:spPr>
              <a:xfrm>
                <a:off x="8646496" y="2961835"/>
                <a:ext cx="286966" cy="111151"/>
              </a:xfrm>
              <a:custGeom>
                <a:avLst/>
                <a:gdLst>
                  <a:gd name="connsiteX0" fmla="*/ 250573 w 286966"/>
                  <a:gd name="connsiteY0" fmla="*/ 31442 h 111151"/>
                  <a:gd name="connsiteX1" fmla="*/ 223939 w 286966"/>
                  <a:gd name="connsiteY1" fmla="*/ 31442 h 111151"/>
                  <a:gd name="connsiteX2" fmla="*/ 198843 w 286966"/>
                  <a:gd name="connsiteY2" fmla="*/ 17788 h 111151"/>
                  <a:gd name="connsiteX3" fmla="*/ 167641 w 286966"/>
                  <a:gd name="connsiteY3" fmla="*/ 0 h 111151"/>
                  <a:gd name="connsiteX4" fmla="*/ 36346 w 286966"/>
                  <a:gd name="connsiteY4" fmla="*/ 0 h 111151"/>
                  <a:gd name="connsiteX5" fmla="*/ 0 w 286966"/>
                  <a:gd name="connsiteY5" fmla="*/ 36346 h 111151"/>
                  <a:gd name="connsiteX6" fmla="*/ 0 w 286966"/>
                  <a:gd name="connsiteY6" fmla="*/ 36346 h 111151"/>
                  <a:gd name="connsiteX7" fmla="*/ 33942 w 286966"/>
                  <a:gd name="connsiteY7" fmla="*/ 72595 h 111151"/>
                  <a:gd name="connsiteX8" fmla="*/ 36105 w 286966"/>
                  <a:gd name="connsiteY8" fmla="*/ 74806 h 111151"/>
                  <a:gd name="connsiteX9" fmla="*/ 36105 w 286966"/>
                  <a:gd name="connsiteY9" fmla="*/ 78508 h 111151"/>
                  <a:gd name="connsiteX10" fmla="*/ 68749 w 286966"/>
                  <a:gd name="connsiteY10" fmla="*/ 111152 h 111151"/>
                  <a:gd name="connsiteX11" fmla="*/ 250621 w 286966"/>
                  <a:gd name="connsiteY11" fmla="*/ 111152 h 111151"/>
                  <a:gd name="connsiteX12" fmla="*/ 286966 w 286966"/>
                  <a:gd name="connsiteY12" fmla="*/ 74806 h 111151"/>
                  <a:gd name="connsiteX13" fmla="*/ 286966 w 286966"/>
                  <a:gd name="connsiteY13" fmla="*/ 67787 h 111151"/>
                  <a:gd name="connsiteX14" fmla="*/ 250621 w 286966"/>
                  <a:gd name="connsiteY14" fmla="*/ 31442 h 1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966" h="111151">
                    <a:moveTo>
                      <a:pt x="250573" y="31442"/>
                    </a:moveTo>
                    <a:lnTo>
                      <a:pt x="223939" y="31442"/>
                    </a:lnTo>
                    <a:cubicBezTo>
                      <a:pt x="213794" y="31442"/>
                      <a:pt x="204035" y="26538"/>
                      <a:pt x="198843" y="17788"/>
                    </a:cubicBezTo>
                    <a:cubicBezTo>
                      <a:pt x="192497" y="7115"/>
                      <a:pt x="180910" y="0"/>
                      <a:pt x="167641" y="0"/>
                    </a:cubicBezTo>
                    <a:lnTo>
                      <a:pt x="36346" y="0"/>
                    </a:lnTo>
                    <a:cubicBezTo>
                      <a:pt x="16298" y="0"/>
                      <a:pt x="0" y="16250"/>
                      <a:pt x="0" y="36346"/>
                    </a:cubicBezTo>
                    <a:lnTo>
                      <a:pt x="0" y="36346"/>
                    </a:lnTo>
                    <a:cubicBezTo>
                      <a:pt x="0" y="55624"/>
                      <a:pt x="15000" y="71345"/>
                      <a:pt x="33942" y="72595"/>
                    </a:cubicBezTo>
                    <a:cubicBezTo>
                      <a:pt x="35144" y="72691"/>
                      <a:pt x="36105" y="73605"/>
                      <a:pt x="36105" y="74806"/>
                    </a:cubicBezTo>
                    <a:lnTo>
                      <a:pt x="36105" y="78508"/>
                    </a:lnTo>
                    <a:cubicBezTo>
                      <a:pt x="36105" y="96537"/>
                      <a:pt x="50720" y="111152"/>
                      <a:pt x="68749" y="111152"/>
                    </a:cubicBezTo>
                    <a:lnTo>
                      <a:pt x="250621" y="111152"/>
                    </a:lnTo>
                    <a:cubicBezTo>
                      <a:pt x="270669" y="111152"/>
                      <a:pt x="286966" y="94902"/>
                      <a:pt x="286966" y="74806"/>
                    </a:cubicBezTo>
                    <a:lnTo>
                      <a:pt x="286966" y="67787"/>
                    </a:lnTo>
                    <a:cubicBezTo>
                      <a:pt x="286966" y="47740"/>
                      <a:pt x="270717" y="31442"/>
                      <a:pt x="250621" y="31442"/>
                    </a:cubicBezTo>
                    <a:close/>
                  </a:path>
                </a:pathLst>
              </a:custGeom>
              <a:solidFill>
                <a:srgbClr val="FFFFFF"/>
              </a:solidFill>
              <a:ln w="4799" cap="flat">
                <a:noFill/>
                <a:prstDash val="solid"/>
                <a:miter/>
              </a:ln>
            </p:spPr>
            <p:txBody>
              <a:bodyPr rtlCol="0" anchor="ctr"/>
              <a:lstStyle/>
              <a:p>
                <a:endParaRPr lang="en-US"/>
              </a:p>
            </p:txBody>
          </p:sp>
          <p:grpSp>
            <p:nvGrpSpPr>
              <p:cNvPr id="22" name="Graphic 124">
                <a:extLst>
                  <a:ext uri="{FF2B5EF4-FFF2-40B4-BE49-F238E27FC236}">
                    <a16:creationId xmlns:a16="http://schemas.microsoft.com/office/drawing/2014/main" id="{5ACCF010-D0ED-48F3-B105-01DD08E95C1A}"/>
                  </a:ext>
                </a:extLst>
              </p:cNvPr>
              <p:cNvGrpSpPr/>
              <p:nvPr/>
            </p:nvGrpSpPr>
            <p:grpSpPr>
              <a:xfrm>
                <a:off x="7759688" y="2999338"/>
                <a:ext cx="773497" cy="1023320"/>
                <a:chOff x="7759688" y="2999338"/>
                <a:chExt cx="773497" cy="1023320"/>
              </a:xfrm>
            </p:grpSpPr>
            <p:sp>
              <p:nvSpPr>
                <p:cNvPr id="126" name="Freeform: Shape 125">
                  <a:extLst>
                    <a:ext uri="{FF2B5EF4-FFF2-40B4-BE49-F238E27FC236}">
                      <a16:creationId xmlns:a16="http://schemas.microsoft.com/office/drawing/2014/main" id="{2599FFEE-6743-4467-8F2F-01F2B6535394}"/>
                    </a:ext>
                  </a:extLst>
                </p:cNvPr>
                <p:cNvSpPr/>
                <p:nvPr/>
              </p:nvSpPr>
              <p:spPr>
                <a:xfrm>
                  <a:off x="8223999" y="3742014"/>
                  <a:ext cx="309186" cy="280644"/>
                </a:xfrm>
                <a:custGeom>
                  <a:avLst/>
                  <a:gdLst>
                    <a:gd name="connsiteX0" fmla="*/ 144570 w 309186"/>
                    <a:gd name="connsiteY0" fmla="*/ 33749 h 280644"/>
                    <a:gd name="connsiteX1" fmla="*/ 162790 w 309186"/>
                    <a:gd name="connsiteY1" fmla="*/ 33894 h 280644"/>
                    <a:gd name="connsiteX2" fmla="*/ 227789 w 309186"/>
                    <a:gd name="connsiteY2" fmla="*/ 0 h 280644"/>
                    <a:gd name="connsiteX3" fmla="*/ 308701 w 309186"/>
                    <a:gd name="connsiteY3" fmla="*/ 83749 h 280644"/>
                    <a:gd name="connsiteX4" fmla="*/ 306057 w 309186"/>
                    <a:gd name="connsiteY4" fmla="*/ 115431 h 280644"/>
                    <a:gd name="connsiteX5" fmla="*/ 263414 w 309186"/>
                    <a:gd name="connsiteY5" fmla="*/ 186583 h 280644"/>
                    <a:gd name="connsiteX6" fmla="*/ 161204 w 309186"/>
                    <a:gd name="connsiteY6" fmla="*/ 277784 h 280644"/>
                    <a:gd name="connsiteX7" fmla="*/ 146204 w 309186"/>
                    <a:gd name="connsiteY7" fmla="*/ 277736 h 280644"/>
                    <a:gd name="connsiteX8" fmla="*/ 45773 w 309186"/>
                    <a:gd name="connsiteY8" fmla="*/ 186583 h 280644"/>
                    <a:gd name="connsiteX9" fmla="*/ 3130 w 309186"/>
                    <a:gd name="connsiteY9" fmla="*/ 115431 h 280644"/>
                    <a:gd name="connsiteX10" fmla="*/ 485 w 309186"/>
                    <a:gd name="connsiteY10" fmla="*/ 83749 h 280644"/>
                    <a:gd name="connsiteX11" fmla="*/ 81398 w 309186"/>
                    <a:gd name="connsiteY11" fmla="*/ 0 h 280644"/>
                    <a:gd name="connsiteX12" fmla="*/ 144618 w 309186"/>
                    <a:gd name="connsiteY12" fmla="*/ 33749 h 2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186" h="280644">
                      <a:moveTo>
                        <a:pt x="144570" y="33749"/>
                      </a:moveTo>
                      <a:cubicBezTo>
                        <a:pt x="148993" y="40047"/>
                        <a:pt x="158319" y="40144"/>
                        <a:pt x="162790" y="33894"/>
                      </a:cubicBezTo>
                      <a:cubicBezTo>
                        <a:pt x="177550" y="13317"/>
                        <a:pt x="201155" y="0"/>
                        <a:pt x="227789" y="0"/>
                      </a:cubicBezTo>
                      <a:cubicBezTo>
                        <a:pt x="272452" y="0"/>
                        <a:pt x="304615" y="38220"/>
                        <a:pt x="308701" y="83749"/>
                      </a:cubicBezTo>
                      <a:cubicBezTo>
                        <a:pt x="308701" y="83749"/>
                        <a:pt x="310865" y="95046"/>
                        <a:pt x="306057" y="115431"/>
                      </a:cubicBezTo>
                      <a:cubicBezTo>
                        <a:pt x="299519" y="143171"/>
                        <a:pt x="284134" y="167786"/>
                        <a:pt x="263414" y="186583"/>
                      </a:cubicBezTo>
                      <a:lnTo>
                        <a:pt x="161204" y="277784"/>
                      </a:lnTo>
                      <a:cubicBezTo>
                        <a:pt x="156925" y="281630"/>
                        <a:pt x="150435" y="281582"/>
                        <a:pt x="146204" y="277736"/>
                      </a:cubicBezTo>
                      <a:lnTo>
                        <a:pt x="45773" y="186583"/>
                      </a:lnTo>
                      <a:cubicBezTo>
                        <a:pt x="25052" y="167786"/>
                        <a:pt x="9668" y="143171"/>
                        <a:pt x="3130" y="115431"/>
                      </a:cubicBezTo>
                      <a:cubicBezTo>
                        <a:pt x="-1678" y="95095"/>
                        <a:pt x="485" y="83749"/>
                        <a:pt x="485" y="83749"/>
                      </a:cubicBezTo>
                      <a:cubicBezTo>
                        <a:pt x="4524" y="38220"/>
                        <a:pt x="36687" y="0"/>
                        <a:pt x="81398" y="0"/>
                      </a:cubicBezTo>
                      <a:cubicBezTo>
                        <a:pt x="107984" y="0"/>
                        <a:pt x="130339" y="13269"/>
                        <a:pt x="144618" y="33749"/>
                      </a:cubicBezTo>
                      <a:close/>
                    </a:path>
                  </a:pathLst>
                </a:custGeom>
                <a:solidFill>
                  <a:schemeClr val="accent4"/>
                </a:solidFill>
                <a:ln w="4799" cap="flat">
                  <a:noFill/>
                  <a:prstDash val="solid"/>
                  <a:miter/>
                </a:ln>
              </p:spPr>
              <p:txBody>
                <a:bodyPr rtlCol="0" anchor="ctr"/>
                <a:lstStyle/>
                <a:p>
                  <a:endParaRPr lang="en-US"/>
                </a:p>
              </p:txBody>
            </p:sp>
            <p:grpSp>
              <p:nvGrpSpPr>
                <p:cNvPr id="127" name="Graphic 124">
                  <a:extLst>
                    <a:ext uri="{FF2B5EF4-FFF2-40B4-BE49-F238E27FC236}">
                      <a16:creationId xmlns:a16="http://schemas.microsoft.com/office/drawing/2014/main" id="{49CB3DC7-53E9-4B43-A6A0-FAB03EA08582}"/>
                    </a:ext>
                  </a:extLst>
                </p:cNvPr>
                <p:cNvGrpSpPr/>
                <p:nvPr/>
              </p:nvGrpSpPr>
              <p:grpSpPr>
                <a:xfrm>
                  <a:off x="7759688" y="2999338"/>
                  <a:ext cx="733915" cy="1003979"/>
                  <a:chOff x="7759688" y="2999338"/>
                  <a:chExt cx="733915" cy="1003979"/>
                </a:xfrm>
              </p:grpSpPr>
              <p:grpSp>
                <p:nvGrpSpPr>
                  <p:cNvPr id="128" name="Graphic 124">
                    <a:extLst>
                      <a:ext uri="{FF2B5EF4-FFF2-40B4-BE49-F238E27FC236}">
                        <a16:creationId xmlns:a16="http://schemas.microsoft.com/office/drawing/2014/main" id="{5B590E0A-DDF3-4EA7-B86A-B64531801483}"/>
                      </a:ext>
                    </a:extLst>
                  </p:cNvPr>
                  <p:cNvGrpSpPr/>
                  <p:nvPr/>
                </p:nvGrpSpPr>
                <p:grpSpPr>
                  <a:xfrm>
                    <a:off x="7759688" y="2999338"/>
                    <a:ext cx="589213" cy="414080"/>
                    <a:chOff x="7759688" y="2999338"/>
                    <a:chExt cx="589213" cy="414080"/>
                  </a:xfrm>
                </p:grpSpPr>
                <p:sp>
                  <p:nvSpPr>
                    <p:cNvPr id="129" name="Freeform: Shape 128">
                      <a:extLst>
                        <a:ext uri="{FF2B5EF4-FFF2-40B4-BE49-F238E27FC236}">
                          <a16:creationId xmlns:a16="http://schemas.microsoft.com/office/drawing/2014/main" id="{96188F95-CD4A-4E58-8FD0-C11F294E7053}"/>
                        </a:ext>
                      </a:extLst>
                    </p:cNvPr>
                    <p:cNvSpPr/>
                    <p:nvPr/>
                  </p:nvSpPr>
                  <p:spPr>
                    <a:xfrm>
                      <a:off x="7794299" y="3059237"/>
                      <a:ext cx="544819" cy="354181"/>
                    </a:xfrm>
                    <a:custGeom>
                      <a:avLst/>
                      <a:gdLst>
                        <a:gd name="connsiteX0" fmla="*/ 534029 w 544819"/>
                        <a:gd name="connsiteY0" fmla="*/ 0 h 354181"/>
                        <a:gd name="connsiteX1" fmla="*/ 343408 w 544819"/>
                        <a:gd name="connsiteY1" fmla="*/ 343408 h 354181"/>
                        <a:gd name="connsiteX2" fmla="*/ 0 w 544819"/>
                        <a:gd name="connsiteY2" fmla="*/ 152786 h 354181"/>
                      </a:gdLst>
                      <a:ahLst/>
                      <a:cxnLst>
                        <a:cxn ang="0">
                          <a:pos x="connsiteX0" y="connsiteY0"/>
                        </a:cxn>
                        <a:cxn ang="0">
                          <a:pos x="connsiteX1" y="connsiteY1"/>
                        </a:cxn>
                        <a:cxn ang="0">
                          <a:pos x="connsiteX2" y="connsiteY2"/>
                        </a:cxn>
                      </a:cxnLst>
                      <a:rect l="l" t="t" r="r" b="b"/>
                      <a:pathLst>
                        <a:path w="544819" h="354181">
                          <a:moveTo>
                            <a:pt x="534029" y="0"/>
                          </a:moveTo>
                          <a:cubicBezTo>
                            <a:pt x="576240" y="147449"/>
                            <a:pt x="490857" y="301245"/>
                            <a:pt x="343408" y="343408"/>
                          </a:cubicBezTo>
                          <a:cubicBezTo>
                            <a:pt x="195958" y="385570"/>
                            <a:pt x="42163" y="300235"/>
                            <a:pt x="0" y="152786"/>
                          </a:cubicBezTo>
                        </a:path>
                      </a:pathLst>
                    </a:custGeom>
                    <a:noFill/>
                    <a:ln w="23995" cap="rnd">
                      <a:solidFill>
                        <a:schemeClr val="tx1"/>
                      </a:solidFill>
                      <a:prstDash val="solid"/>
                      <a:round/>
                    </a:ln>
                  </p:spPr>
                  <p:txBody>
                    <a:bodyPr rtlCol="0" anchor="ctr"/>
                    <a:lstStyle/>
                    <a:p>
                      <a:endParaRPr lang="en-US"/>
                    </a:p>
                  </p:txBody>
                </p:sp>
                <p:sp>
                  <p:nvSpPr>
                    <p:cNvPr id="130" name="Freeform: Shape 129">
                      <a:extLst>
                        <a:ext uri="{FF2B5EF4-FFF2-40B4-BE49-F238E27FC236}">
                          <a16:creationId xmlns:a16="http://schemas.microsoft.com/office/drawing/2014/main" id="{415EB609-99C8-4F3E-A382-4169DC5AE2F7}"/>
                        </a:ext>
                      </a:extLst>
                    </p:cNvPr>
                    <p:cNvSpPr/>
                    <p:nvPr/>
                  </p:nvSpPr>
                  <p:spPr>
                    <a:xfrm>
                      <a:off x="7759688" y="3142845"/>
                      <a:ext cx="52539" cy="80039"/>
                    </a:xfrm>
                    <a:custGeom>
                      <a:avLst/>
                      <a:gdLst>
                        <a:gd name="connsiteX0" fmla="*/ 37496 w 52539"/>
                        <a:gd name="connsiteY0" fmla="*/ 79226 h 80039"/>
                        <a:gd name="connsiteX1" fmla="*/ 37496 w 52539"/>
                        <a:gd name="connsiteY1" fmla="*/ 79226 h 80039"/>
                        <a:gd name="connsiteX2" fmla="*/ 11823 w 52539"/>
                        <a:gd name="connsiteY2" fmla="*/ 64995 h 80039"/>
                        <a:gd name="connsiteX3" fmla="*/ 813 w 52539"/>
                        <a:gd name="connsiteY3" fmla="*/ 26486 h 80039"/>
                        <a:gd name="connsiteX4" fmla="*/ 15044 w 52539"/>
                        <a:gd name="connsiteY4" fmla="*/ 813 h 80039"/>
                        <a:gd name="connsiteX5" fmla="*/ 15044 w 52539"/>
                        <a:gd name="connsiteY5" fmla="*/ 813 h 80039"/>
                        <a:gd name="connsiteX6" fmla="*/ 40717 w 52539"/>
                        <a:gd name="connsiteY6" fmla="*/ 15044 h 80039"/>
                        <a:gd name="connsiteX7" fmla="*/ 51726 w 52539"/>
                        <a:gd name="connsiteY7" fmla="*/ 53553 h 80039"/>
                        <a:gd name="connsiteX8" fmla="*/ 37496 w 52539"/>
                        <a:gd name="connsiteY8" fmla="*/ 79226 h 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39" h="80039">
                          <a:moveTo>
                            <a:pt x="37496" y="79226"/>
                          </a:moveTo>
                          <a:lnTo>
                            <a:pt x="37496" y="79226"/>
                          </a:lnTo>
                          <a:cubicBezTo>
                            <a:pt x="26486" y="82399"/>
                            <a:pt x="14996" y="76004"/>
                            <a:pt x="11823" y="64995"/>
                          </a:cubicBezTo>
                          <a:lnTo>
                            <a:pt x="813" y="26486"/>
                          </a:lnTo>
                          <a:cubicBezTo>
                            <a:pt x="-2360" y="15477"/>
                            <a:pt x="4035" y="3986"/>
                            <a:pt x="15044" y="813"/>
                          </a:cubicBezTo>
                          <a:lnTo>
                            <a:pt x="15044" y="813"/>
                          </a:lnTo>
                          <a:cubicBezTo>
                            <a:pt x="26053" y="-2360"/>
                            <a:pt x="37544" y="4035"/>
                            <a:pt x="40717" y="15044"/>
                          </a:cubicBezTo>
                          <a:lnTo>
                            <a:pt x="51726" y="53553"/>
                          </a:lnTo>
                          <a:cubicBezTo>
                            <a:pt x="54899" y="64562"/>
                            <a:pt x="48505" y="76053"/>
                            <a:pt x="37496" y="79226"/>
                          </a:cubicBezTo>
                          <a:close/>
                        </a:path>
                      </a:pathLst>
                    </a:custGeom>
                    <a:solidFill>
                      <a:srgbClr val="D8D9D8"/>
                    </a:solidFill>
                    <a:ln w="4799"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5277B821-A4A1-4BFD-A8A7-124C3A1630BE}"/>
                        </a:ext>
                      </a:extLst>
                    </p:cNvPr>
                    <p:cNvSpPr/>
                    <p:nvPr/>
                  </p:nvSpPr>
                  <p:spPr>
                    <a:xfrm>
                      <a:off x="8296362" y="2999338"/>
                      <a:ext cx="52539" cy="80039"/>
                    </a:xfrm>
                    <a:custGeom>
                      <a:avLst/>
                      <a:gdLst>
                        <a:gd name="connsiteX0" fmla="*/ 37495 w 52539"/>
                        <a:gd name="connsiteY0" fmla="*/ 79226 h 80039"/>
                        <a:gd name="connsiteX1" fmla="*/ 37495 w 52539"/>
                        <a:gd name="connsiteY1" fmla="*/ 79226 h 80039"/>
                        <a:gd name="connsiteX2" fmla="*/ 11823 w 52539"/>
                        <a:gd name="connsiteY2" fmla="*/ 64995 h 80039"/>
                        <a:gd name="connsiteX3" fmla="*/ 813 w 52539"/>
                        <a:gd name="connsiteY3" fmla="*/ 26486 h 80039"/>
                        <a:gd name="connsiteX4" fmla="*/ 15044 w 52539"/>
                        <a:gd name="connsiteY4" fmla="*/ 813 h 80039"/>
                        <a:gd name="connsiteX5" fmla="*/ 15044 w 52539"/>
                        <a:gd name="connsiteY5" fmla="*/ 813 h 80039"/>
                        <a:gd name="connsiteX6" fmla="*/ 40717 w 52539"/>
                        <a:gd name="connsiteY6" fmla="*/ 15044 h 80039"/>
                        <a:gd name="connsiteX7" fmla="*/ 51726 w 52539"/>
                        <a:gd name="connsiteY7" fmla="*/ 53553 h 80039"/>
                        <a:gd name="connsiteX8" fmla="*/ 37495 w 52539"/>
                        <a:gd name="connsiteY8" fmla="*/ 79226 h 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39" h="80039">
                          <a:moveTo>
                            <a:pt x="37495" y="79226"/>
                          </a:moveTo>
                          <a:lnTo>
                            <a:pt x="37495" y="79226"/>
                          </a:lnTo>
                          <a:cubicBezTo>
                            <a:pt x="26486" y="82399"/>
                            <a:pt x="14996" y="76004"/>
                            <a:pt x="11823" y="64995"/>
                          </a:cubicBezTo>
                          <a:lnTo>
                            <a:pt x="813" y="26486"/>
                          </a:lnTo>
                          <a:cubicBezTo>
                            <a:pt x="-2360" y="15477"/>
                            <a:pt x="4035" y="3986"/>
                            <a:pt x="15044" y="813"/>
                          </a:cubicBezTo>
                          <a:lnTo>
                            <a:pt x="15044" y="813"/>
                          </a:lnTo>
                          <a:cubicBezTo>
                            <a:pt x="26053" y="-2360"/>
                            <a:pt x="37544" y="4035"/>
                            <a:pt x="40717" y="15044"/>
                          </a:cubicBezTo>
                          <a:lnTo>
                            <a:pt x="51726" y="53553"/>
                          </a:lnTo>
                          <a:cubicBezTo>
                            <a:pt x="54899" y="64562"/>
                            <a:pt x="48505" y="76053"/>
                            <a:pt x="37495" y="79226"/>
                          </a:cubicBezTo>
                          <a:close/>
                        </a:path>
                      </a:pathLst>
                    </a:custGeom>
                    <a:solidFill>
                      <a:srgbClr val="D8D9D8"/>
                    </a:solidFill>
                    <a:ln w="4799"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B7949B5-F9D8-4554-9C4E-112E377F1270}"/>
                        </a:ext>
                      </a:extLst>
                    </p:cNvPr>
                    <p:cNvSpPr/>
                    <p:nvPr/>
                  </p:nvSpPr>
                  <p:spPr>
                    <a:xfrm>
                      <a:off x="8315664" y="3006044"/>
                      <a:ext cx="15714" cy="15714"/>
                    </a:xfrm>
                    <a:custGeom>
                      <a:avLst/>
                      <a:gdLst>
                        <a:gd name="connsiteX0" fmla="*/ 15405 w 15714"/>
                        <a:gd name="connsiteY0" fmla="*/ 5694 h 15714"/>
                        <a:gd name="connsiteX1" fmla="*/ 10021 w 15714"/>
                        <a:gd name="connsiteY1" fmla="*/ 15405 h 15714"/>
                        <a:gd name="connsiteX2" fmla="*/ 310 w 15714"/>
                        <a:gd name="connsiteY2" fmla="*/ 10021 h 15714"/>
                        <a:gd name="connsiteX3" fmla="*/ 5694 w 15714"/>
                        <a:gd name="connsiteY3" fmla="*/ 310 h 15714"/>
                        <a:gd name="connsiteX4" fmla="*/ 15405 w 15714"/>
                        <a:gd name="connsiteY4" fmla="*/ 5694 h 1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4" h="15714">
                          <a:moveTo>
                            <a:pt x="15405" y="5694"/>
                          </a:moveTo>
                          <a:cubicBezTo>
                            <a:pt x="16607" y="9877"/>
                            <a:pt x="14204" y="14204"/>
                            <a:pt x="10021" y="15405"/>
                          </a:cubicBezTo>
                          <a:cubicBezTo>
                            <a:pt x="5838" y="16607"/>
                            <a:pt x="1511" y="14204"/>
                            <a:pt x="310" y="10021"/>
                          </a:cubicBezTo>
                          <a:cubicBezTo>
                            <a:pt x="-892" y="5838"/>
                            <a:pt x="1511" y="1511"/>
                            <a:pt x="5694" y="310"/>
                          </a:cubicBezTo>
                          <a:cubicBezTo>
                            <a:pt x="9877" y="-892"/>
                            <a:pt x="14204" y="1511"/>
                            <a:pt x="15405" y="5694"/>
                          </a:cubicBezTo>
                          <a:close/>
                        </a:path>
                      </a:pathLst>
                    </a:custGeom>
                    <a:solidFill>
                      <a:srgbClr val="FFFFFF">
                        <a:alpha val="51000"/>
                      </a:srgbClr>
                    </a:solidFill>
                    <a:ln w="4799"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0807221-6E99-4AC3-9E59-F1A831BB2ACD}"/>
                        </a:ext>
                      </a:extLst>
                    </p:cNvPr>
                    <p:cNvSpPr/>
                    <p:nvPr/>
                  </p:nvSpPr>
                  <p:spPr>
                    <a:xfrm>
                      <a:off x="7763413" y="3152147"/>
                      <a:ext cx="15714" cy="15714"/>
                    </a:xfrm>
                    <a:custGeom>
                      <a:avLst/>
                      <a:gdLst>
                        <a:gd name="connsiteX0" fmla="*/ 15405 w 15714"/>
                        <a:gd name="connsiteY0" fmla="*/ 5694 h 15714"/>
                        <a:gd name="connsiteX1" fmla="*/ 10021 w 15714"/>
                        <a:gd name="connsiteY1" fmla="*/ 15405 h 15714"/>
                        <a:gd name="connsiteX2" fmla="*/ 310 w 15714"/>
                        <a:gd name="connsiteY2" fmla="*/ 10021 h 15714"/>
                        <a:gd name="connsiteX3" fmla="*/ 5694 w 15714"/>
                        <a:gd name="connsiteY3" fmla="*/ 310 h 15714"/>
                        <a:gd name="connsiteX4" fmla="*/ 15405 w 15714"/>
                        <a:gd name="connsiteY4" fmla="*/ 5694 h 1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4" h="15714">
                          <a:moveTo>
                            <a:pt x="15405" y="5694"/>
                          </a:moveTo>
                          <a:cubicBezTo>
                            <a:pt x="16607" y="9877"/>
                            <a:pt x="14204" y="14204"/>
                            <a:pt x="10021" y="15405"/>
                          </a:cubicBezTo>
                          <a:cubicBezTo>
                            <a:pt x="5838" y="16607"/>
                            <a:pt x="1511" y="14204"/>
                            <a:pt x="310" y="10021"/>
                          </a:cubicBezTo>
                          <a:cubicBezTo>
                            <a:pt x="-892" y="5838"/>
                            <a:pt x="1511" y="1511"/>
                            <a:pt x="5694" y="310"/>
                          </a:cubicBezTo>
                          <a:cubicBezTo>
                            <a:pt x="9877" y="-892"/>
                            <a:pt x="14204" y="1511"/>
                            <a:pt x="15405" y="5694"/>
                          </a:cubicBezTo>
                          <a:close/>
                        </a:path>
                      </a:pathLst>
                    </a:custGeom>
                    <a:solidFill>
                      <a:srgbClr val="FFFFFF">
                        <a:alpha val="51000"/>
                      </a:srgbClr>
                    </a:solidFill>
                    <a:ln w="4799" cap="flat">
                      <a:noFill/>
                      <a:prstDash val="solid"/>
                      <a:miter/>
                    </a:ln>
                  </p:spPr>
                  <p:txBody>
                    <a:bodyPr rtlCol="0" anchor="ctr"/>
                    <a:lstStyle/>
                    <a:p>
                      <a:endParaRPr lang="en-US"/>
                    </a:p>
                  </p:txBody>
                </p:sp>
              </p:grpSp>
              <p:sp>
                <p:nvSpPr>
                  <p:cNvPr id="134" name="Freeform: Shape 133">
                    <a:extLst>
                      <a:ext uri="{FF2B5EF4-FFF2-40B4-BE49-F238E27FC236}">
                        <a16:creationId xmlns:a16="http://schemas.microsoft.com/office/drawing/2014/main" id="{28E0F860-46F1-41E3-BEE3-5CF554526602}"/>
                      </a:ext>
                    </a:extLst>
                  </p:cNvPr>
                  <p:cNvSpPr/>
                  <p:nvPr/>
                </p:nvSpPr>
                <p:spPr>
                  <a:xfrm>
                    <a:off x="8049161" y="3382501"/>
                    <a:ext cx="325560" cy="589884"/>
                  </a:xfrm>
                  <a:custGeom>
                    <a:avLst/>
                    <a:gdLst>
                      <a:gd name="connsiteX0" fmla="*/ 157679 w 325560"/>
                      <a:gd name="connsiteY0" fmla="*/ 0 h 589884"/>
                      <a:gd name="connsiteX1" fmla="*/ 254889 w 325560"/>
                      <a:gd name="connsiteY1" fmla="*/ 199324 h 589884"/>
                      <a:gd name="connsiteX2" fmla="*/ 6287 w 325560"/>
                      <a:gd name="connsiteY2" fmla="*/ 416483 h 589884"/>
                      <a:gd name="connsiteX3" fmla="*/ 325561 w 325560"/>
                      <a:gd name="connsiteY3" fmla="*/ 515039 h 589884"/>
                    </a:gdLst>
                    <a:ahLst/>
                    <a:cxnLst>
                      <a:cxn ang="0">
                        <a:pos x="connsiteX0" y="connsiteY0"/>
                      </a:cxn>
                      <a:cxn ang="0">
                        <a:pos x="connsiteX1" y="connsiteY1"/>
                      </a:cxn>
                      <a:cxn ang="0">
                        <a:pos x="connsiteX2" y="connsiteY2"/>
                      </a:cxn>
                      <a:cxn ang="0">
                        <a:pos x="connsiteX3" y="connsiteY3"/>
                      </a:cxn>
                    </a:cxnLst>
                    <a:rect l="l" t="t" r="r" b="b"/>
                    <a:pathLst>
                      <a:path w="325560" h="589884">
                        <a:moveTo>
                          <a:pt x="157679" y="0"/>
                        </a:moveTo>
                        <a:cubicBezTo>
                          <a:pt x="157679" y="0"/>
                          <a:pt x="283879" y="113171"/>
                          <a:pt x="254889" y="199324"/>
                        </a:cubicBezTo>
                        <a:cubicBezTo>
                          <a:pt x="200563" y="360955"/>
                          <a:pt x="40421" y="294659"/>
                          <a:pt x="6287" y="416483"/>
                        </a:cubicBezTo>
                        <a:cubicBezTo>
                          <a:pt x="-41308" y="586288"/>
                          <a:pt x="192678" y="654412"/>
                          <a:pt x="325561" y="515039"/>
                        </a:cubicBezTo>
                      </a:path>
                    </a:pathLst>
                  </a:custGeom>
                  <a:noFill/>
                  <a:ln w="23995" cap="rnd">
                    <a:solidFill>
                      <a:schemeClr val="tx1"/>
                    </a:solidFill>
                    <a:prstDash val="solid"/>
                    <a:round/>
                  </a:ln>
                </p:spPr>
                <p:txBody>
                  <a:bodyPr rtlCol="0" anchor="ctr"/>
                  <a:lstStyle/>
                  <a:p>
                    <a:endParaRPr lang="en-US"/>
                  </a:p>
                </p:txBody>
              </p:sp>
              <p:grpSp>
                <p:nvGrpSpPr>
                  <p:cNvPr id="135" name="Graphic 124">
                    <a:extLst>
                      <a:ext uri="{FF2B5EF4-FFF2-40B4-BE49-F238E27FC236}">
                        <a16:creationId xmlns:a16="http://schemas.microsoft.com/office/drawing/2014/main" id="{C70CA3C4-D807-420D-9084-74D162B3EC53}"/>
                      </a:ext>
                    </a:extLst>
                  </p:cNvPr>
                  <p:cNvGrpSpPr/>
                  <p:nvPr/>
                </p:nvGrpSpPr>
                <p:grpSpPr>
                  <a:xfrm>
                    <a:off x="8259558" y="3769271"/>
                    <a:ext cx="234045" cy="234045"/>
                    <a:chOff x="8259558" y="3769271"/>
                    <a:chExt cx="234045" cy="234045"/>
                  </a:xfrm>
                </p:grpSpPr>
                <p:sp>
                  <p:nvSpPr>
                    <p:cNvPr id="136" name="Freeform: Shape 135">
                      <a:extLst>
                        <a:ext uri="{FF2B5EF4-FFF2-40B4-BE49-F238E27FC236}">
                          <a16:creationId xmlns:a16="http://schemas.microsoft.com/office/drawing/2014/main" id="{2FE644D1-633F-4274-B71D-4840DE30523F}"/>
                        </a:ext>
                      </a:extLst>
                    </p:cNvPr>
                    <p:cNvSpPr/>
                    <p:nvPr/>
                  </p:nvSpPr>
                  <p:spPr>
                    <a:xfrm rot="-868800">
                      <a:off x="8280525" y="3790238"/>
                      <a:ext cx="192112" cy="192112"/>
                    </a:xfrm>
                    <a:custGeom>
                      <a:avLst/>
                      <a:gdLst>
                        <a:gd name="connsiteX0" fmla="*/ 192112 w 192112"/>
                        <a:gd name="connsiteY0" fmla="*/ 96056 h 192112"/>
                        <a:gd name="connsiteX1" fmla="*/ 96056 w 192112"/>
                        <a:gd name="connsiteY1" fmla="*/ 192112 h 192112"/>
                        <a:gd name="connsiteX2" fmla="*/ 0 w 192112"/>
                        <a:gd name="connsiteY2" fmla="*/ 96056 h 192112"/>
                        <a:gd name="connsiteX3" fmla="*/ 96056 w 192112"/>
                        <a:gd name="connsiteY3" fmla="*/ 0 h 192112"/>
                        <a:gd name="connsiteX4" fmla="*/ 192112 w 192112"/>
                        <a:gd name="connsiteY4" fmla="*/ 96056 h 19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12" h="192112">
                          <a:moveTo>
                            <a:pt x="192112" y="96056"/>
                          </a:moveTo>
                          <a:cubicBezTo>
                            <a:pt x="192112" y="149106"/>
                            <a:pt x="149106" y="192112"/>
                            <a:pt x="96056" y="192112"/>
                          </a:cubicBezTo>
                          <a:cubicBezTo>
                            <a:pt x="43006" y="192112"/>
                            <a:pt x="0" y="149107"/>
                            <a:pt x="0" y="96056"/>
                          </a:cubicBezTo>
                          <a:cubicBezTo>
                            <a:pt x="0" y="43006"/>
                            <a:pt x="43006" y="0"/>
                            <a:pt x="96056" y="0"/>
                          </a:cubicBezTo>
                          <a:cubicBezTo>
                            <a:pt x="149106" y="0"/>
                            <a:pt x="192112" y="43006"/>
                            <a:pt x="192112" y="96056"/>
                          </a:cubicBezTo>
                          <a:close/>
                        </a:path>
                      </a:pathLst>
                    </a:custGeom>
                    <a:solidFill>
                      <a:schemeClr val="accent1">
                        <a:lumMod val="75000"/>
                      </a:schemeClr>
                    </a:solidFill>
                    <a:ln w="4799"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1C831B1-192D-468A-A968-F6FBFEC303B6}"/>
                        </a:ext>
                      </a:extLst>
                    </p:cNvPr>
                    <p:cNvSpPr/>
                    <p:nvPr/>
                  </p:nvSpPr>
                  <p:spPr>
                    <a:xfrm>
                      <a:off x="8314146" y="3823791"/>
                      <a:ext cx="124902" cy="124902"/>
                    </a:xfrm>
                    <a:custGeom>
                      <a:avLst/>
                      <a:gdLst>
                        <a:gd name="connsiteX0" fmla="*/ 124902 w 124902"/>
                        <a:gd name="connsiteY0" fmla="*/ 62692 h 124902"/>
                        <a:gd name="connsiteX1" fmla="*/ 62211 w 124902"/>
                        <a:gd name="connsiteY1" fmla="*/ 124902 h 124902"/>
                        <a:gd name="connsiteX2" fmla="*/ 1 w 124902"/>
                        <a:gd name="connsiteY2" fmla="*/ 62211 h 124902"/>
                        <a:gd name="connsiteX3" fmla="*/ 62692 w 124902"/>
                        <a:gd name="connsiteY3" fmla="*/ 1 h 124902"/>
                        <a:gd name="connsiteX4" fmla="*/ 124902 w 124902"/>
                        <a:gd name="connsiteY4" fmla="*/ 62692 h 124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02" h="124902">
                          <a:moveTo>
                            <a:pt x="124902" y="62692"/>
                          </a:moveTo>
                          <a:cubicBezTo>
                            <a:pt x="124758" y="97162"/>
                            <a:pt x="96730" y="125047"/>
                            <a:pt x="62211" y="124902"/>
                          </a:cubicBezTo>
                          <a:cubicBezTo>
                            <a:pt x="27740" y="124758"/>
                            <a:pt x="-144" y="96730"/>
                            <a:pt x="1" y="62211"/>
                          </a:cubicBezTo>
                          <a:cubicBezTo>
                            <a:pt x="145" y="27692"/>
                            <a:pt x="28173" y="-144"/>
                            <a:pt x="62692" y="1"/>
                          </a:cubicBezTo>
                          <a:cubicBezTo>
                            <a:pt x="97162" y="145"/>
                            <a:pt x="125047" y="28173"/>
                            <a:pt x="124902" y="62692"/>
                          </a:cubicBezTo>
                          <a:close/>
                        </a:path>
                      </a:pathLst>
                    </a:custGeom>
                    <a:solidFill>
                      <a:srgbClr val="D8D9D8"/>
                    </a:solidFill>
                    <a:ln w="4799"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160DAE15-F2DF-4AB7-A448-9407CDB8C1E5}"/>
                        </a:ext>
                      </a:extLst>
                    </p:cNvPr>
                    <p:cNvSpPr/>
                    <p:nvPr/>
                  </p:nvSpPr>
                  <p:spPr>
                    <a:xfrm>
                      <a:off x="8314146" y="3853166"/>
                      <a:ext cx="93941" cy="95334"/>
                    </a:xfrm>
                    <a:custGeom>
                      <a:avLst/>
                      <a:gdLst>
                        <a:gd name="connsiteX0" fmla="*/ 35000 w 93941"/>
                        <a:gd name="connsiteY0" fmla="*/ 0 h 95334"/>
                        <a:gd name="connsiteX1" fmla="*/ 193 w 93941"/>
                        <a:gd name="connsiteY1" fmla="*/ 29230 h 95334"/>
                        <a:gd name="connsiteX2" fmla="*/ 1 w 93941"/>
                        <a:gd name="connsiteY2" fmla="*/ 32644 h 95334"/>
                        <a:gd name="connsiteX3" fmla="*/ 62211 w 93941"/>
                        <a:gd name="connsiteY3" fmla="*/ 95335 h 95334"/>
                        <a:gd name="connsiteX4" fmla="*/ 66394 w 93941"/>
                        <a:gd name="connsiteY4" fmla="*/ 95143 h 95334"/>
                        <a:gd name="connsiteX5" fmla="*/ 93941 w 93941"/>
                        <a:gd name="connsiteY5" fmla="*/ 72018 h 9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1" h="95334">
                          <a:moveTo>
                            <a:pt x="35000" y="0"/>
                          </a:moveTo>
                          <a:lnTo>
                            <a:pt x="193" y="29230"/>
                          </a:lnTo>
                          <a:cubicBezTo>
                            <a:pt x="145" y="30384"/>
                            <a:pt x="1" y="31490"/>
                            <a:pt x="1" y="32644"/>
                          </a:cubicBezTo>
                          <a:cubicBezTo>
                            <a:pt x="-144" y="67114"/>
                            <a:pt x="27740" y="95191"/>
                            <a:pt x="62211" y="95335"/>
                          </a:cubicBezTo>
                          <a:cubicBezTo>
                            <a:pt x="63605" y="95335"/>
                            <a:pt x="64999" y="95239"/>
                            <a:pt x="66394" y="95143"/>
                          </a:cubicBezTo>
                          <a:lnTo>
                            <a:pt x="93941" y="72018"/>
                          </a:lnTo>
                        </a:path>
                      </a:pathLst>
                    </a:custGeom>
                    <a:solidFill>
                      <a:srgbClr val="FFFFFF"/>
                    </a:solidFill>
                    <a:ln w="4799"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E79D187-AB20-42B5-8790-DBAB823398D7}"/>
                        </a:ext>
                      </a:extLst>
                    </p:cNvPr>
                    <p:cNvSpPr/>
                    <p:nvPr/>
                  </p:nvSpPr>
                  <p:spPr>
                    <a:xfrm>
                      <a:off x="8323473" y="3833166"/>
                      <a:ext cx="106248" cy="106248"/>
                    </a:xfrm>
                    <a:custGeom>
                      <a:avLst/>
                      <a:gdLst>
                        <a:gd name="connsiteX0" fmla="*/ 106249 w 106248"/>
                        <a:gd name="connsiteY0" fmla="*/ 53317 h 106248"/>
                        <a:gd name="connsiteX1" fmla="*/ 52932 w 106248"/>
                        <a:gd name="connsiteY1" fmla="*/ 106249 h 106248"/>
                        <a:gd name="connsiteX2" fmla="*/ 0 w 106248"/>
                        <a:gd name="connsiteY2" fmla="*/ 52932 h 106248"/>
                        <a:gd name="connsiteX3" fmla="*/ 53317 w 106248"/>
                        <a:gd name="connsiteY3" fmla="*/ 0 h 106248"/>
                        <a:gd name="connsiteX4" fmla="*/ 106249 w 106248"/>
                        <a:gd name="connsiteY4" fmla="*/ 53317 h 106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48" h="106248">
                          <a:moveTo>
                            <a:pt x="106249" y="53317"/>
                          </a:moveTo>
                          <a:cubicBezTo>
                            <a:pt x="106152" y="82643"/>
                            <a:pt x="82259" y="106345"/>
                            <a:pt x="52932" y="106249"/>
                          </a:cubicBezTo>
                          <a:cubicBezTo>
                            <a:pt x="23606" y="106152"/>
                            <a:pt x="-96" y="82259"/>
                            <a:pt x="0" y="52932"/>
                          </a:cubicBezTo>
                          <a:cubicBezTo>
                            <a:pt x="96" y="23606"/>
                            <a:pt x="23990" y="-96"/>
                            <a:pt x="53317" y="0"/>
                          </a:cubicBezTo>
                          <a:cubicBezTo>
                            <a:pt x="82643" y="96"/>
                            <a:pt x="106345" y="23990"/>
                            <a:pt x="106249" y="53317"/>
                          </a:cubicBezTo>
                          <a:close/>
                        </a:path>
                      </a:pathLst>
                    </a:custGeom>
                    <a:solidFill>
                      <a:schemeClr val="accent1">
                        <a:lumMod val="60000"/>
                        <a:lumOff val="40000"/>
                      </a:schemeClr>
                    </a:solidFill>
                    <a:ln w="4799" cap="flat">
                      <a:noFill/>
                      <a:prstDash val="solid"/>
                      <a:miter/>
                    </a:ln>
                  </p:spPr>
                  <p:txBody>
                    <a:bodyPr rtlCol="0" anchor="ctr"/>
                    <a:lstStyle/>
                    <a:p>
                      <a:endParaRPr lang="en-US"/>
                    </a:p>
                  </p:txBody>
                </p:sp>
              </p:grpSp>
            </p:grpSp>
          </p:grpSp>
        </p:grpSp>
      </p:grpSp>
      <p:sp>
        <p:nvSpPr>
          <p:cNvPr id="221" name="Freeform: Shape 220">
            <a:extLst>
              <a:ext uri="{FF2B5EF4-FFF2-40B4-BE49-F238E27FC236}">
                <a16:creationId xmlns:a16="http://schemas.microsoft.com/office/drawing/2014/main" id="{A01BCF08-4D7F-4668-9A54-28852D16ABAF}"/>
              </a:ext>
              <a:ext uri="{C183D7F6-B498-43B3-948B-1728B52AA6E4}">
                <adec:decorative xmlns:adec="http://schemas.microsoft.com/office/drawing/2017/decorative" val="1"/>
              </a:ext>
            </a:extLst>
          </p:cNvPr>
          <p:cNvSpPr/>
          <p:nvPr/>
        </p:nvSpPr>
        <p:spPr>
          <a:xfrm rot="767997">
            <a:off x="29553" y="5328409"/>
            <a:ext cx="792120" cy="1283059"/>
          </a:xfrm>
          <a:custGeom>
            <a:avLst/>
            <a:gdLst>
              <a:gd name="connsiteX0" fmla="*/ 1260348 w 1267490"/>
              <a:gd name="connsiteY0" fmla="*/ 2051590 h 2053053"/>
              <a:gd name="connsiteX1" fmla="*/ 923735 w 1267490"/>
              <a:gd name="connsiteY1" fmla="*/ 1721929 h 2053053"/>
              <a:gd name="connsiteX2" fmla="*/ 887635 w 1267490"/>
              <a:gd name="connsiteY2" fmla="*/ 1678591 h 2053053"/>
              <a:gd name="connsiteX3" fmla="*/ 880967 w 1267490"/>
              <a:gd name="connsiteY3" fmla="*/ 1682019 h 2053053"/>
              <a:gd name="connsiteX4" fmla="*/ 573881 w 1267490"/>
              <a:gd name="connsiteY4" fmla="*/ 1698307 h 2053053"/>
              <a:gd name="connsiteX5" fmla="*/ 332041 w 1267490"/>
              <a:gd name="connsiteY5" fmla="*/ 1516666 h 2053053"/>
              <a:gd name="connsiteX6" fmla="*/ 327184 w 1267490"/>
              <a:gd name="connsiteY6" fmla="*/ 1509522 h 2053053"/>
              <a:gd name="connsiteX7" fmla="*/ 334423 w 1267490"/>
              <a:gd name="connsiteY7" fmla="*/ 1507331 h 2053053"/>
              <a:gd name="connsiteX8" fmla="*/ 854297 w 1267490"/>
              <a:gd name="connsiteY8" fmla="*/ 1636586 h 2053053"/>
              <a:gd name="connsiteX9" fmla="*/ 722757 w 1267490"/>
              <a:gd name="connsiteY9" fmla="*/ 1452563 h 2053053"/>
              <a:gd name="connsiteX10" fmla="*/ 722757 w 1267490"/>
              <a:gd name="connsiteY10" fmla="*/ 1452563 h 2053053"/>
              <a:gd name="connsiteX11" fmla="*/ 724853 w 1267490"/>
              <a:gd name="connsiteY11" fmla="*/ 1456658 h 2053053"/>
              <a:gd name="connsiteX12" fmla="*/ 714470 w 1267490"/>
              <a:gd name="connsiteY12" fmla="*/ 1459611 h 2053053"/>
              <a:gd name="connsiteX13" fmla="*/ 410242 w 1267490"/>
              <a:gd name="connsiteY13" fmla="*/ 1414653 h 2053053"/>
              <a:gd name="connsiteX14" fmla="*/ 209169 w 1267490"/>
              <a:gd name="connsiteY14" fmla="*/ 1188625 h 2053053"/>
              <a:gd name="connsiteX15" fmla="*/ 205835 w 1267490"/>
              <a:gd name="connsiteY15" fmla="*/ 1180624 h 2053053"/>
              <a:gd name="connsiteX16" fmla="*/ 213360 w 1267490"/>
              <a:gd name="connsiteY16" fmla="*/ 1179957 h 2053053"/>
              <a:gd name="connsiteX17" fmla="*/ 681228 w 1267490"/>
              <a:gd name="connsiteY17" fmla="*/ 1387221 h 2053053"/>
              <a:gd name="connsiteX18" fmla="*/ 651605 w 1267490"/>
              <a:gd name="connsiteY18" fmla="*/ 1337596 h 2053053"/>
              <a:gd name="connsiteX19" fmla="*/ 565499 w 1267490"/>
              <a:gd name="connsiteY19" fmla="*/ 1176528 h 2053053"/>
              <a:gd name="connsiteX20" fmla="*/ 555879 w 1267490"/>
              <a:gd name="connsiteY20" fmla="*/ 1178147 h 2053053"/>
              <a:gd name="connsiteX21" fmla="*/ 258127 w 1267490"/>
              <a:gd name="connsiteY21" fmla="*/ 1100994 h 2053053"/>
              <a:gd name="connsiteX22" fmla="*/ 82391 w 1267490"/>
              <a:gd name="connsiteY22" fmla="*/ 854773 h 2053053"/>
              <a:gd name="connsiteX23" fmla="*/ 79915 w 1267490"/>
              <a:gd name="connsiteY23" fmla="*/ 846487 h 2053053"/>
              <a:gd name="connsiteX24" fmla="*/ 87440 w 1267490"/>
              <a:gd name="connsiteY24" fmla="*/ 846582 h 2053053"/>
              <a:gd name="connsiteX25" fmla="*/ 531400 w 1267490"/>
              <a:gd name="connsiteY25" fmla="*/ 1103852 h 2053053"/>
              <a:gd name="connsiteX26" fmla="*/ 452437 w 1267490"/>
              <a:gd name="connsiteY26" fmla="*/ 908875 h 2053053"/>
              <a:gd name="connsiteX27" fmla="*/ 435673 w 1267490"/>
              <a:gd name="connsiteY27" fmla="*/ 860393 h 2053053"/>
              <a:gd name="connsiteX28" fmla="*/ 425291 w 1267490"/>
              <a:gd name="connsiteY28" fmla="*/ 860679 h 2053053"/>
              <a:gd name="connsiteX29" fmla="*/ 141161 w 1267490"/>
              <a:gd name="connsiteY29" fmla="*/ 742855 h 2053053"/>
              <a:gd name="connsiteX30" fmla="*/ 1333 w 1267490"/>
              <a:gd name="connsiteY30" fmla="*/ 474631 h 2053053"/>
              <a:gd name="connsiteX31" fmla="*/ 0 w 1267490"/>
              <a:gd name="connsiteY31" fmla="*/ 466058 h 2053053"/>
              <a:gd name="connsiteX32" fmla="*/ 7429 w 1267490"/>
              <a:gd name="connsiteY32" fmla="*/ 467201 h 2053053"/>
              <a:gd name="connsiteX33" fmla="*/ 410813 w 1267490"/>
              <a:gd name="connsiteY33" fmla="*/ 782574 h 2053053"/>
              <a:gd name="connsiteX34" fmla="*/ 357949 w 1267490"/>
              <a:gd name="connsiteY34" fmla="*/ 577787 h 2053053"/>
              <a:gd name="connsiteX35" fmla="*/ 224599 w 1267490"/>
              <a:gd name="connsiteY35" fmla="*/ 300418 h 2053053"/>
              <a:gd name="connsiteX36" fmla="*/ 299085 w 1267490"/>
              <a:gd name="connsiteY36" fmla="*/ 7429 h 2053053"/>
              <a:gd name="connsiteX37" fmla="*/ 303943 w 1267490"/>
              <a:gd name="connsiteY37" fmla="*/ 0 h 2053053"/>
              <a:gd name="connsiteX38" fmla="*/ 308610 w 1267490"/>
              <a:gd name="connsiteY38" fmla="*/ 5810 h 2053053"/>
              <a:gd name="connsiteX39" fmla="*/ 368332 w 1267490"/>
              <a:gd name="connsiteY39" fmla="*/ 580739 h 2053053"/>
              <a:gd name="connsiteX40" fmla="*/ 417766 w 1267490"/>
              <a:gd name="connsiteY40" fmla="*/ 772668 h 2053053"/>
              <a:gd name="connsiteX41" fmla="*/ 419481 w 1267490"/>
              <a:gd name="connsiteY41" fmla="*/ 620458 h 2053053"/>
              <a:gd name="connsiteX42" fmla="*/ 580358 w 1267490"/>
              <a:gd name="connsiteY42" fmla="*/ 358330 h 2053053"/>
              <a:gd name="connsiteX43" fmla="*/ 589216 w 1267490"/>
              <a:gd name="connsiteY43" fmla="*/ 352234 h 2053053"/>
              <a:gd name="connsiteX44" fmla="*/ 590931 w 1267490"/>
              <a:gd name="connsiteY44" fmla="*/ 356425 h 2053053"/>
              <a:gd name="connsiteX45" fmla="*/ 473011 w 1267490"/>
              <a:gd name="connsiteY45" fmla="*/ 922115 h 2053053"/>
              <a:gd name="connsiteX46" fmla="*/ 468820 w 1267490"/>
              <a:gd name="connsiteY46" fmla="*/ 926306 h 2053053"/>
              <a:gd name="connsiteX47" fmla="*/ 589216 w 1267490"/>
              <a:gd name="connsiteY47" fmla="*/ 1202912 h 2053053"/>
              <a:gd name="connsiteX48" fmla="*/ 567881 w 1267490"/>
              <a:gd name="connsiteY48" fmla="*/ 956786 h 2053053"/>
              <a:gd name="connsiteX49" fmla="*/ 728758 w 1267490"/>
              <a:gd name="connsiteY49" fmla="*/ 694658 h 2053053"/>
              <a:gd name="connsiteX50" fmla="*/ 737616 w 1267490"/>
              <a:gd name="connsiteY50" fmla="*/ 688562 h 2053053"/>
              <a:gd name="connsiteX51" fmla="*/ 739331 w 1267490"/>
              <a:gd name="connsiteY51" fmla="*/ 692753 h 2053053"/>
              <a:gd name="connsiteX52" fmla="*/ 621411 w 1267490"/>
              <a:gd name="connsiteY52" fmla="*/ 1258443 h 2053053"/>
              <a:gd name="connsiteX53" fmla="*/ 619220 w 1267490"/>
              <a:gd name="connsiteY53" fmla="*/ 1260634 h 2053053"/>
              <a:gd name="connsiteX54" fmla="*/ 630365 w 1267490"/>
              <a:gd name="connsiteY54" fmla="*/ 1281493 h 2053053"/>
              <a:gd name="connsiteX55" fmla="*/ 784193 w 1267490"/>
              <a:gd name="connsiteY55" fmla="*/ 1527143 h 2053053"/>
              <a:gd name="connsiteX56" fmla="*/ 750094 w 1267490"/>
              <a:gd name="connsiteY56" fmla="*/ 1249203 h 2053053"/>
              <a:gd name="connsiteX57" fmla="*/ 910971 w 1267490"/>
              <a:gd name="connsiteY57" fmla="*/ 987076 h 2053053"/>
              <a:gd name="connsiteX58" fmla="*/ 919829 w 1267490"/>
              <a:gd name="connsiteY58" fmla="*/ 980980 h 2053053"/>
              <a:gd name="connsiteX59" fmla="*/ 921544 w 1267490"/>
              <a:gd name="connsiteY59" fmla="*/ 985171 h 2053053"/>
              <a:gd name="connsiteX60" fmla="*/ 803624 w 1267490"/>
              <a:gd name="connsiteY60" fmla="*/ 1550861 h 2053053"/>
              <a:gd name="connsiteX61" fmla="*/ 802195 w 1267490"/>
              <a:gd name="connsiteY61" fmla="*/ 1552289 h 2053053"/>
              <a:gd name="connsiteX62" fmla="*/ 893255 w 1267490"/>
              <a:gd name="connsiteY62" fmla="*/ 1671161 h 2053053"/>
              <a:gd name="connsiteX63" fmla="*/ 1220533 w 1267490"/>
              <a:gd name="connsiteY63" fmla="*/ 2006632 h 2053053"/>
              <a:gd name="connsiteX64" fmla="*/ 1265682 w 1267490"/>
              <a:gd name="connsiteY64" fmla="*/ 2044351 h 2053053"/>
              <a:gd name="connsiteX65" fmla="*/ 1260062 w 1267490"/>
              <a:gd name="connsiteY65" fmla="*/ 2051971 h 205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67490" h="2053053">
                <a:moveTo>
                  <a:pt x="1260348" y="2051590"/>
                </a:moveTo>
                <a:cubicBezTo>
                  <a:pt x="1138428" y="1952149"/>
                  <a:pt x="1025652" y="1841659"/>
                  <a:pt x="923735" y="1721929"/>
                </a:cubicBezTo>
                <a:cubicBezTo>
                  <a:pt x="911543" y="1707642"/>
                  <a:pt x="899541" y="1693164"/>
                  <a:pt x="887635" y="1678591"/>
                </a:cubicBezTo>
                <a:cubicBezTo>
                  <a:pt x="885444" y="1679734"/>
                  <a:pt x="883253" y="1680972"/>
                  <a:pt x="880967" y="1682019"/>
                </a:cubicBezTo>
                <a:cubicBezTo>
                  <a:pt x="793147" y="1726026"/>
                  <a:pt x="668941" y="1731169"/>
                  <a:pt x="573881" y="1698307"/>
                </a:cubicBezTo>
                <a:cubicBezTo>
                  <a:pt x="477965" y="1665161"/>
                  <a:pt x="389191" y="1600486"/>
                  <a:pt x="332041" y="1516666"/>
                </a:cubicBezTo>
                <a:cubicBezTo>
                  <a:pt x="330327" y="1514284"/>
                  <a:pt x="328708" y="1511903"/>
                  <a:pt x="327184" y="1509522"/>
                </a:cubicBezTo>
                <a:cubicBezTo>
                  <a:pt x="329565" y="1508760"/>
                  <a:pt x="332041" y="1508093"/>
                  <a:pt x="334423" y="1507331"/>
                </a:cubicBezTo>
                <a:cubicBezTo>
                  <a:pt x="514350" y="1453991"/>
                  <a:pt x="721995" y="1505045"/>
                  <a:pt x="854297" y="1636586"/>
                </a:cubicBezTo>
                <a:cubicBezTo>
                  <a:pt x="807815" y="1577150"/>
                  <a:pt x="764000" y="1515713"/>
                  <a:pt x="722757" y="1452563"/>
                </a:cubicBezTo>
                <a:lnTo>
                  <a:pt x="722757" y="1452563"/>
                </a:lnTo>
                <a:cubicBezTo>
                  <a:pt x="723424" y="1453991"/>
                  <a:pt x="724090" y="1455229"/>
                  <a:pt x="724853" y="1456658"/>
                </a:cubicBezTo>
                <a:cubicBezTo>
                  <a:pt x="721424" y="1457706"/>
                  <a:pt x="717995" y="1458753"/>
                  <a:pt x="714470" y="1459611"/>
                </a:cubicBezTo>
                <a:cubicBezTo>
                  <a:pt x="619601" y="1485329"/>
                  <a:pt x="496919" y="1465802"/>
                  <a:pt x="410242" y="1414653"/>
                </a:cubicBezTo>
                <a:cubicBezTo>
                  <a:pt x="322802" y="1363123"/>
                  <a:pt x="248602" y="1282160"/>
                  <a:pt x="209169" y="1188625"/>
                </a:cubicBezTo>
                <a:cubicBezTo>
                  <a:pt x="208026" y="1185958"/>
                  <a:pt x="206883" y="1183291"/>
                  <a:pt x="205835" y="1180624"/>
                </a:cubicBezTo>
                <a:cubicBezTo>
                  <a:pt x="208312" y="1180433"/>
                  <a:pt x="210883" y="1180147"/>
                  <a:pt x="213360" y="1179957"/>
                </a:cubicBezTo>
                <a:cubicBezTo>
                  <a:pt x="391001" y="1164241"/>
                  <a:pt x="574643" y="1245775"/>
                  <a:pt x="681228" y="1387221"/>
                </a:cubicBezTo>
                <a:cubicBezTo>
                  <a:pt x="671132" y="1370743"/>
                  <a:pt x="661321" y="1354264"/>
                  <a:pt x="651605" y="1337596"/>
                </a:cubicBezTo>
                <a:cubicBezTo>
                  <a:pt x="621030" y="1284922"/>
                  <a:pt x="592265" y="1231202"/>
                  <a:pt x="565499" y="1176528"/>
                </a:cubicBezTo>
                <a:cubicBezTo>
                  <a:pt x="562356" y="1177194"/>
                  <a:pt x="559118" y="1177766"/>
                  <a:pt x="555879" y="1178147"/>
                </a:cubicBezTo>
                <a:cubicBezTo>
                  <a:pt x="458819" y="1193578"/>
                  <a:pt x="338899" y="1161097"/>
                  <a:pt x="258127" y="1100994"/>
                </a:cubicBezTo>
                <a:cubicBezTo>
                  <a:pt x="176689" y="1040416"/>
                  <a:pt x="111538" y="952024"/>
                  <a:pt x="82391" y="854773"/>
                </a:cubicBezTo>
                <a:cubicBezTo>
                  <a:pt x="81534" y="852011"/>
                  <a:pt x="80677" y="849249"/>
                  <a:pt x="79915" y="846487"/>
                </a:cubicBezTo>
                <a:cubicBezTo>
                  <a:pt x="82391" y="846487"/>
                  <a:pt x="84963" y="846487"/>
                  <a:pt x="87440" y="846582"/>
                </a:cubicBezTo>
                <a:cubicBezTo>
                  <a:pt x="266319" y="849916"/>
                  <a:pt x="440627" y="951166"/>
                  <a:pt x="531400" y="1103852"/>
                </a:cubicBezTo>
                <a:cubicBezTo>
                  <a:pt x="502539" y="1039939"/>
                  <a:pt x="476060" y="974979"/>
                  <a:pt x="452437" y="908875"/>
                </a:cubicBezTo>
                <a:cubicBezTo>
                  <a:pt x="446723" y="892778"/>
                  <a:pt x="441103" y="876585"/>
                  <a:pt x="435673" y="860393"/>
                </a:cubicBezTo>
                <a:cubicBezTo>
                  <a:pt x="432244" y="860584"/>
                  <a:pt x="428720" y="860774"/>
                  <a:pt x="425291" y="860679"/>
                </a:cubicBezTo>
                <a:cubicBezTo>
                  <a:pt x="326993" y="862489"/>
                  <a:pt x="212789" y="813625"/>
                  <a:pt x="141161" y="742855"/>
                </a:cubicBezTo>
                <a:cubicBezTo>
                  <a:pt x="68866" y="671513"/>
                  <a:pt x="16764" y="574929"/>
                  <a:pt x="1333" y="474631"/>
                </a:cubicBezTo>
                <a:cubicBezTo>
                  <a:pt x="857" y="471773"/>
                  <a:pt x="381" y="468916"/>
                  <a:pt x="0" y="466058"/>
                </a:cubicBezTo>
                <a:cubicBezTo>
                  <a:pt x="2477" y="466439"/>
                  <a:pt x="4953" y="466820"/>
                  <a:pt x="7429" y="467201"/>
                </a:cubicBezTo>
                <a:cubicBezTo>
                  <a:pt x="183737" y="495300"/>
                  <a:pt x="341948" y="619220"/>
                  <a:pt x="410813" y="782574"/>
                </a:cubicBezTo>
                <a:cubicBezTo>
                  <a:pt x="390525" y="715042"/>
                  <a:pt x="372808" y="646747"/>
                  <a:pt x="357949" y="577787"/>
                </a:cubicBezTo>
                <a:cubicBezTo>
                  <a:pt x="283655" y="513493"/>
                  <a:pt x="230981" y="400907"/>
                  <a:pt x="224599" y="300418"/>
                </a:cubicBezTo>
                <a:cubicBezTo>
                  <a:pt x="218313" y="199263"/>
                  <a:pt x="243745" y="92583"/>
                  <a:pt x="299085" y="7429"/>
                </a:cubicBezTo>
                <a:cubicBezTo>
                  <a:pt x="300704" y="4858"/>
                  <a:pt x="302323" y="2476"/>
                  <a:pt x="303943" y="0"/>
                </a:cubicBezTo>
                <a:cubicBezTo>
                  <a:pt x="305562" y="1905"/>
                  <a:pt x="307181" y="3810"/>
                  <a:pt x="308610" y="5810"/>
                </a:cubicBezTo>
                <a:cubicBezTo>
                  <a:pt x="437769" y="164211"/>
                  <a:pt x="465487" y="400812"/>
                  <a:pt x="368332" y="580739"/>
                </a:cubicBezTo>
                <a:cubicBezTo>
                  <a:pt x="382238" y="645223"/>
                  <a:pt x="398907" y="709327"/>
                  <a:pt x="417766" y="772668"/>
                </a:cubicBezTo>
                <a:cubicBezTo>
                  <a:pt x="410623" y="721995"/>
                  <a:pt x="411194" y="670179"/>
                  <a:pt x="419481" y="620458"/>
                </a:cubicBezTo>
                <a:cubicBezTo>
                  <a:pt x="435959" y="521113"/>
                  <a:pt x="499682" y="414528"/>
                  <a:pt x="580358" y="358330"/>
                </a:cubicBezTo>
                <a:cubicBezTo>
                  <a:pt x="583216" y="356140"/>
                  <a:pt x="586264" y="354139"/>
                  <a:pt x="589216" y="352234"/>
                </a:cubicBezTo>
                <a:cubicBezTo>
                  <a:pt x="589788" y="353663"/>
                  <a:pt x="590360" y="354997"/>
                  <a:pt x="590931" y="356425"/>
                </a:cubicBezTo>
                <a:cubicBezTo>
                  <a:pt x="669131" y="545211"/>
                  <a:pt x="617601" y="777621"/>
                  <a:pt x="473011" y="922115"/>
                </a:cubicBezTo>
                <a:lnTo>
                  <a:pt x="468820" y="926306"/>
                </a:lnTo>
                <a:cubicBezTo>
                  <a:pt x="503491" y="1020794"/>
                  <a:pt x="543782" y="1113187"/>
                  <a:pt x="589216" y="1202912"/>
                </a:cubicBezTo>
                <a:cubicBezTo>
                  <a:pt x="561403" y="1124807"/>
                  <a:pt x="554450" y="1037939"/>
                  <a:pt x="567881" y="956786"/>
                </a:cubicBezTo>
                <a:cubicBezTo>
                  <a:pt x="584359" y="857441"/>
                  <a:pt x="648081" y="750856"/>
                  <a:pt x="728758" y="694658"/>
                </a:cubicBezTo>
                <a:cubicBezTo>
                  <a:pt x="731615" y="692467"/>
                  <a:pt x="734663" y="690467"/>
                  <a:pt x="737616" y="688562"/>
                </a:cubicBezTo>
                <a:cubicBezTo>
                  <a:pt x="738187" y="689991"/>
                  <a:pt x="738759" y="691324"/>
                  <a:pt x="739331" y="692753"/>
                </a:cubicBezTo>
                <a:cubicBezTo>
                  <a:pt x="817531" y="881539"/>
                  <a:pt x="766001" y="1113949"/>
                  <a:pt x="621411" y="1258443"/>
                </a:cubicBezTo>
                <a:cubicBezTo>
                  <a:pt x="620649" y="1259205"/>
                  <a:pt x="619982" y="1259872"/>
                  <a:pt x="619220" y="1260634"/>
                </a:cubicBezTo>
                <a:cubicBezTo>
                  <a:pt x="622935" y="1267587"/>
                  <a:pt x="626555" y="1274540"/>
                  <a:pt x="630365" y="1281493"/>
                </a:cubicBezTo>
                <a:cubicBezTo>
                  <a:pt x="677037" y="1366171"/>
                  <a:pt x="728377" y="1448181"/>
                  <a:pt x="784193" y="1527143"/>
                </a:cubicBezTo>
                <a:cubicBezTo>
                  <a:pt x="745903" y="1441323"/>
                  <a:pt x="734758" y="1341596"/>
                  <a:pt x="750094" y="1249203"/>
                </a:cubicBezTo>
                <a:cubicBezTo>
                  <a:pt x="766572" y="1149858"/>
                  <a:pt x="830294" y="1043273"/>
                  <a:pt x="910971" y="987076"/>
                </a:cubicBezTo>
                <a:cubicBezTo>
                  <a:pt x="913828" y="984885"/>
                  <a:pt x="916877" y="982885"/>
                  <a:pt x="919829" y="980980"/>
                </a:cubicBezTo>
                <a:cubicBezTo>
                  <a:pt x="920401" y="982409"/>
                  <a:pt x="920972" y="983742"/>
                  <a:pt x="921544" y="985171"/>
                </a:cubicBezTo>
                <a:cubicBezTo>
                  <a:pt x="999744" y="1173956"/>
                  <a:pt x="948214" y="1406366"/>
                  <a:pt x="803624" y="1550861"/>
                </a:cubicBezTo>
                <a:lnTo>
                  <a:pt x="802195" y="1552289"/>
                </a:lnTo>
                <a:cubicBezTo>
                  <a:pt x="831437" y="1592770"/>
                  <a:pt x="861727" y="1632490"/>
                  <a:pt x="893255" y="1671161"/>
                </a:cubicBezTo>
                <a:cubicBezTo>
                  <a:pt x="991933" y="1792510"/>
                  <a:pt x="1101662" y="1905000"/>
                  <a:pt x="1220533" y="2006632"/>
                </a:cubicBezTo>
                <a:cubicBezTo>
                  <a:pt x="1235488" y="2019395"/>
                  <a:pt x="1250537" y="2031968"/>
                  <a:pt x="1265682" y="2044351"/>
                </a:cubicBezTo>
                <a:cubicBezTo>
                  <a:pt x="1270445" y="2048256"/>
                  <a:pt x="1264825" y="2055876"/>
                  <a:pt x="1260062" y="2051971"/>
                </a:cubicBezTo>
                <a:close/>
              </a:path>
            </a:pathLst>
          </a:custGeom>
          <a:solidFill>
            <a:schemeClr val="accent3"/>
          </a:solidFill>
          <a:ln w="9525" cap="flat">
            <a:noFill/>
            <a:prstDash val="solid"/>
            <a:miter/>
          </a:ln>
        </p:spPr>
        <p:txBody>
          <a:bodyPr rtlCol="0" anchor="ctr"/>
          <a:lstStyle/>
          <a:p>
            <a:endParaRPr lang="en-US"/>
          </a:p>
        </p:txBody>
      </p:sp>
      <p:grpSp>
        <p:nvGrpSpPr>
          <p:cNvPr id="204" name="Group 203">
            <a:extLst>
              <a:ext uri="{FF2B5EF4-FFF2-40B4-BE49-F238E27FC236}">
                <a16:creationId xmlns:a16="http://schemas.microsoft.com/office/drawing/2014/main" id="{9A65D9FF-79F7-4D22-A990-4DDBF114CEE2}"/>
              </a:ext>
              <a:ext uri="{C183D7F6-B498-43B3-948B-1728B52AA6E4}">
                <adec:decorative xmlns:adec="http://schemas.microsoft.com/office/drawing/2017/decorative" val="1"/>
              </a:ext>
            </a:extLst>
          </p:cNvPr>
          <p:cNvGrpSpPr/>
          <p:nvPr/>
        </p:nvGrpSpPr>
        <p:grpSpPr>
          <a:xfrm rot="14922246" flipH="1">
            <a:off x="-488979" y="5838084"/>
            <a:ext cx="1360978" cy="1349700"/>
            <a:chOff x="3225696" y="7481910"/>
            <a:chExt cx="2636891" cy="2615040"/>
          </a:xfrm>
        </p:grpSpPr>
        <p:grpSp>
          <p:nvGrpSpPr>
            <p:cNvPr id="173" name="Graphic 11">
              <a:extLst>
                <a:ext uri="{FF2B5EF4-FFF2-40B4-BE49-F238E27FC236}">
                  <a16:creationId xmlns:a16="http://schemas.microsoft.com/office/drawing/2014/main" id="{FC060611-941B-4B55-9F6C-A11252FA63E8}"/>
                </a:ext>
              </a:extLst>
            </p:cNvPr>
            <p:cNvGrpSpPr/>
            <p:nvPr/>
          </p:nvGrpSpPr>
          <p:grpSpPr>
            <a:xfrm>
              <a:off x="4287986" y="7481910"/>
              <a:ext cx="1574601" cy="2615040"/>
              <a:chOff x="717184" y="5548730"/>
              <a:chExt cx="775357" cy="1287685"/>
            </a:xfrm>
          </p:grpSpPr>
          <p:sp>
            <p:nvSpPr>
              <p:cNvPr id="198" name="Freeform: Shape 197">
                <a:extLst>
                  <a:ext uri="{FF2B5EF4-FFF2-40B4-BE49-F238E27FC236}">
                    <a16:creationId xmlns:a16="http://schemas.microsoft.com/office/drawing/2014/main" id="{2B0D2B74-CA91-4C0D-872C-DE90EBC60E47}"/>
                  </a:ext>
                </a:extLst>
              </p:cNvPr>
              <p:cNvSpPr/>
              <p:nvPr/>
            </p:nvSpPr>
            <p:spPr>
              <a:xfrm>
                <a:off x="717184" y="5548730"/>
                <a:ext cx="775357" cy="1280585"/>
              </a:xfrm>
              <a:custGeom>
                <a:avLst/>
                <a:gdLst>
                  <a:gd name="connsiteX0" fmla="*/ 19222 w 775357"/>
                  <a:gd name="connsiteY0" fmla="*/ 0 h 1280585"/>
                  <a:gd name="connsiteX1" fmla="*/ 736765 w 775357"/>
                  <a:gd name="connsiteY1" fmla="*/ 1280585 h 1280585"/>
                  <a:gd name="connsiteX2" fmla="*/ 19222 w 775357"/>
                  <a:gd name="connsiteY2" fmla="*/ 0 h 1280585"/>
                </a:gdLst>
                <a:ahLst/>
                <a:cxnLst>
                  <a:cxn ang="0">
                    <a:pos x="connsiteX0" y="connsiteY0"/>
                  </a:cxn>
                  <a:cxn ang="0">
                    <a:pos x="connsiteX1" y="connsiteY1"/>
                  </a:cxn>
                  <a:cxn ang="0">
                    <a:pos x="connsiteX2" y="connsiteY2"/>
                  </a:cxn>
                </a:cxnLst>
                <a:rect l="l" t="t" r="r" b="b"/>
                <a:pathLst>
                  <a:path w="775357" h="1280585">
                    <a:moveTo>
                      <a:pt x="19222" y="0"/>
                    </a:moveTo>
                    <a:cubicBezTo>
                      <a:pt x="1026309" y="632056"/>
                      <a:pt x="736765" y="1280585"/>
                      <a:pt x="736765" y="1280585"/>
                    </a:cubicBezTo>
                    <a:cubicBezTo>
                      <a:pt x="-184836" y="799904"/>
                      <a:pt x="19222" y="0"/>
                      <a:pt x="19222" y="0"/>
                    </a:cubicBezTo>
                    <a:close/>
                  </a:path>
                </a:pathLst>
              </a:custGeom>
              <a:solidFill>
                <a:schemeClr val="accent2"/>
              </a:solidFill>
              <a:ln w="14187" cap="flat">
                <a:noFill/>
                <a:prstDash val="solid"/>
                <a:miter/>
              </a:ln>
            </p:spPr>
            <p:txBody>
              <a:bodyPr rtlCol="0" anchor="ctr"/>
              <a:lstStyle/>
              <a:p>
                <a:endParaRPr lang="en-US"/>
              </a:p>
            </p:txBody>
          </p:sp>
          <p:grpSp>
            <p:nvGrpSpPr>
              <p:cNvPr id="199" name="Graphic 11">
                <a:extLst>
                  <a:ext uri="{FF2B5EF4-FFF2-40B4-BE49-F238E27FC236}">
                    <a16:creationId xmlns:a16="http://schemas.microsoft.com/office/drawing/2014/main" id="{1B231C83-F8C5-423D-AF8D-BE0C06576460}"/>
                  </a:ext>
                </a:extLst>
              </p:cNvPr>
              <p:cNvGrpSpPr/>
              <p:nvPr/>
            </p:nvGrpSpPr>
            <p:grpSpPr>
              <a:xfrm>
                <a:off x="772243" y="5634693"/>
                <a:ext cx="688896" cy="1201721"/>
                <a:chOff x="772243" y="5634693"/>
                <a:chExt cx="688896" cy="1201721"/>
              </a:xfrm>
              <a:solidFill>
                <a:srgbClr val="AACCE7"/>
              </a:solidFill>
            </p:grpSpPr>
            <p:sp>
              <p:nvSpPr>
                <p:cNvPr id="200" name="Freeform: Shape 199">
                  <a:extLst>
                    <a:ext uri="{FF2B5EF4-FFF2-40B4-BE49-F238E27FC236}">
                      <a16:creationId xmlns:a16="http://schemas.microsoft.com/office/drawing/2014/main" id="{8C34A5ED-AEDA-4F95-94AF-14098686787E}"/>
                    </a:ext>
                  </a:extLst>
                </p:cNvPr>
                <p:cNvSpPr/>
                <p:nvPr/>
              </p:nvSpPr>
              <p:spPr>
                <a:xfrm>
                  <a:off x="772243" y="5634693"/>
                  <a:ext cx="688896" cy="1201721"/>
                </a:xfrm>
                <a:custGeom>
                  <a:avLst/>
                  <a:gdLst>
                    <a:gd name="connsiteX0" fmla="*/ 681706 w 688896"/>
                    <a:gd name="connsiteY0" fmla="*/ 1201580 h 1201721"/>
                    <a:gd name="connsiteX1" fmla="*/ 675600 w 688896"/>
                    <a:gd name="connsiteY1" fmla="*/ 1198030 h 1201721"/>
                    <a:gd name="connsiteX2" fmla="*/ 942 w 688896"/>
                    <a:gd name="connsiteY2" fmla="*/ 10599 h 1201721"/>
                    <a:gd name="connsiteX3" fmla="*/ 3641 w 688896"/>
                    <a:gd name="connsiteY3" fmla="*/ 942 h 1201721"/>
                    <a:gd name="connsiteX4" fmla="*/ 13297 w 688896"/>
                    <a:gd name="connsiteY4" fmla="*/ 3641 h 1201721"/>
                    <a:gd name="connsiteX5" fmla="*/ 687954 w 688896"/>
                    <a:gd name="connsiteY5" fmla="*/ 1191072 h 1201721"/>
                    <a:gd name="connsiteX6" fmla="*/ 685256 w 688896"/>
                    <a:gd name="connsiteY6" fmla="*/ 1200728 h 1201721"/>
                    <a:gd name="connsiteX7" fmla="*/ 681706 w 688896"/>
                    <a:gd name="connsiteY7" fmla="*/ 1201722 h 12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896" h="1201721">
                      <a:moveTo>
                        <a:pt x="681706" y="1201580"/>
                      </a:moveTo>
                      <a:cubicBezTo>
                        <a:pt x="679292" y="1201580"/>
                        <a:pt x="676878" y="1200302"/>
                        <a:pt x="675600" y="1198030"/>
                      </a:cubicBezTo>
                      <a:lnTo>
                        <a:pt x="942" y="10599"/>
                      </a:lnTo>
                      <a:cubicBezTo>
                        <a:pt x="-1046" y="7191"/>
                        <a:pt x="232" y="2789"/>
                        <a:pt x="3641" y="942"/>
                      </a:cubicBezTo>
                      <a:cubicBezTo>
                        <a:pt x="7049" y="-1046"/>
                        <a:pt x="11309" y="232"/>
                        <a:pt x="13297" y="3641"/>
                      </a:cubicBezTo>
                      <a:lnTo>
                        <a:pt x="687954" y="1191072"/>
                      </a:lnTo>
                      <a:cubicBezTo>
                        <a:pt x="689942" y="1194480"/>
                        <a:pt x="688664" y="1198739"/>
                        <a:pt x="685256" y="1200728"/>
                      </a:cubicBezTo>
                      <a:cubicBezTo>
                        <a:pt x="684120" y="1201296"/>
                        <a:pt x="682984" y="1201722"/>
                        <a:pt x="681706" y="1201722"/>
                      </a:cubicBezTo>
                      <a:close/>
                    </a:path>
                  </a:pathLst>
                </a:custGeom>
                <a:solidFill>
                  <a:srgbClr val="AACCE7"/>
                </a:solidFill>
                <a:ln w="14187"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6D5C529-F1F2-49F6-B525-3A47592806B9}"/>
                    </a:ext>
                  </a:extLst>
                </p:cNvPr>
                <p:cNvSpPr/>
                <p:nvPr/>
              </p:nvSpPr>
              <p:spPr>
                <a:xfrm>
                  <a:off x="799216" y="5786401"/>
                  <a:ext cx="195394" cy="198136"/>
                </a:xfrm>
                <a:custGeom>
                  <a:avLst/>
                  <a:gdLst>
                    <a:gd name="connsiteX0" fmla="*/ 174904 w 195394"/>
                    <a:gd name="connsiteY0" fmla="*/ 198137 h 198136"/>
                    <a:gd name="connsiteX1" fmla="*/ 4216 w 195394"/>
                    <a:gd name="connsiteY1" fmla="*/ 122023 h 198136"/>
                    <a:gd name="connsiteX2" fmla="*/ 666 w 195394"/>
                    <a:gd name="connsiteY2" fmla="*/ 112651 h 198136"/>
                    <a:gd name="connsiteX3" fmla="*/ 10038 w 195394"/>
                    <a:gd name="connsiteY3" fmla="*/ 109101 h 198136"/>
                    <a:gd name="connsiteX4" fmla="*/ 162975 w 195394"/>
                    <a:gd name="connsiteY4" fmla="*/ 177262 h 198136"/>
                    <a:gd name="connsiteX5" fmla="*/ 181294 w 195394"/>
                    <a:gd name="connsiteY5" fmla="*/ 6290 h 198136"/>
                    <a:gd name="connsiteX6" fmla="*/ 189104 w 195394"/>
                    <a:gd name="connsiteY6" fmla="*/ 42 h 198136"/>
                    <a:gd name="connsiteX7" fmla="*/ 195352 w 195394"/>
                    <a:gd name="connsiteY7" fmla="*/ 7853 h 198136"/>
                    <a:gd name="connsiteX8" fmla="*/ 174904 w 195394"/>
                    <a:gd name="connsiteY8" fmla="*/ 198137 h 19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394" h="198136">
                      <a:moveTo>
                        <a:pt x="174904" y="198137"/>
                      </a:moveTo>
                      <a:lnTo>
                        <a:pt x="4216" y="122023"/>
                      </a:lnTo>
                      <a:cubicBezTo>
                        <a:pt x="666" y="120461"/>
                        <a:pt x="-1038" y="116201"/>
                        <a:pt x="666" y="112651"/>
                      </a:cubicBezTo>
                      <a:cubicBezTo>
                        <a:pt x="2228" y="109101"/>
                        <a:pt x="6488" y="107397"/>
                        <a:pt x="10038" y="109101"/>
                      </a:cubicBezTo>
                      <a:lnTo>
                        <a:pt x="162975" y="177262"/>
                      </a:lnTo>
                      <a:lnTo>
                        <a:pt x="181294" y="6290"/>
                      </a:lnTo>
                      <a:cubicBezTo>
                        <a:pt x="181720" y="2457"/>
                        <a:pt x="185270" y="-384"/>
                        <a:pt x="189104" y="42"/>
                      </a:cubicBezTo>
                      <a:cubicBezTo>
                        <a:pt x="192938" y="469"/>
                        <a:pt x="195778" y="4019"/>
                        <a:pt x="195352" y="7853"/>
                      </a:cubicBezTo>
                      <a:lnTo>
                        <a:pt x="174904" y="198137"/>
                      </a:lnTo>
                      <a:close/>
                    </a:path>
                  </a:pathLst>
                </a:custGeom>
                <a:solidFill>
                  <a:srgbClr val="AACCE7"/>
                </a:solidFill>
                <a:ln w="14187"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3B0CEE94-8D4B-4210-9D6A-4ABB77C0183E}"/>
                    </a:ext>
                  </a:extLst>
                </p:cNvPr>
                <p:cNvSpPr/>
                <p:nvPr/>
              </p:nvSpPr>
              <p:spPr>
                <a:xfrm>
                  <a:off x="873831" y="5963692"/>
                  <a:ext cx="292958" cy="281280"/>
                </a:xfrm>
                <a:custGeom>
                  <a:avLst/>
                  <a:gdLst>
                    <a:gd name="connsiteX0" fmla="*/ 248398 w 292958"/>
                    <a:gd name="connsiteY0" fmla="*/ 281280 h 281280"/>
                    <a:gd name="connsiteX1" fmla="*/ 4721 w 292958"/>
                    <a:gd name="connsiteY1" fmla="*/ 195084 h 281280"/>
                    <a:gd name="connsiteX2" fmla="*/ 461 w 292958"/>
                    <a:gd name="connsiteY2" fmla="*/ 185996 h 281280"/>
                    <a:gd name="connsiteX3" fmla="*/ 9549 w 292958"/>
                    <a:gd name="connsiteY3" fmla="*/ 181736 h 281280"/>
                    <a:gd name="connsiteX4" fmla="*/ 237180 w 292958"/>
                    <a:gd name="connsiteY4" fmla="*/ 262252 h 281280"/>
                    <a:gd name="connsiteX5" fmla="*/ 278929 w 292958"/>
                    <a:gd name="connsiteY5" fmla="*/ 5936 h 281280"/>
                    <a:gd name="connsiteX6" fmla="*/ 287023 w 292958"/>
                    <a:gd name="connsiteY6" fmla="*/ 114 h 281280"/>
                    <a:gd name="connsiteX7" fmla="*/ 292845 w 292958"/>
                    <a:gd name="connsiteY7" fmla="*/ 8208 h 281280"/>
                    <a:gd name="connsiteX8" fmla="*/ 248256 w 292958"/>
                    <a:gd name="connsiteY8" fmla="*/ 281280 h 28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58" h="281280">
                      <a:moveTo>
                        <a:pt x="248398" y="281280"/>
                      </a:moveTo>
                      <a:lnTo>
                        <a:pt x="4721" y="195084"/>
                      </a:lnTo>
                      <a:cubicBezTo>
                        <a:pt x="1029" y="193806"/>
                        <a:pt x="-960" y="189688"/>
                        <a:pt x="461" y="185996"/>
                      </a:cubicBezTo>
                      <a:cubicBezTo>
                        <a:pt x="1739" y="182304"/>
                        <a:pt x="5857" y="180458"/>
                        <a:pt x="9549" y="181736"/>
                      </a:cubicBezTo>
                      <a:lnTo>
                        <a:pt x="237180" y="262252"/>
                      </a:lnTo>
                      <a:lnTo>
                        <a:pt x="278929" y="5936"/>
                      </a:lnTo>
                      <a:cubicBezTo>
                        <a:pt x="279497" y="2102"/>
                        <a:pt x="283331" y="-596"/>
                        <a:pt x="287023" y="114"/>
                      </a:cubicBezTo>
                      <a:cubicBezTo>
                        <a:pt x="290857" y="682"/>
                        <a:pt x="293555" y="4374"/>
                        <a:pt x="292845" y="8208"/>
                      </a:cubicBezTo>
                      <a:lnTo>
                        <a:pt x="248256" y="281280"/>
                      </a:lnTo>
                      <a:close/>
                    </a:path>
                  </a:pathLst>
                </a:custGeom>
                <a:solidFill>
                  <a:srgbClr val="AACCE7"/>
                </a:solidFill>
                <a:ln w="14187"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32D079E8-F3D3-4550-A363-4FECC5FC7482}"/>
                    </a:ext>
                  </a:extLst>
                </p:cNvPr>
                <p:cNvSpPr/>
                <p:nvPr/>
              </p:nvSpPr>
              <p:spPr>
                <a:xfrm>
                  <a:off x="995461" y="6183506"/>
                  <a:ext cx="335632" cy="265381"/>
                </a:xfrm>
                <a:custGeom>
                  <a:avLst/>
                  <a:gdLst>
                    <a:gd name="connsiteX0" fmla="*/ 241933 w 335632"/>
                    <a:gd name="connsiteY0" fmla="*/ 265382 h 265381"/>
                    <a:gd name="connsiteX1" fmla="*/ 5213 w 335632"/>
                    <a:gd name="connsiteY1" fmla="*/ 201338 h 265381"/>
                    <a:gd name="connsiteX2" fmla="*/ 243 w 335632"/>
                    <a:gd name="connsiteY2" fmla="*/ 192676 h 265381"/>
                    <a:gd name="connsiteX3" fmla="*/ 8905 w 335632"/>
                    <a:gd name="connsiteY3" fmla="*/ 187706 h 265381"/>
                    <a:gd name="connsiteX4" fmla="*/ 233129 w 335632"/>
                    <a:gd name="connsiteY4" fmla="*/ 248341 h 265381"/>
                    <a:gd name="connsiteX5" fmla="*/ 321880 w 335632"/>
                    <a:gd name="connsiteY5" fmla="*/ 4664 h 265381"/>
                    <a:gd name="connsiteX6" fmla="*/ 330969 w 335632"/>
                    <a:gd name="connsiteY6" fmla="*/ 404 h 265381"/>
                    <a:gd name="connsiteX7" fmla="*/ 335229 w 335632"/>
                    <a:gd name="connsiteY7" fmla="*/ 9492 h 265381"/>
                    <a:gd name="connsiteX8" fmla="*/ 242075 w 335632"/>
                    <a:gd name="connsiteY8" fmla="*/ 265382 h 26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632" h="265381">
                      <a:moveTo>
                        <a:pt x="241933" y="265382"/>
                      </a:moveTo>
                      <a:lnTo>
                        <a:pt x="5213" y="201338"/>
                      </a:lnTo>
                      <a:cubicBezTo>
                        <a:pt x="1379" y="200344"/>
                        <a:pt x="-751" y="196368"/>
                        <a:pt x="243" y="192676"/>
                      </a:cubicBezTo>
                      <a:cubicBezTo>
                        <a:pt x="1237" y="188842"/>
                        <a:pt x="5071" y="186712"/>
                        <a:pt x="8905" y="187706"/>
                      </a:cubicBezTo>
                      <a:lnTo>
                        <a:pt x="233129" y="248341"/>
                      </a:lnTo>
                      <a:lnTo>
                        <a:pt x="321880" y="4664"/>
                      </a:lnTo>
                      <a:cubicBezTo>
                        <a:pt x="323159" y="972"/>
                        <a:pt x="327277" y="-874"/>
                        <a:pt x="330969" y="404"/>
                      </a:cubicBezTo>
                      <a:cubicBezTo>
                        <a:pt x="334661" y="1682"/>
                        <a:pt x="336507" y="5800"/>
                        <a:pt x="335229" y="9492"/>
                      </a:cubicBezTo>
                      <a:lnTo>
                        <a:pt x="242075" y="265382"/>
                      </a:lnTo>
                      <a:close/>
                    </a:path>
                  </a:pathLst>
                </a:custGeom>
                <a:solidFill>
                  <a:srgbClr val="AACCE7"/>
                </a:solidFill>
                <a:ln w="14187" cap="flat">
                  <a:noFill/>
                  <a:prstDash val="solid"/>
                  <a:miter/>
                </a:ln>
              </p:spPr>
              <p:txBody>
                <a:bodyPr rtlCol="0" anchor="ctr"/>
                <a:lstStyle/>
                <a:p>
                  <a:endParaRPr lang="en-US"/>
                </a:p>
              </p:txBody>
            </p:sp>
          </p:grpSp>
        </p:grpSp>
        <p:grpSp>
          <p:nvGrpSpPr>
            <p:cNvPr id="175" name="Graphic 11">
              <a:extLst>
                <a:ext uri="{FF2B5EF4-FFF2-40B4-BE49-F238E27FC236}">
                  <a16:creationId xmlns:a16="http://schemas.microsoft.com/office/drawing/2014/main" id="{29213C0F-2A1A-424B-B791-937E11654435}"/>
                </a:ext>
              </a:extLst>
            </p:cNvPr>
            <p:cNvGrpSpPr/>
            <p:nvPr/>
          </p:nvGrpSpPr>
          <p:grpSpPr>
            <a:xfrm>
              <a:off x="3225696" y="8554976"/>
              <a:ext cx="2576363" cy="1538225"/>
              <a:chOff x="194096" y="6077124"/>
              <a:chExt cx="1268640" cy="757445"/>
            </a:xfrm>
          </p:grpSpPr>
          <p:sp>
            <p:nvSpPr>
              <p:cNvPr id="187" name="Freeform: Shape 186">
                <a:extLst>
                  <a:ext uri="{FF2B5EF4-FFF2-40B4-BE49-F238E27FC236}">
                    <a16:creationId xmlns:a16="http://schemas.microsoft.com/office/drawing/2014/main" id="{185BCF81-774F-4DDE-A133-079AD59F0463}"/>
                  </a:ext>
                </a:extLst>
              </p:cNvPr>
              <p:cNvSpPr/>
              <p:nvPr/>
            </p:nvSpPr>
            <p:spPr>
              <a:xfrm>
                <a:off x="194096" y="6077124"/>
                <a:ext cx="1261698" cy="752000"/>
              </a:xfrm>
              <a:custGeom>
                <a:avLst/>
                <a:gdLst>
                  <a:gd name="connsiteX0" fmla="*/ 0 w 1261698"/>
                  <a:gd name="connsiteY0" fmla="*/ 0 h 752000"/>
                  <a:gd name="connsiteX1" fmla="*/ 1261698 w 1261698"/>
                  <a:gd name="connsiteY1" fmla="*/ 750203 h 752000"/>
                  <a:gd name="connsiteX2" fmla="*/ 0 w 1261698"/>
                  <a:gd name="connsiteY2" fmla="*/ 0 h 752000"/>
                </a:gdLst>
                <a:ahLst/>
                <a:cxnLst>
                  <a:cxn ang="0">
                    <a:pos x="connsiteX0" y="connsiteY0"/>
                  </a:cxn>
                  <a:cxn ang="0">
                    <a:pos x="connsiteX1" y="connsiteY1"/>
                  </a:cxn>
                  <a:cxn ang="0">
                    <a:pos x="connsiteX2" y="connsiteY2"/>
                  </a:cxn>
                </a:cxnLst>
                <a:rect l="l" t="t" r="r" b="b"/>
                <a:pathLst>
                  <a:path w="1261698" h="752000">
                    <a:moveTo>
                      <a:pt x="0" y="0"/>
                    </a:moveTo>
                    <a:cubicBezTo>
                      <a:pt x="1188283" y="43879"/>
                      <a:pt x="1261698" y="750203"/>
                      <a:pt x="1261698" y="750203"/>
                    </a:cubicBezTo>
                    <a:cubicBezTo>
                      <a:pt x="223371" y="794650"/>
                      <a:pt x="0" y="0"/>
                      <a:pt x="0" y="0"/>
                    </a:cubicBezTo>
                    <a:close/>
                  </a:path>
                </a:pathLst>
              </a:custGeom>
              <a:solidFill>
                <a:schemeClr val="accent1">
                  <a:lumMod val="40000"/>
                  <a:lumOff val="60000"/>
                </a:schemeClr>
              </a:solidFill>
              <a:ln w="14187" cap="flat">
                <a:noFill/>
                <a:prstDash val="solid"/>
                <a:miter/>
              </a:ln>
            </p:spPr>
            <p:txBody>
              <a:bodyPr rtlCol="0" anchor="ctr"/>
              <a:lstStyle/>
              <a:p>
                <a:endParaRPr lang="en-US"/>
              </a:p>
            </p:txBody>
          </p:sp>
          <p:grpSp>
            <p:nvGrpSpPr>
              <p:cNvPr id="188" name="Graphic 11">
                <a:extLst>
                  <a:ext uri="{FF2B5EF4-FFF2-40B4-BE49-F238E27FC236}">
                    <a16:creationId xmlns:a16="http://schemas.microsoft.com/office/drawing/2014/main" id="{5D657F56-61E0-4194-A410-1EAB486C6045}"/>
                  </a:ext>
                </a:extLst>
              </p:cNvPr>
              <p:cNvGrpSpPr/>
              <p:nvPr/>
            </p:nvGrpSpPr>
            <p:grpSpPr>
              <a:xfrm>
                <a:off x="270510" y="6129397"/>
                <a:ext cx="1192227" cy="705172"/>
                <a:chOff x="270510" y="6129397"/>
                <a:chExt cx="1192227" cy="705172"/>
              </a:xfrm>
              <a:solidFill>
                <a:srgbClr val="AACCE7"/>
              </a:solidFill>
            </p:grpSpPr>
            <p:sp>
              <p:nvSpPr>
                <p:cNvPr id="189" name="Freeform: Shape 188">
                  <a:extLst>
                    <a:ext uri="{FF2B5EF4-FFF2-40B4-BE49-F238E27FC236}">
                      <a16:creationId xmlns:a16="http://schemas.microsoft.com/office/drawing/2014/main" id="{C76ED75F-5325-462C-8783-01209F1EE3A4}"/>
                    </a:ext>
                  </a:extLst>
                </p:cNvPr>
                <p:cNvSpPr/>
                <p:nvPr/>
              </p:nvSpPr>
              <p:spPr>
                <a:xfrm>
                  <a:off x="270510" y="6129397"/>
                  <a:ext cx="1192227" cy="705172"/>
                </a:xfrm>
                <a:custGeom>
                  <a:avLst/>
                  <a:gdLst>
                    <a:gd name="connsiteX0" fmla="*/ 1185143 w 1192227"/>
                    <a:gd name="connsiteY0" fmla="*/ 705172 h 705172"/>
                    <a:gd name="connsiteX1" fmla="*/ 1181593 w 1192227"/>
                    <a:gd name="connsiteY1" fmla="*/ 704178 h 705172"/>
                    <a:gd name="connsiteX2" fmla="*/ 3534 w 1192227"/>
                    <a:gd name="connsiteY2" fmla="*/ 13191 h 705172"/>
                    <a:gd name="connsiteX3" fmla="*/ 978 w 1192227"/>
                    <a:gd name="connsiteY3" fmla="*/ 3534 h 705172"/>
                    <a:gd name="connsiteX4" fmla="*/ 10634 w 1192227"/>
                    <a:gd name="connsiteY4" fmla="*/ 978 h 705172"/>
                    <a:gd name="connsiteX5" fmla="*/ 1188693 w 1192227"/>
                    <a:gd name="connsiteY5" fmla="*/ 691966 h 705172"/>
                    <a:gd name="connsiteX6" fmla="*/ 1191249 w 1192227"/>
                    <a:gd name="connsiteY6" fmla="*/ 701622 h 705172"/>
                    <a:gd name="connsiteX7" fmla="*/ 1185143 w 1192227"/>
                    <a:gd name="connsiteY7" fmla="*/ 705172 h 7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227" h="705172">
                      <a:moveTo>
                        <a:pt x="1185143" y="705172"/>
                      </a:moveTo>
                      <a:cubicBezTo>
                        <a:pt x="1183865" y="705172"/>
                        <a:pt x="1182729" y="704888"/>
                        <a:pt x="1181593" y="704178"/>
                      </a:cubicBezTo>
                      <a:lnTo>
                        <a:pt x="3534" y="13191"/>
                      </a:lnTo>
                      <a:cubicBezTo>
                        <a:pt x="126" y="11202"/>
                        <a:pt x="-1010" y="6800"/>
                        <a:pt x="978" y="3534"/>
                      </a:cubicBezTo>
                      <a:cubicBezTo>
                        <a:pt x="2966" y="126"/>
                        <a:pt x="7368" y="-1010"/>
                        <a:pt x="10634" y="978"/>
                      </a:cubicBezTo>
                      <a:lnTo>
                        <a:pt x="1188693" y="691966"/>
                      </a:lnTo>
                      <a:cubicBezTo>
                        <a:pt x="1192101" y="693954"/>
                        <a:pt x="1193237" y="698356"/>
                        <a:pt x="1191249" y="701622"/>
                      </a:cubicBezTo>
                      <a:cubicBezTo>
                        <a:pt x="1189971" y="703894"/>
                        <a:pt x="1187557" y="705172"/>
                        <a:pt x="1185143" y="705172"/>
                      </a:cubicBezTo>
                      <a:close/>
                    </a:path>
                  </a:pathLst>
                </a:custGeom>
                <a:solidFill>
                  <a:srgbClr val="AACCE7"/>
                </a:solidFill>
                <a:ln w="14187"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520AB0E-12A2-44A7-883A-814F26F7A535}"/>
                    </a:ext>
                  </a:extLst>
                </p:cNvPr>
                <p:cNvSpPr/>
                <p:nvPr/>
              </p:nvSpPr>
              <p:spPr>
                <a:xfrm>
                  <a:off x="423957" y="6156467"/>
                  <a:ext cx="193592" cy="198841"/>
                </a:xfrm>
                <a:custGeom>
                  <a:avLst/>
                  <a:gdLst>
                    <a:gd name="connsiteX0" fmla="*/ 7142 w 193592"/>
                    <a:gd name="connsiteY0" fmla="*/ 198841 h 198841"/>
                    <a:gd name="connsiteX1" fmla="*/ 42 w 193592"/>
                    <a:gd name="connsiteY1" fmla="*/ 192451 h 198841"/>
                    <a:gd name="connsiteX2" fmla="*/ 6290 w 193592"/>
                    <a:gd name="connsiteY2" fmla="*/ 184641 h 198841"/>
                    <a:gd name="connsiteX3" fmla="*/ 172860 w 193592"/>
                    <a:gd name="connsiteY3" fmla="*/ 167175 h 198841"/>
                    <a:gd name="connsiteX4" fmla="*/ 103279 w 193592"/>
                    <a:gd name="connsiteY4" fmla="*/ 9977 h 198841"/>
                    <a:gd name="connsiteX5" fmla="*/ 106829 w 193592"/>
                    <a:gd name="connsiteY5" fmla="*/ 605 h 198841"/>
                    <a:gd name="connsiteX6" fmla="*/ 116201 w 193592"/>
                    <a:gd name="connsiteY6" fmla="*/ 4155 h 198841"/>
                    <a:gd name="connsiteX7" fmla="*/ 193593 w 193592"/>
                    <a:gd name="connsiteY7" fmla="*/ 179245 h 198841"/>
                    <a:gd name="connsiteX8" fmla="*/ 7711 w 193592"/>
                    <a:gd name="connsiteY8" fmla="*/ 198699 h 198841"/>
                    <a:gd name="connsiteX9" fmla="*/ 7001 w 193592"/>
                    <a:gd name="connsiteY9" fmla="*/ 198699 h 19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592" h="198841">
                      <a:moveTo>
                        <a:pt x="7142" y="198841"/>
                      </a:moveTo>
                      <a:cubicBezTo>
                        <a:pt x="3592" y="198841"/>
                        <a:pt x="468" y="196143"/>
                        <a:pt x="42" y="192451"/>
                      </a:cubicBezTo>
                      <a:cubicBezTo>
                        <a:pt x="-384" y="188617"/>
                        <a:pt x="2456" y="185067"/>
                        <a:pt x="6290" y="184641"/>
                      </a:cubicBezTo>
                      <a:lnTo>
                        <a:pt x="172860" y="167175"/>
                      </a:lnTo>
                      <a:lnTo>
                        <a:pt x="103279" y="9977"/>
                      </a:lnTo>
                      <a:cubicBezTo>
                        <a:pt x="101717" y="6427"/>
                        <a:pt x="103279" y="2167"/>
                        <a:pt x="106829" y="605"/>
                      </a:cubicBezTo>
                      <a:cubicBezTo>
                        <a:pt x="110379" y="-957"/>
                        <a:pt x="114639" y="605"/>
                        <a:pt x="116201" y="4155"/>
                      </a:cubicBezTo>
                      <a:lnTo>
                        <a:pt x="193593" y="179245"/>
                      </a:lnTo>
                      <a:lnTo>
                        <a:pt x="7711" y="198699"/>
                      </a:lnTo>
                      <a:cubicBezTo>
                        <a:pt x="7711" y="198699"/>
                        <a:pt x="7142" y="198699"/>
                        <a:pt x="7001" y="198699"/>
                      </a:cubicBezTo>
                      <a:close/>
                    </a:path>
                  </a:pathLst>
                </a:custGeom>
                <a:solidFill>
                  <a:srgbClr val="AACCE7"/>
                </a:solidFill>
                <a:ln w="14187"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78D9ED8-2541-43FA-B088-337A70A238E1}"/>
                    </a:ext>
                  </a:extLst>
                </p:cNvPr>
                <p:cNvSpPr/>
                <p:nvPr/>
              </p:nvSpPr>
              <p:spPr>
                <a:xfrm>
                  <a:off x="613739" y="6224244"/>
                  <a:ext cx="262398" cy="310414"/>
                </a:xfrm>
                <a:custGeom>
                  <a:avLst/>
                  <a:gdLst>
                    <a:gd name="connsiteX0" fmla="*/ 7077 w 262398"/>
                    <a:gd name="connsiteY0" fmla="*/ 310414 h 310414"/>
                    <a:gd name="connsiteX1" fmla="*/ 118 w 262398"/>
                    <a:gd name="connsiteY1" fmla="*/ 304592 h 310414"/>
                    <a:gd name="connsiteX2" fmla="*/ 5799 w 262398"/>
                    <a:gd name="connsiteY2" fmla="*/ 296356 h 310414"/>
                    <a:gd name="connsiteX3" fmla="*/ 243228 w 262398"/>
                    <a:gd name="connsiteY3" fmla="*/ 252335 h 310414"/>
                    <a:gd name="connsiteX4" fmla="*/ 151210 w 262398"/>
                    <a:gd name="connsiteY4" fmla="*/ 9509 h 310414"/>
                    <a:gd name="connsiteX5" fmla="*/ 155328 w 262398"/>
                    <a:gd name="connsiteY5" fmla="*/ 421 h 310414"/>
                    <a:gd name="connsiteX6" fmla="*/ 164416 w 262398"/>
                    <a:gd name="connsiteY6" fmla="*/ 4539 h 310414"/>
                    <a:gd name="connsiteX7" fmla="*/ 262398 w 262398"/>
                    <a:gd name="connsiteY7" fmla="*/ 263269 h 310414"/>
                    <a:gd name="connsiteX8" fmla="*/ 8213 w 262398"/>
                    <a:gd name="connsiteY8" fmla="*/ 310414 h 310414"/>
                    <a:gd name="connsiteX9" fmla="*/ 6935 w 262398"/>
                    <a:gd name="connsiteY9" fmla="*/ 310414 h 3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398" h="310414">
                      <a:moveTo>
                        <a:pt x="7077" y="310414"/>
                      </a:moveTo>
                      <a:cubicBezTo>
                        <a:pt x="3669" y="310414"/>
                        <a:pt x="686" y="308000"/>
                        <a:pt x="118" y="304592"/>
                      </a:cubicBezTo>
                      <a:cubicBezTo>
                        <a:pt x="-592" y="300758"/>
                        <a:pt x="1964" y="297066"/>
                        <a:pt x="5799" y="296356"/>
                      </a:cubicBezTo>
                      <a:lnTo>
                        <a:pt x="243228" y="252335"/>
                      </a:lnTo>
                      <a:lnTo>
                        <a:pt x="151210" y="9509"/>
                      </a:lnTo>
                      <a:cubicBezTo>
                        <a:pt x="149790" y="5817"/>
                        <a:pt x="151636" y="1699"/>
                        <a:pt x="155328" y="421"/>
                      </a:cubicBezTo>
                      <a:cubicBezTo>
                        <a:pt x="159020" y="-857"/>
                        <a:pt x="163138" y="847"/>
                        <a:pt x="164416" y="4539"/>
                      </a:cubicBezTo>
                      <a:lnTo>
                        <a:pt x="262398" y="263269"/>
                      </a:lnTo>
                      <a:lnTo>
                        <a:pt x="8213" y="310414"/>
                      </a:lnTo>
                      <a:cubicBezTo>
                        <a:pt x="8213" y="310414"/>
                        <a:pt x="7361" y="310414"/>
                        <a:pt x="6935" y="310414"/>
                      </a:cubicBezTo>
                      <a:close/>
                    </a:path>
                  </a:pathLst>
                </a:custGeom>
                <a:solidFill>
                  <a:srgbClr val="AACCE7"/>
                </a:solidFill>
                <a:ln w="14187"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60FADBA-E8A0-47CA-A575-DA0847E53B8C}"/>
                    </a:ext>
                  </a:extLst>
                </p:cNvPr>
                <p:cNvSpPr/>
                <p:nvPr/>
              </p:nvSpPr>
              <p:spPr>
                <a:xfrm>
                  <a:off x="832167" y="6332288"/>
                  <a:ext cx="246040" cy="337414"/>
                </a:xfrm>
                <a:custGeom>
                  <a:avLst/>
                  <a:gdLst>
                    <a:gd name="connsiteX0" fmla="*/ 7049 w 246040"/>
                    <a:gd name="connsiteY0" fmla="*/ 337273 h 337414"/>
                    <a:gd name="connsiteX1" fmla="*/ 233 w 246040"/>
                    <a:gd name="connsiteY1" fmla="*/ 332019 h 337414"/>
                    <a:gd name="connsiteX2" fmla="*/ 5345 w 246040"/>
                    <a:gd name="connsiteY2" fmla="*/ 323357 h 337414"/>
                    <a:gd name="connsiteX3" fmla="*/ 229711 w 246040"/>
                    <a:gd name="connsiteY3" fmla="*/ 263715 h 337414"/>
                    <a:gd name="connsiteX4" fmla="*/ 184695 w 246040"/>
                    <a:gd name="connsiteY4" fmla="*/ 8394 h 337414"/>
                    <a:gd name="connsiteX5" fmla="*/ 190518 w 246040"/>
                    <a:gd name="connsiteY5" fmla="*/ 158 h 337414"/>
                    <a:gd name="connsiteX6" fmla="*/ 198754 w 246040"/>
                    <a:gd name="connsiteY6" fmla="*/ 5980 h 337414"/>
                    <a:gd name="connsiteX7" fmla="*/ 246041 w 246040"/>
                    <a:gd name="connsiteY7" fmla="*/ 274082 h 337414"/>
                    <a:gd name="connsiteX8" fmla="*/ 9038 w 246040"/>
                    <a:gd name="connsiteY8" fmla="*/ 337131 h 337414"/>
                    <a:gd name="connsiteX9" fmla="*/ 7191 w 246040"/>
                    <a:gd name="connsiteY9" fmla="*/ 337415 h 3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40" h="337414">
                      <a:moveTo>
                        <a:pt x="7049" y="337273"/>
                      </a:moveTo>
                      <a:cubicBezTo>
                        <a:pt x="3925" y="337273"/>
                        <a:pt x="1085" y="335143"/>
                        <a:pt x="233" y="332019"/>
                      </a:cubicBezTo>
                      <a:cubicBezTo>
                        <a:pt x="-761" y="328185"/>
                        <a:pt x="1511" y="324351"/>
                        <a:pt x="5345" y="323357"/>
                      </a:cubicBezTo>
                      <a:lnTo>
                        <a:pt x="229711" y="263715"/>
                      </a:lnTo>
                      <a:lnTo>
                        <a:pt x="184695" y="8394"/>
                      </a:lnTo>
                      <a:cubicBezTo>
                        <a:pt x="183985" y="4560"/>
                        <a:pt x="186542" y="867"/>
                        <a:pt x="190518" y="158"/>
                      </a:cubicBezTo>
                      <a:cubicBezTo>
                        <a:pt x="194352" y="-695"/>
                        <a:pt x="198044" y="2003"/>
                        <a:pt x="198754" y="5980"/>
                      </a:cubicBezTo>
                      <a:lnTo>
                        <a:pt x="246041" y="274082"/>
                      </a:lnTo>
                      <a:lnTo>
                        <a:pt x="9038" y="337131"/>
                      </a:lnTo>
                      <a:cubicBezTo>
                        <a:pt x="9038" y="337131"/>
                        <a:pt x="7759" y="337415"/>
                        <a:pt x="7191" y="337415"/>
                      </a:cubicBezTo>
                      <a:close/>
                    </a:path>
                  </a:pathLst>
                </a:custGeom>
                <a:solidFill>
                  <a:srgbClr val="AACCE7"/>
                </a:solidFill>
                <a:ln w="14187" cap="flat">
                  <a:noFill/>
                  <a:prstDash val="solid"/>
                  <a:miter/>
                </a:ln>
              </p:spPr>
              <p:txBody>
                <a:bodyPr rtlCol="0" anchor="ctr"/>
                <a:lstStyle/>
                <a:p>
                  <a:endParaRPr lang="en-US"/>
                </a:p>
              </p:txBody>
            </p:sp>
          </p:grpSp>
        </p:grpSp>
      </p:grpSp>
      <p:sp>
        <p:nvSpPr>
          <p:cNvPr id="152" name="Sticker">
            <a:extLst>
              <a:ext uri="{FF2B5EF4-FFF2-40B4-BE49-F238E27FC236}">
                <a16:creationId xmlns:a16="http://schemas.microsoft.com/office/drawing/2014/main" id="{FDF942FF-057A-43FB-B414-9B973F697AB2}"/>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204409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6B04E2D-B327-447F-B263-CAAB4D9EFB8E}"/>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008694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3" name="Object 2" hidden="1">
                        <a:extLst>
                          <a:ext uri="{FF2B5EF4-FFF2-40B4-BE49-F238E27FC236}">
                            <a16:creationId xmlns:a16="http://schemas.microsoft.com/office/drawing/2014/main" id="{A6B04E2D-B327-447F-B263-CAAB4D9EFB8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1DB1648-B963-4D9C-864D-9A94A6864AC1}"/>
              </a:ext>
            </a:extLst>
          </p:cNvPr>
          <p:cNvSpPr>
            <a:spLocks noGrp="1"/>
          </p:cNvSpPr>
          <p:nvPr>
            <p:ph type="title"/>
            <p:custDataLst>
              <p:tags r:id="rId2"/>
            </p:custDataLst>
          </p:nvPr>
        </p:nvSpPr>
        <p:spPr/>
        <p:txBody>
          <a:bodyPr vert="horz"/>
          <a:lstStyle/>
          <a:p>
            <a:r>
              <a:rPr lang="en-US" dirty="0"/>
              <a:t>2. Snapshot of stakeholder engagement to date</a:t>
            </a:r>
          </a:p>
        </p:txBody>
      </p:sp>
      <p:sp>
        <p:nvSpPr>
          <p:cNvPr id="8" name="TextBox 7">
            <a:extLst>
              <a:ext uri="{FF2B5EF4-FFF2-40B4-BE49-F238E27FC236}">
                <a16:creationId xmlns:a16="http://schemas.microsoft.com/office/drawing/2014/main" id="{8E6F53C1-2D1F-47D4-8BAD-51747754DF71}"/>
              </a:ext>
            </a:extLst>
          </p:cNvPr>
          <p:cNvSpPr txBox="1"/>
          <p:nvPr/>
        </p:nvSpPr>
        <p:spPr>
          <a:xfrm>
            <a:off x="556579" y="1439830"/>
            <a:ext cx="7844471" cy="469359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900" b="1" dirty="0">
                <a:cs typeface="Arial"/>
              </a:rPr>
              <a:t>In 2022 to date, DHCS and DMHC have engaged multiple stakeholder groups </a:t>
            </a:r>
            <a:r>
              <a:rPr lang="en-US" sz="1900" dirty="0">
                <a:cs typeface="Arial"/>
              </a:rPr>
              <a:t>(including some participants from this Working Group) regarding school-linked services as a part of CYBHI, including: </a:t>
            </a:r>
            <a:endParaRPr lang="en-US" sz="1900" dirty="0"/>
          </a:p>
          <a:p>
            <a:pPr lvl="2"/>
            <a:r>
              <a:rPr lang="en-US" sz="1900" dirty="0"/>
              <a:t>8 Listening tours</a:t>
            </a:r>
          </a:p>
          <a:p>
            <a:pPr lvl="2"/>
            <a:r>
              <a:rPr lang="en-US" sz="1900" dirty="0"/>
              <a:t>5 Public-facing webinars</a:t>
            </a:r>
          </a:p>
          <a:p>
            <a:pPr lvl="2"/>
            <a:r>
              <a:rPr lang="en-US" sz="1900" dirty="0"/>
              <a:t>3 higher education roundtable discussions</a:t>
            </a:r>
          </a:p>
          <a:p>
            <a:pPr lvl="2"/>
            <a:r>
              <a:rPr lang="en-US" sz="1900" dirty="0"/>
              <a:t>Conference with the County Behavioral Health Directors Association of California (CBHDA)</a:t>
            </a:r>
          </a:p>
          <a:p>
            <a:pPr lvl="2"/>
            <a:r>
              <a:rPr lang="en-US" sz="1900" dirty="0"/>
              <a:t>Conference with the California Association of Health Plans (CAHP) and Local Health Plans of California (LHPC)</a:t>
            </a:r>
          </a:p>
          <a:p>
            <a:pPr lvl="2"/>
            <a:r>
              <a:rPr lang="en-US" sz="1900" dirty="0"/>
              <a:t>Ongoing stakeholder engagement with K-12 partners through the Education Coalition</a:t>
            </a:r>
          </a:p>
          <a:p>
            <a:pPr marL="228600" lvl="2" indent="0">
              <a:buNone/>
            </a:pPr>
            <a:endParaRPr lang="en-US" sz="1900" b="1" dirty="0"/>
          </a:p>
          <a:p>
            <a:pPr marL="18288" lvl="1" indent="0">
              <a:buNone/>
            </a:pPr>
            <a:r>
              <a:rPr lang="en-US" sz="1900" dirty="0"/>
              <a:t>Feedback from these sessions has </a:t>
            </a:r>
            <a:r>
              <a:rPr lang="en-US" sz="1900" b="1" dirty="0"/>
              <a:t>informed DHCS’s understanding of current-state Behavioral Health offerings</a:t>
            </a:r>
            <a:r>
              <a:rPr lang="en-US" sz="1900" dirty="0"/>
              <a:t> in school settings.</a:t>
            </a:r>
          </a:p>
        </p:txBody>
      </p:sp>
      <p:sp>
        <p:nvSpPr>
          <p:cNvPr id="13" name="TextBox 12">
            <a:extLst>
              <a:ext uri="{FF2B5EF4-FFF2-40B4-BE49-F238E27FC236}">
                <a16:creationId xmlns:a16="http://schemas.microsoft.com/office/drawing/2014/main" id="{9CCE47D4-221B-4F4F-AAC0-F97825E2AEC8}"/>
              </a:ext>
            </a:extLst>
          </p:cNvPr>
          <p:cNvSpPr txBox="1"/>
          <p:nvPr/>
        </p:nvSpPr>
        <p:spPr>
          <a:xfrm>
            <a:off x="8953500" y="2076361"/>
            <a:ext cx="2876550" cy="2862322"/>
          </a:xfrm>
          <a:prstGeom prst="rect">
            <a:avLst/>
          </a:prstGeom>
          <a:noFill/>
          <a:ln w="6350">
            <a:noFill/>
            <a:miter lim="800000"/>
          </a:ln>
        </p:spPr>
        <p:txBody>
          <a:bodyPr wrap="square">
            <a:spAutoFit/>
          </a:bodyPr>
          <a:lstStyle/>
          <a:p>
            <a:pPr marL="228600" lvl="2" indent="0">
              <a:buNone/>
            </a:pPr>
            <a:r>
              <a:rPr lang="en-US" sz="2000" b="1" dirty="0">
                <a:solidFill>
                  <a:schemeClr val="accent1"/>
                </a:solidFill>
              </a:rPr>
              <a:t>We are excited to launch this workgroup, which is the first stakeholder group focused exclusively on the design of the school-linked fee schedule</a:t>
            </a:r>
            <a:endParaRPr lang="en-US" sz="2000" b="1" dirty="0">
              <a:solidFill>
                <a:schemeClr val="accent1"/>
              </a:solidFill>
              <a:cs typeface="Segoe UI"/>
            </a:endParaRPr>
          </a:p>
        </p:txBody>
      </p:sp>
      <p:sp>
        <p:nvSpPr>
          <p:cNvPr id="10" name="Sticker">
            <a:extLst>
              <a:ext uri="{FF2B5EF4-FFF2-40B4-BE49-F238E27FC236}">
                <a16:creationId xmlns:a16="http://schemas.microsoft.com/office/drawing/2014/main" id="{AE397F8D-3347-4665-9856-FD5702429E3F}"/>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2" name="5. Source">
            <a:extLst>
              <a:ext uri="{FF2B5EF4-FFF2-40B4-BE49-F238E27FC236}">
                <a16:creationId xmlns:a16="http://schemas.microsoft.com/office/drawing/2014/main" id="{83551579-EAE9-48D8-AF0B-AC17B8C9DBF7}"/>
              </a:ext>
              <a:ext uri="{C183D7F6-B498-43B3-948B-1728B52AA6E4}">
                <adec:decorative xmlns:adec="http://schemas.microsoft.com/office/drawing/2017/decorative" val="1"/>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 Public Webinar</a:t>
            </a:r>
          </a:p>
        </p:txBody>
      </p:sp>
    </p:spTree>
    <p:extLst>
      <p:ext uri="{BB962C8B-B14F-4D97-AF65-F5344CB8AC3E}">
        <p14:creationId xmlns:p14="http://schemas.microsoft.com/office/powerpoint/2010/main" val="420936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5AD956C-82D4-4DDB-BEBC-D290D9C9AB2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65042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4" name="Object 3" hidden="1">
                        <a:extLst>
                          <a:ext uri="{FF2B5EF4-FFF2-40B4-BE49-F238E27FC236}">
                            <a16:creationId xmlns:a16="http://schemas.microsoft.com/office/drawing/2014/main" id="{D5AD956C-82D4-4DDB-BEBC-D290D9C9AB2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2. Slide Title">
            <a:extLst>
              <a:ext uri="{FF2B5EF4-FFF2-40B4-BE49-F238E27FC236}">
                <a16:creationId xmlns:a16="http://schemas.microsoft.com/office/drawing/2014/main" id="{71C36FB6-CC42-4DC0-A81D-C4798D835588}"/>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defRPr/>
            </a:pPr>
            <a:r>
              <a:rPr lang="en-US" dirty="0"/>
              <a:t>2. Current challenges and vision for the school-linked BH fee schedule</a:t>
            </a:r>
            <a:endParaRPr lang="en-US" kern="0" dirty="0">
              <a:cs typeface="Arial" panose="020B0604020202020204" pitchFamily="34" charset="0"/>
            </a:endParaRPr>
          </a:p>
        </p:txBody>
      </p:sp>
      <p:sp>
        <p:nvSpPr>
          <p:cNvPr id="19" name="5. Source">
            <a:extLst>
              <a:ext uri="{FF2B5EF4-FFF2-40B4-BE49-F238E27FC236}">
                <a16:creationId xmlns:a16="http://schemas.microsoft.com/office/drawing/2014/main" id="{AE88C6B2-8323-4F08-B6ED-B8D0B63C0688}"/>
              </a:ext>
              <a:ext uri="{C183D7F6-B498-43B3-948B-1728B52AA6E4}">
                <adec:decorative xmlns:adec="http://schemas.microsoft.com/office/drawing/2017/decorative" val="1"/>
              </a:ext>
            </a:extLst>
          </p:cNvPr>
          <p:cNvSpPr txBox="1"/>
          <p:nvPr>
            <p:custDataLst>
              <p:tags r:id="rId3"/>
            </p:custDataLst>
          </p:nvPr>
        </p:nvSpPr>
        <p:spPr>
          <a:xfrm>
            <a:off x="554735" y="6567772"/>
            <a:ext cx="762406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trike="noStrike" kern="1200" spc="0" normalizeH="0" noProof="0" dirty="0">
                <a:ln>
                  <a:noFill/>
                </a:ln>
                <a:effectLst/>
                <a:uLnTx/>
                <a:uFillTx/>
                <a:ea typeface="+mn-ea"/>
                <a:cs typeface="Arial" panose="020B0604020202020204" pitchFamily="34" charset="0"/>
              </a:rPr>
              <a:t>Source: DHCS 2022 stakeholder engagement sessions</a:t>
            </a:r>
          </a:p>
        </p:txBody>
      </p:sp>
      <p:sp>
        <p:nvSpPr>
          <p:cNvPr id="11" name="TextBox 10">
            <a:extLst>
              <a:ext uri="{FF2B5EF4-FFF2-40B4-BE49-F238E27FC236}">
                <a16:creationId xmlns:a16="http://schemas.microsoft.com/office/drawing/2014/main" id="{86784AB9-B2EC-4E87-A106-87FD66F3E652}"/>
              </a:ext>
            </a:extLst>
          </p:cNvPr>
          <p:cNvSpPr txBox="1">
            <a:spLocks/>
          </p:cNvSpPr>
          <p:nvPr/>
        </p:nvSpPr>
        <p:spPr>
          <a:xfrm>
            <a:off x="554733" y="1126439"/>
            <a:ext cx="4273659" cy="61555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b="1" dirty="0"/>
              <a:t>Current challenges for school-linked BH services</a:t>
            </a:r>
          </a:p>
        </p:txBody>
      </p:sp>
      <p:sp>
        <p:nvSpPr>
          <p:cNvPr id="13" name="TextBox 12">
            <a:extLst>
              <a:ext uri="{FF2B5EF4-FFF2-40B4-BE49-F238E27FC236}">
                <a16:creationId xmlns:a16="http://schemas.microsoft.com/office/drawing/2014/main" id="{13E3582E-4B65-4D96-9D75-A8181E51A5A3}"/>
              </a:ext>
            </a:extLst>
          </p:cNvPr>
          <p:cNvSpPr txBox="1">
            <a:spLocks/>
          </p:cNvSpPr>
          <p:nvPr/>
        </p:nvSpPr>
        <p:spPr>
          <a:xfrm>
            <a:off x="5527204" y="1126436"/>
            <a:ext cx="5955959" cy="61555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t>How the Fee Schedule aims to address current challenges</a:t>
            </a:r>
          </a:p>
        </p:txBody>
      </p:sp>
      <p:sp>
        <p:nvSpPr>
          <p:cNvPr id="41" name="Sticker">
            <a:extLst>
              <a:ext uri="{FF2B5EF4-FFF2-40B4-BE49-F238E27FC236}">
                <a16:creationId xmlns:a16="http://schemas.microsoft.com/office/drawing/2014/main" id="{AA8FBB2E-5CD6-48A8-B4CF-322769910542}"/>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grpSp>
        <p:nvGrpSpPr>
          <p:cNvPr id="2" name="Group 1" descr="Need for sustainable funding and resource allocation for services that CYBHI aims to promote and scale. School-linked providers can bill to the fee schedule to fund services that are appropriate to provide in schools. Insufficient provider capacity to provide and supervise services. The fee schedule may include coverage for provider types not currently covered (e.g., BH Coaches). Administrative, logistical, legal, and financial burden from providing BH services, especially for small schools and school-linked providers. The fee schedule uses a more approachable billing model to ease administrative burden of billing services and simplify contracting, rate negotiation, and navigation across delivery. Concerns around fraud, waste, and abuse. The fee schedule includes mechanisms for oversight and accountability into fee schedule design. Need to ensure improvement in equity of services. Build funding sources for schools to be a stronger delivery hub that will reach students who are typically underserved by traditional healthcare delivery system.">
            <a:extLst>
              <a:ext uri="{FF2B5EF4-FFF2-40B4-BE49-F238E27FC236}">
                <a16:creationId xmlns:a16="http://schemas.microsoft.com/office/drawing/2014/main" id="{507D85F7-1206-4FDF-A552-3E700093C6F9}"/>
              </a:ext>
            </a:extLst>
          </p:cNvPr>
          <p:cNvGrpSpPr/>
          <p:nvPr/>
        </p:nvGrpSpPr>
        <p:grpSpPr>
          <a:xfrm>
            <a:off x="554733" y="1830202"/>
            <a:ext cx="10928430" cy="4450016"/>
            <a:chOff x="554733" y="1830203"/>
            <a:chExt cx="10928430" cy="3721164"/>
          </a:xfrm>
        </p:grpSpPr>
        <p:sp>
          <p:nvSpPr>
            <p:cNvPr id="15" name="TextBox 14">
              <a:extLst>
                <a:ext uri="{FF2B5EF4-FFF2-40B4-BE49-F238E27FC236}">
                  <a16:creationId xmlns:a16="http://schemas.microsoft.com/office/drawing/2014/main" id="{D5FC767F-7C3E-461A-9C48-E429733590EB}"/>
                </a:ext>
              </a:extLst>
            </p:cNvPr>
            <p:cNvSpPr txBox="1">
              <a:spLocks/>
            </p:cNvSpPr>
            <p:nvPr/>
          </p:nvSpPr>
          <p:spPr>
            <a:xfrm>
              <a:off x="554733" y="1926482"/>
              <a:ext cx="4273659" cy="69489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cs typeface="Arial"/>
                </a:rPr>
                <a:t>Need for sustainable funding and resource allocation </a:t>
              </a:r>
              <a:r>
                <a:rPr lang="en-US" sz="1800" dirty="0">
                  <a:cs typeface="Arial"/>
                </a:rPr>
                <a:t>for services that CYBHI aims to promote and scale</a:t>
              </a:r>
            </a:p>
          </p:txBody>
        </p:sp>
        <p:sp>
          <p:nvSpPr>
            <p:cNvPr id="17" name="TextBox 16">
              <a:extLst>
                <a:ext uri="{FF2B5EF4-FFF2-40B4-BE49-F238E27FC236}">
                  <a16:creationId xmlns:a16="http://schemas.microsoft.com/office/drawing/2014/main" id="{7E401285-61A6-4ECB-B168-1801584AB0FB}"/>
                </a:ext>
              </a:extLst>
            </p:cNvPr>
            <p:cNvSpPr txBox="1">
              <a:spLocks/>
            </p:cNvSpPr>
            <p:nvPr/>
          </p:nvSpPr>
          <p:spPr>
            <a:xfrm>
              <a:off x="5527204" y="1926482"/>
              <a:ext cx="5955959"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School-linked providers can bill to the fee schedule </a:t>
              </a:r>
              <a:r>
                <a:rPr lang="en-US" sz="1800" dirty="0"/>
                <a:t>to fund services that are appropriate to provide in schools</a:t>
              </a:r>
            </a:p>
          </p:txBody>
        </p:sp>
        <p:sp>
          <p:nvSpPr>
            <p:cNvPr id="37" name="TextBox 36">
              <a:extLst>
                <a:ext uri="{FF2B5EF4-FFF2-40B4-BE49-F238E27FC236}">
                  <a16:creationId xmlns:a16="http://schemas.microsoft.com/office/drawing/2014/main" id="{C6936B4F-BF7E-4CA4-AE6D-90E49E40F3D1}"/>
                </a:ext>
              </a:extLst>
            </p:cNvPr>
            <p:cNvSpPr txBox="1">
              <a:spLocks/>
            </p:cNvSpPr>
            <p:nvPr/>
          </p:nvSpPr>
          <p:spPr>
            <a:xfrm>
              <a:off x="554733" y="4333952"/>
              <a:ext cx="4273659"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Concerns around fraud, waste and abuse</a:t>
              </a:r>
            </a:p>
          </p:txBody>
        </p:sp>
        <p:grpSp>
          <p:nvGrpSpPr>
            <p:cNvPr id="6" name="Group 5">
              <a:extLst>
                <a:ext uri="{FF2B5EF4-FFF2-40B4-BE49-F238E27FC236}">
                  <a16:creationId xmlns:a16="http://schemas.microsoft.com/office/drawing/2014/main" id="{32589409-3382-43A3-9D33-232F0541F1C2}"/>
                </a:ext>
              </a:extLst>
            </p:cNvPr>
            <p:cNvGrpSpPr/>
            <p:nvPr/>
          </p:nvGrpSpPr>
          <p:grpSpPr>
            <a:xfrm>
              <a:off x="554734" y="4851966"/>
              <a:ext cx="10928429" cy="699401"/>
              <a:chOff x="554734" y="2504771"/>
              <a:chExt cx="10928429" cy="699401"/>
            </a:xfrm>
          </p:grpSpPr>
          <p:sp>
            <p:nvSpPr>
              <p:cNvPr id="31" name="TextBox 30">
                <a:extLst>
                  <a:ext uri="{FF2B5EF4-FFF2-40B4-BE49-F238E27FC236}">
                    <a16:creationId xmlns:a16="http://schemas.microsoft.com/office/drawing/2014/main" id="{BC6E5CE2-C6CE-441A-919F-78433057073A}"/>
                  </a:ext>
                </a:extLst>
              </p:cNvPr>
              <p:cNvSpPr txBox="1">
                <a:spLocks/>
              </p:cNvSpPr>
              <p:nvPr/>
            </p:nvSpPr>
            <p:spPr>
              <a:xfrm>
                <a:off x="554734" y="2504771"/>
                <a:ext cx="4123852"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Need to ensure improvement in equity of services</a:t>
                </a:r>
              </a:p>
            </p:txBody>
          </p:sp>
          <p:sp>
            <p:nvSpPr>
              <p:cNvPr id="40" name="TextBox 39">
                <a:extLst>
                  <a:ext uri="{FF2B5EF4-FFF2-40B4-BE49-F238E27FC236}">
                    <a16:creationId xmlns:a16="http://schemas.microsoft.com/office/drawing/2014/main" id="{05A53F63-1736-4AD9-9663-8FCF34A2D601}"/>
                  </a:ext>
                </a:extLst>
              </p:cNvPr>
              <p:cNvSpPr txBox="1">
                <a:spLocks/>
              </p:cNvSpPr>
              <p:nvPr/>
            </p:nvSpPr>
            <p:spPr>
              <a:xfrm>
                <a:off x="5527204" y="2509281"/>
                <a:ext cx="5955959" cy="69489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Build funding sources for schools to be a stronger delivery hub </a:t>
                </a:r>
                <a:r>
                  <a:rPr lang="en-US" sz="1800" dirty="0"/>
                  <a:t>that will reach students who are typically underserved by traditional healthcare delivery system</a:t>
                </a:r>
              </a:p>
            </p:txBody>
          </p:sp>
        </p:grpSp>
        <p:cxnSp>
          <p:nvCxnSpPr>
            <p:cNvPr id="76" name="Straight Connector 75">
              <a:extLst>
                <a:ext uri="{FF2B5EF4-FFF2-40B4-BE49-F238E27FC236}">
                  <a16:creationId xmlns:a16="http://schemas.microsoft.com/office/drawing/2014/main" id="{BF2694CC-58C3-4A7E-9787-4480B14D08DE}"/>
                </a:ext>
                <a:ext uri="{C183D7F6-B498-43B3-948B-1728B52AA6E4}">
                  <adec:decorative xmlns:adec="http://schemas.microsoft.com/office/drawing/2017/decorative" val="1"/>
                </a:ext>
              </a:extLst>
            </p:cNvPr>
            <p:cNvCxnSpPr>
              <a:cxnSpLocks/>
            </p:cNvCxnSpPr>
            <p:nvPr/>
          </p:nvCxnSpPr>
          <p:spPr>
            <a:xfrm>
              <a:off x="554735" y="1830203"/>
              <a:ext cx="10928428" cy="0"/>
            </a:xfrm>
            <a:prstGeom prst="line">
              <a:avLst/>
            </a:prstGeom>
            <a:ln w="1270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918CE5-A18F-4070-8CF9-E89CF82E36CA}"/>
                </a:ext>
                <a:ext uri="{C183D7F6-B498-43B3-948B-1728B52AA6E4}">
                  <adec:decorative xmlns:adec="http://schemas.microsoft.com/office/drawing/2017/decorative" val="1"/>
                </a:ext>
              </a:extLst>
            </p:cNvPr>
            <p:cNvCxnSpPr>
              <a:cxnSpLocks/>
            </p:cNvCxnSpPr>
            <p:nvPr/>
          </p:nvCxnSpPr>
          <p:spPr>
            <a:xfrm>
              <a:off x="554735" y="4284331"/>
              <a:ext cx="109284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66C6163-1FC3-4B0E-908F-8235FCD3C8F7}"/>
                </a:ext>
              </a:extLst>
            </p:cNvPr>
            <p:cNvGrpSpPr/>
            <p:nvPr/>
          </p:nvGrpSpPr>
          <p:grpSpPr>
            <a:xfrm>
              <a:off x="554733" y="3270434"/>
              <a:ext cx="10928430" cy="989753"/>
              <a:chOff x="554733" y="3270434"/>
              <a:chExt cx="10928430" cy="989753"/>
            </a:xfrm>
          </p:grpSpPr>
          <p:sp>
            <p:nvSpPr>
              <p:cNvPr id="33" name="TextBox 32">
                <a:extLst>
                  <a:ext uri="{FF2B5EF4-FFF2-40B4-BE49-F238E27FC236}">
                    <a16:creationId xmlns:a16="http://schemas.microsoft.com/office/drawing/2014/main" id="{84E40FEF-D28B-4D2B-BCE6-932690430951}"/>
                  </a:ext>
                </a:extLst>
              </p:cNvPr>
              <p:cNvSpPr txBox="1">
                <a:spLocks/>
              </p:cNvSpPr>
              <p:nvPr/>
            </p:nvSpPr>
            <p:spPr>
              <a:xfrm>
                <a:off x="5527204" y="3333665"/>
                <a:ext cx="5955959" cy="9265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The fee schedule uses a </a:t>
                </a:r>
                <a:r>
                  <a:rPr lang="en-US" sz="1800" b="1" dirty="0"/>
                  <a:t>more approachable billing model to ease administrative burden</a:t>
                </a:r>
                <a:r>
                  <a:rPr lang="en-US" sz="1800" dirty="0"/>
                  <a:t> of billing services and </a:t>
                </a:r>
                <a:r>
                  <a:rPr lang="en-US" sz="1800" b="1" dirty="0"/>
                  <a:t>simplify contracting, rate negotiation, and navigation </a:t>
                </a:r>
                <a:r>
                  <a:rPr lang="en-US" sz="1800" dirty="0"/>
                  <a:t>across delivery</a:t>
                </a:r>
              </a:p>
            </p:txBody>
          </p:sp>
          <p:cxnSp>
            <p:nvCxnSpPr>
              <p:cNvPr id="56" name="Straight Connector 55">
                <a:extLst>
                  <a:ext uri="{FF2B5EF4-FFF2-40B4-BE49-F238E27FC236}">
                    <a16:creationId xmlns:a16="http://schemas.microsoft.com/office/drawing/2014/main" id="{6A8479C0-AD8D-4ABA-8144-4623C419EE3F}"/>
                  </a:ext>
                  <a:ext uri="{C183D7F6-B498-43B3-948B-1728B52AA6E4}">
                    <adec:decorative xmlns:adec="http://schemas.microsoft.com/office/drawing/2017/decorative" val="1"/>
                  </a:ext>
                </a:extLst>
              </p:cNvPr>
              <p:cNvCxnSpPr>
                <a:cxnSpLocks/>
              </p:cNvCxnSpPr>
              <p:nvPr/>
            </p:nvCxnSpPr>
            <p:spPr>
              <a:xfrm>
                <a:off x="554735" y="3270434"/>
                <a:ext cx="109284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FA0DCFC-297D-45CF-91FD-65819442768C}"/>
                  </a:ext>
                </a:extLst>
              </p:cNvPr>
              <p:cNvSpPr txBox="1">
                <a:spLocks/>
              </p:cNvSpPr>
              <p:nvPr/>
            </p:nvSpPr>
            <p:spPr>
              <a:xfrm>
                <a:off x="554733" y="3333665"/>
                <a:ext cx="4273659" cy="92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cs typeface="Arial"/>
                  </a:rPr>
                  <a:t>Administrative, logistical, legal, and financial burden from providing BH services</a:t>
                </a:r>
                <a:r>
                  <a:rPr lang="en-US" sz="1800" dirty="0">
                    <a:cs typeface="Arial"/>
                  </a:rPr>
                  <a:t>, especially for small schools and school-linked providers</a:t>
                </a:r>
                <a:endParaRPr lang="en-US" sz="1800" b="1" dirty="0">
                  <a:cs typeface="Arial"/>
                </a:endParaRPr>
              </a:p>
            </p:txBody>
          </p:sp>
        </p:grpSp>
        <p:sp>
          <p:nvSpPr>
            <p:cNvPr id="45" name="TextBox 44">
              <a:extLst>
                <a:ext uri="{FF2B5EF4-FFF2-40B4-BE49-F238E27FC236}">
                  <a16:creationId xmlns:a16="http://schemas.microsoft.com/office/drawing/2014/main" id="{983FAAB9-C7F6-4D5A-8C17-8BB68D9AB516}"/>
                </a:ext>
              </a:extLst>
            </p:cNvPr>
            <p:cNvSpPr txBox="1">
              <a:spLocks/>
            </p:cNvSpPr>
            <p:nvPr/>
          </p:nvSpPr>
          <p:spPr>
            <a:xfrm>
              <a:off x="5527204" y="4314161"/>
              <a:ext cx="5955959"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dirty="0"/>
                <a:t>The fee schedule includes mechanisms for </a:t>
              </a:r>
              <a:r>
                <a:rPr lang="en-US" sz="1800" b="1" dirty="0"/>
                <a:t>oversight and accountability</a:t>
              </a:r>
              <a:r>
                <a:rPr lang="en-US" sz="1800" dirty="0"/>
                <a:t> into fee schedule design</a:t>
              </a:r>
            </a:p>
          </p:txBody>
        </p:sp>
        <p:cxnSp>
          <p:nvCxnSpPr>
            <p:cNvPr id="49" name="Straight Connector 48">
              <a:extLst>
                <a:ext uri="{FF2B5EF4-FFF2-40B4-BE49-F238E27FC236}">
                  <a16:creationId xmlns:a16="http://schemas.microsoft.com/office/drawing/2014/main" id="{28B1E40B-3A03-40B2-8C35-29B2823433A5}"/>
                </a:ext>
                <a:ext uri="{C183D7F6-B498-43B3-948B-1728B52AA6E4}">
                  <adec:decorative xmlns:adec="http://schemas.microsoft.com/office/drawing/2017/decorative" val="1"/>
                </a:ext>
              </a:extLst>
            </p:cNvPr>
            <p:cNvCxnSpPr>
              <a:cxnSpLocks/>
            </p:cNvCxnSpPr>
            <p:nvPr/>
          </p:nvCxnSpPr>
          <p:spPr>
            <a:xfrm>
              <a:off x="554735" y="4822136"/>
              <a:ext cx="109284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2985687-118B-4F2A-9115-7AB13B368F30}"/>
                </a:ext>
              </a:extLst>
            </p:cNvPr>
            <p:cNvGrpSpPr/>
            <p:nvPr/>
          </p:nvGrpSpPr>
          <p:grpSpPr>
            <a:xfrm>
              <a:off x="554733" y="2670817"/>
              <a:ext cx="10928430" cy="526493"/>
              <a:chOff x="554733" y="3223810"/>
              <a:chExt cx="10928430" cy="526493"/>
            </a:xfrm>
          </p:grpSpPr>
          <p:sp>
            <p:nvSpPr>
              <p:cNvPr id="30" name="TextBox 29">
                <a:extLst>
                  <a:ext uri="{FF2B5EF4-FFF2-40B4-BE49-F238E27FC236}">
                    <a16:creationId xmlns:a16="http://schemas.microsoft.com/office/drawing/2014/main" id="{B18DEBF8-5221-464B-A4DE-756834AAE655}"/>
                  </a:ext>
                </a:extLst>
              </p:cNvPr>
              <p:cNvSpPr txBox="1">
                <a:spLocks/>
              </p:cNvSpPr>
              <p:nvPr/>
            </p:nvSpPr>
            <p:spPr>
              <a:xfrm>
                <a:off x="5527204" y="3287042"/>
                <a:ext cx="5955959"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The fee schedule may include </a:t>
                </a:r>
                <a:r>
                  <a:rPr lang="en-US" sz="1800" b="1" dirty="0"/>
                  <a:t>coverage for provider types </a:t>
                </a:r>
                <a:r>
                  <a:rPr lang="en-US" sz="1800" dirty="0"/>
                  <a:t>not currently covered (e.g., BH Coaches)</a:t>
                </a:r>
                <a:endParaRPr lang="en-US" sz="1800" b="1" dirty="0"/>
              </a:p>
            </p:txBody>
          </p:sp>
          <p:cxnSp>
            <p:nvCxnSpPr>
              <p:cNvPr id="34" name="Straight Connector 33">
                <a:extLst>
                  <a:ext uri="{FF2B5EF4-FFF2-40B4-BE49-F238E27FC236}">
                    <a16:creationId xmlns:a16="http://schemas.microsoft.com/office/drawing/2014/main" id="{C29AE8F4-299C-41AB-92E3-A1D66C706184}"/>
                  </a:ext>
                  <a:ext uri="{C183D7F6-B498-43B3-948B-1728B52AA6E4}">
                    <adec:decorative xmlns:adec="http://schemas.microsoft.com/office/drawing/2017/decorative" val="1"/>
                  </a:ext>
                </a:extLst>
              </p:cNvPr>
              <p:cNvCxnSpPr>
                <a:cxnSpLocks/>
              </p:cNvCxnSpPr>
              <p:nvPr/>
            </p:nvCxnSpPr>
            <p:spPr>
              <a:xfrm>
                <a:off x="554735" y="3223810"/>
                <a:ext cx="109284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1F23806-522C-4A62-ACE1-E4F8FC9DF2B3}"/>
                  </a:ext>
                </a:extLst>
              </p:cNvPr>
              <p:cNvSpPr txBox="1">
                <a:spLocks/>
              </p:cNvSpPr>
              <p:nvPr/>
            </p:nvSpPr>
            <p:spPr>
              <a:xfrm>
                <a:off x="554733" y="3287042"/>
                <a:ext cx="4273659"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cs typeface="Arial"/>
                  </a:rPr>
                  <a:t>Insufficient provider capacity to provide and supervise services</a:t>
                </a:r>
              </a:p>
            </p:txBody>
          </p:sp>
        </p:grpSp>
      </p:grpSp>
      <p:grpSp>
        <p:nvGrpSpPr>
          <p:cNvPr id="29" name="Group 28">
            <a:extLst>
              <a:ext uri="{FF2B5EF4-FFF2-40B4-BE49-F238E27FC236}">
                <a16:creationId xmlns:a16="http://schemas.microsoft.com/office/drawing/2014/main" id="{66FD89DF-76AF-410E-9405-09D0CE06E236}"/>
              </a:ext>
              <a:ext uri="{C183D7F6-B498-43B3-948B-1728B52AA6E4}">
                <adec:decorative xmlns:adec="http://schemas.microsoft.com/office/drawing/2017/decorative" val="1"/>
              </a:ext>
            </a:extLst>
          </p:cNvPr>
          <p:cNvGrpSpPr/>
          <p:nvPr/>
        </p:nvGrpSpPr>
        <p:grpSpPr>
          <a:xfrm>
            <a:off x="4837954" y="1581160"/>
            <a:ext cx="497519" cy="497519"/>
            <a:chOff x="4669027" y="2078411"/>
            <a:chExt cx="497519" cy="497519"/>
          </a:xfrm>
        </p:grpSpPr>
        <p:sp>
          <p:nvSpPr>
            <p:cNvPr id="5" name="Oval 4">
              <a:extLst>
                <a:ext uri="{FF2B5EF4-FFF2-40B4-BE49-F238E27FC236}">
                  <a16:creationId xmlns:a16="http://schemas.microsoft.com/office/drawing/2014/main" id="{8D73DBF9-A803-4371-91AB-224A3A12895D}"/>
                </a:ext>
              </a:extLst>
            </p:cNvPr>
            <p:cNvSpPr/>
            <p:nvPr/>
          </p:nvSpPr>
          <p:spPr>
            <a:xfrm>
              <a:off x="4669027" y="2078411"/>
              <a:ext cx="497519" cy="49751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 name="Graphic 6">
              <a:extLst>
                <a:ext uri="{FF2B5EF4-FFF2-40B4-BE49-F238E27FC236}">
                  <a16:creationId xmlns:a16="http://schemas.microsoft.com/office/drawing/2014/main" id="{73A0AB17-FAC1-4E3A-B462-E43A57253E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78587" y="2087971"/>
              <a:ext cx="478398" cy="478398"/>
            </a:xfrm>
            <a:prstGeom prst="rect">
              <a:avLst/>
            </a:prstGeom>
          </p:spPr>
        </p:pic>
      </p:grpSp>
    </p:spTree>
    <p:extLst>
      <p:ext uri="{BB962C8B-B14F-4D97-AF65-F5344CB8AC3E}">
        <p14:creationId xmlns:p14="http://schemas.microsoft.com/office/powerpoint/2010/main" val="62674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FD80E2A-7416-4F17-9766-1068BB5BC07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09144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3" name="Object 2" hidden="1">
                        <a:extLst>
                          <a:ext uri="{FF2B5EF4-FFF2-40B4-BE49-F238E27FC236}">
                            <a16:creationId xmlns:a16="http://schemas.microsoft.com/office/drawing/2014/main" id="{8FD80E2A-7416-4F17-9766-1068BB5BC07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B747456-6D3A-4E94-8EE0-526C764A5A94}"/>
              </a:ext>
            </a:extLst>
          </p:cNvPr>
          <p:cNvSpPr>
            <a:spLocks noGrp="1"/>
          </p:cNvSpPr>
          <p:nvPr>
            <p:ph type="title"/>
            <p:custDataLst>
              <p:tags r:id="rId2"/>
            </p:custDataLst>
          </p:nvPr>
        </p:nvSpPr>
        <p:spPr>
          <a:xfrm>
            <a:off x="554736" y="519011"/>
            <a:ext cx="7918704"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2. Fee schedule working group charter</a:t>
            </a:r>
          </a:p>
        </p:txBody>
      </p:sp>
      <p:sp>
        <p:nvSpPr>
          <p:cNvPr id="6" name="Subtitle 5">
            <a:extLst>
              <a:ext uri="{FF2B5EF4-FFF2-40B4-BE49-F238E27FC236}">
                <a16:creationId xmlns:a16="http://schemas.microsoft.com/office/drawing/2014/main" id="{E4FC0E0E-1687-4659-AD9D-F0C7DEE8FD83}"/>
              </a:ext>
            </a:extLst>
          </p:cNvPr>
          <p:cNvSpPr>
            <a:spLocks noGrp="1"/>
          </p:cNvSpPr>
          <p:nvPr>
            <p:ph type="subTitle" idx="1"/>
          </p:nvPr>
        </p:nvSpPr>
        <p:spPr>
          <a:xfrm>
            <a:off x="933450" y="919250"/>
            <a:ext cx="7539990" cy="276999"/>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sz="1800" dirty="0"/>
              <a:t>Objectives and scope</a:t>
            </a:r>
          </a:p>
        </p:txBody>
      </p:sp>
      <p:sp>
        <p:nvSpPr>
          <p:cNvPr id="21" name="TextBox 20">
            <a:extLst>
              <a:ext uri="{FF2B5EF4-FFF2-40B4-BE49-F238E27FC236}">
                <a16:creationId xmlns:a16="http://schemas.microsoft.com/office/drawing/2014/main" id="{F7E1CAC1-0D97-4013-B2D6-75935C1958BF}"/>
              </a:ext>
            </a:extLst>
          </p:cNvPr>
          <p:cNvSpPr txBox="1">
            <a:spLocks/>
          </p:cNvSpPr>
          <p:nvPr/>
        </p:nvSpPr>
        <p:spPr>
          <a:xfrm>
            <a:off x="554735" y="1555901"/>
            <a:ext cx="4655440"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The Working Group will:</a:t>
            </a:r>
          </a:p>
        </p:txBody>
      </p:sp>
      <p:sp>
        <p:nvSpPr>
          <p:cNvPr id="18" name="TextBox 17">
            <a:extLst>
              <a:ext uri="{FF2B5EF4-FFF2-40B4-BE49-F238E27FC236}">
                <a16:creationId xmlns:a16="http://schemas.microsoft.com/office/drawing/2014/main" id="{DC965106-A3C7-4039-941A-6F5DCEAEA536}"/>
              </a:ext>
            </a:extLst>
          </p:cNvPr>
          <p:cNvSpPr txBox="1">
            <a:spLocks/>
          </p:cNvSpPr>
          <p:nvPr>
            <p:custDataLst>
              <p:tags r:id="rId3"/>
            </p:custDataLst>
          </p:nvPr>
        </p:nvSpPr>
        <p:spPr>
          <a:xfrm>
            <a:off x="554736" y="2118902"/>
            <a:ext cx="4788786" cy="272382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0"/>
              </a:spcBef>
            </a:pPr>
            <a:r>
              <a:rPr lang="en-US" sz="1800" dirty="0"/>
              <a:t>Provide </a:t>
            </a:r>
            <a:r>
              <a:rPr lang="en-US" sz="1800" b="1" dirty="0">
                <a:solidFill>
                  <a:schemeClr val="accent1"/>
                </a:solidFill>
              </a:rPr>
              <a:t>input on current-state </a:t>
            </a:r>
            <a:r>
              <a:rPr lang="en-US" sz="1800" dirty="0"/>
              <a:t>school-linked BH services billing / reimbursement / contracting processes, including potential challenges </a:t>
            </a:r>
            <a:endParaRPr lang="en-US" sz="1800" dirty="0">
              <a:cs typeface="Segoe UI"/>
            </a:endParaRPr>
          </a:p>
          <a:p>
            <a:pPr lvl="1">
              <a:spcBef>
                <a:spcPct val="0"/>
              </a:spcBef>
            </a:pPr>
            <a:r>
              <a:rPr lang="en-US" sz="1800" dirty="0"/>
              <a:t>Offer </a:t>
            </a:r>
            <a:r>
              <a:rPr lang="en-US" sz="1800" b="1" dirty="0">
                <a:solidFill>
                  <a:schemeClr val="accent1"/>
                </a:solidFill>
              </a:rPr>
              <a:t>perspectives on select design decisions</a:t>
            </a:r>
            <a:r>
              <a:rPr lang="en-US" sz="1800" dirty="0">
                <a:solidFill>
                  <a:schemeClr val="accent1"/>
                </a:solidFill>
              </a:rPr>
              <a:t>, </a:t>
            </a:r>
            <a:r>
              <a:rPr lang="en-US" sz="1800" dirty="0"/>
              <a:t>including (not exhaustive):</a:t>
            </a:r>
          </a:p>
          <a:p>
            <a:pPr lvl="2">
              <a:spcBef>
                <a:spcPct val="0"/>
              </a:spcBef>
            </a:pPr>
            <a:r>
              <a:rPr lang="en-US" sz="1800" b="1" dirty="0">
                <a:solidFill>
                  <a:schemeClr val="accent1"/>
                </a:solidFill>
                <a:cs typeface="+mn-cs"/>
              </a:rPr>
              <a:t>What</a:t>
            </a:r>
            <a:r>
              <a:rPr lang="en-US" sz="1800" b="1" dirty="0">
                <a:solidFill>
                  <a:schemeClr val="accent4"/>
                </a:solidFill>
                <a:cs typeface="+mn-cs"/>
              </a:rPr>
              <a:t> </a:t>
            </a:r>
            <a:r>
              <a:rPr lang="en-US" sz="1800" dirty="0">
                <a:cs typeface="+mn-cs"/>
              </a:rPr>
              <a:t>services are included in the fee schedule?</a:t>
            </a:r>
            <a:endParaRPr lang="en-US" sz="1800" baseline="30000" dirty="0"/>
          </a:p>
          <a:p>
            <a:pPr lvl="2">
              <a:spcBef>
                <a:spcPct val="0"/>
              </a:spcBef>
            </a:pPr>
            <a:r>
              <a:rPr lang="en-US" sz="1800" b="1" dirty="0">
                <a:solidFill>
                  <a:schemeClr val="accent1"/>
                </a:solidFill>
                <a:cs typeface="+mn-cs"/>
              </a:rPr>
              <a:t>Who</a:t>
            </a:r>
            <a:r>
              <a:rPr lang="en-US" sz="1800" b="1" dirty="0">
                <a:cs typeface="+mn-cs"/>
              </a:rPr>
              <a:t> </a:t>
            </a:r>
            <a:r>
              <a:rPr lang="en-US" sz="1800" dirty="0">
                <a:cs typeface="+mn-cs"/>
              </a:rPr>
              <a:t>is eligible to provide services?</a:t>
            </a:r>
          </a:p>
          <a:p>
            <a:pPr lvl="2">
              <a:spcBef>
                <a:spcPct val="0"/>
              </a:spcBef>
            </a:pPr>
            <a:r>
              <a:rPr lang="en-US" sz="1800" b="1" dirty="0">
                <a:solidFill>
                  <a:schemeClr val="accent1"/>
                </a:solidFill>
                <a:cs typeface="+mn-cs"/>
              </a:rPr>
              <a:t>How</a:t>
            </a:r>
            <a:r>
              <a:rPr lang="en-US" sz="1800" b="1" dirty="0">
                <a:cs typeface="+mn-cs"/>
              </a:rPr>
              <a:t> </a:t>
            </a:r>
            <a:r>
              <a:rPr lang="en-US" sz="1800" dirty="0">
                <a:cs typeface="+mn-cs"/>
              </a:rPr>
              <a:t>are payments made through the fee schedule?</a:t>
            </a:r>
          </a:p>
          <a:p>
            <a:pPr lvl="1">
              <a:spcBef>
                <a:spcPct val="0"/>
              </a:spcBef>
            </a:pPr>
            <a:r>
              <a:rPr lang="en-US" sz="1800" dirty="0"/>
              <a:t>Engage with other stakeholders on the fee schedule implementation plan</a:t>
            </a:r>
          </a:p>
          <a:p>
            <a:pPr lvl="1">
              <a:spcBef>
                <a:spcPts val="150"/>
              </a:spcBef>
            </a:pPr>
            <a:endParaRPr lang="en-US" sz="1100" b="1" dirty="0">
              <a:cs typeface="+mn-cs"/>
            </a:endParaRPr>
          </a:p>
        </p:txBody>
      </p:sp>
      <p:sp>
        <p:nvSpPr>
          <p:cNvPr id="20" name="TextBox 19">
            <a:extLst>
              <a:ext uri="{FF2B5EF4-FFF2-40B4-BE49-F238E27FC236}">
                <a16:creationId xmlns:a16="http://schemas.microsoft.com/office/drawing/2014/main" id="{F943A74B-83FC-45B0-9FF3-E51FBDF74C41}"/>
              </a:ext>
            </a:extLst>
          </p:cNvPr>
          <p:cNvSpPr txBox="1">
            <a:spLocks/>
          </p:cNvSpPr>
          <p:nvPr/>
        </p:nvSpPr>
        <p:spPr>
          <a:xfrm>
            <a:off x="5458129" y="1555901"/>
            <a:ext cx="3394601"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The Working Group will not</a:t>
            </a:r>
          </a:p>
        </p:txBody>
      </p:sp>
      <p:sp>
        <p:nvSpPr>
          <p:cNvPr id="19" name="TextBox 18">
            <a:extLst>
              <a:ext uri="{FF2B5EF4-FFF2-40B4-BE49-F238E27FC236}">
                <a16:creationId xmlns:a16="http://schemas.microsoft.com/office/drawing/2014/main" id="{977EAEFB-58DC-43FF-99C0-A63717EBC90F}"/>
              </a:ext>
            </a:extLst>
          </p:cNvPr>
          <p:cNvSpPr txBox="1">
            <a:spLocks/>
          </p:cNvSpPr>
          <p:nvPr>
            <p:custDataLst>
              <p:tags r:id="rId4"/>
            </p:custDataLst>
          </p:nvPr>
        </p:nvSpPr>
        <p:spPr>
          <a:xfrm>
            <a:off x="5667377" y="2118902"/>
            <a:ext cx="2976106" cy="40011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300"/>
              </a:spcBef>
            </a:pPr>
            <a:r>
              <a:rPr lang="en-US" sz="1800" b="1" dirty="0">
                <a:solidFill>
                  <a:schemeClr val="accent1"/>
                </a:solidFill>
              </a:rPr>
              <a:t>Make final design decisions</a:t>
            </a:r>
            <a:r>
              <a:rPr lang="en-US" sz="1800" dirty="0">
                <a:solidFill>
                  <a:schemeClr val="accent1"/>
                </a:solidFill>
              </a:rPr>
              <a:t> </a:t>
            </a:r>
            <a:r>
              <a:rPr lang="en-US" sz="1800" dirty="0"/>
              <a:t>(DHCS and DMHC will decide)</a:t>
            </a:r>
          </a:p>
          <a:p>
            <a:pPr lvl="1">
              <a:spcBef>
                <a:spcPts val="1300"/>
              </a:spcBef>
            </a:pPr>
            <a:r>
              <a:rPr lang="en-US" sz="1800" dirty="0"/>
              <a:t>Directly shape </a:t>
            </a:r>
            <a:r>
              <a:rPr lang="en-US" sz="1800" b="1" dirty="0">
                <a:solidFill>
                  <a:schemeClr val="accent1"/>
                </a:solidFill>
              </a:rPr>
              <a:t>decisions around other billing programs </a:t>
            </a:r>
            <a:r>
              <a:rPr lang="en-US" sz="1800" dirty="0"/>
              <a:t>(e.g., LEA BOP) </a:t>
            </a:r>
          </a:p>
        </p:txBody>
      </p:sp>
      <p:cxnSp>
        <p:nvCxnSpPr>
          <p:cNvPr id="29" name="Straight Connector 28">
            <a:extLst>
              <a:ext uri="{FF2B5EF4-FFF2-40B4-BE49-F238E27FC236}">
                <a16:creationId xmlns:a16="http://schemas.microsoft.com/office/drawing/2014/main" id="{A293516B-A289-4F6C-A93C-13A78CA4423C}"/>
              </a:ext>
              <a:ext uri="{C183D7F6-B498-43B3-948B-1728B52AA6E4}">
                <adec:decorative xmlns:adec="http://schemas.microsoft.com/office/drawing/2017/decorative" val="1"/>
              </a:ext>
            </a:extLst>
          </p:cNvPr>
          <p:cNvCxnSpPr>
            <a:cxnSpLocks/>
          </p:cNvCxnSpPr>
          <p:nvPr/>
        </p:nvCxnSpPr>
        <p:spPr>
          <a:xfrm>
            <a:off x="554735" y="1918566"/>
            <a:ext cx="11332465"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LineBasicVerticalDefault 32">
            <a:extLst>
              <a:ext uri="{FF2B5EF4-FFF2-40B4-BE49-F238E27FC236}">
                <a16:creationId xmlns:a16="http://schemas.microsoft.com/office/drawing/2014/main" id="{2B541952-0C66-4517-A3B2-763BB9B549A2}"/>
              </a:ext>
              <a:ext uri="{C183D7F6-B498-43B3-948B-1728B52AA6E4}">
                <adec:decorative xmlns:adec="http://schemas.microsoft.com/office/drawing/2017/decorative" val="1"/>
              </a:ext>
            </a:extLst>
          </p:cNvPr>
          <p:cNvCxnSpPr>
            <a:cxnSpLocks/>
          </p:cNvCxnSpPr>
          <p:nvPr>
            <p:custDataLst>
              <p:tags r:id="rId5"/>
            </p:custDataLst>
          </p:nvPr>
        </p:nvCxnSpPr>
        <p:spPr>
          <a:xfrm>
            <a:off x="5368395" y="1918566"/>
            <a:ext cx="0" cy="4158384"/>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AC6446-33F6-4BAB-96C9-977913B63BCB}"/>
              </a:ext>
            </a:extLst>
          </p:cNvPr>
          <p:cNvSpPr txBox="1"/>
          <p:nvPr/>
        </p:nvSpPr>
        <p:spPr>
          <a:xfrm>
            <a:off x="9015345" y="1555901"/>
            <a:ext cx="2727475"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Member expectations</a:t>
            </a:r>
          </a:p>
        </p:txBody>
      </p:sp>
      <p:sp>
        <p:nvSpPr>
          <p:cNvPr id="24" name="TextBox 23">
            <a:extLst>
              <a:ext uri="{FF2B5EF4-FFF2-40B4-BE49-F238E27FC236}">
                <a16:creationId xmlns:a16="http://schemas.microsoft.com/office/drawing/2014/main" id="{66F09CA1-8F2D-4974-8FA0-232E3A68AABA}"/>
              </a:ext>
            </a:extLst>
          </p:cNvPr>
          <p:cNvSpPr txBox="1"/>
          <p:nvPr/>
        </p:nvSpPr>
        <p:spPr>
          <a:xfrm>
            <a:off x="9015345" y="2112476"/>
            <a:ext cx="2727475" cy="261610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dirty="0"/>
              <a:t>Join all Working Group Sessions on-time</a:t>
            </a:r>
          </a:p>
          <a:p>
            <a:pPr lvl="1"/>
            <a:r>
              <a:rPr lang="en-US" sz="1800" dirty="0"/>
              <a:t>Complete all pre-work and pre-reading before sessions as needed</a:t>
            </a:r>
          </a:p>
          <a:p>
            <a:pPr lvl="1"/>
            <a:r>
              <a:rPr lang="en-US" sz="1800" dirty="0"/>
              <a:t>Do not multi-task during sessions</a:t>
            </a:r>
          </a:p>
          <a:p>
            <a:pPr lvl="1"/>
            <a:r>
              <a:rPr lang="en-US" sz="1800" dirty="0"/>
              <a:t>Maintain confidentiality</a:t>
            </a:r>
            <a:endParaRPr lang="en-US" sz="1800" dirty="0">
              <a:cs typeface="Segoe UI"/>
            </a:endParaRPr>
          </a:p>
          <a:p>
            <a:pPr lvl="1"/>
            <a:endParaRPr lang="en-US" dirty="0"/>
          </a:p>
        </p:txBody>
      </p:sp>
      <p:sp>
        <p:nvSpPr>
          <p:cNvPr id="15" name="Sticker">
            <a:extLst>
              <a:ext uri="{FF2B5EF4-FFF2-40B4-BE49-F238E27FC236}">
                <a16:creationId xmlns:a16="http://schemas.microsoft.com/office/drawing/2014/main" id="{1459985B-8610-4538-838C-2C3B5AF473AC}"/>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22" name="5. Source">
            <a:extLst>
              <a:ext uri="{FF2B5EF4-FFF2-40B4-BE49-F238E27FC236}">
                <a16:creationId xmlns:a16="http://schemas.microsoft.com/office/drawing/2014/main" id="{0AABBA3B-4F63-44C3-B2F1-77332D83B660}"/>
              </a:ext>
              <a:ext uri="{C183D7F6-B498-43B3-948B-1728B52AA6E4}">
                <adec:decorative xmlns:adec="http://schemas.microsoft.com/office/drawing/2017/decorative" val="1"/>
              </a:ext>
            </a:extLst>
          </p:cNvPr>
          <p:cNvSpPr txBox="1"/>
          <p:nvPr>
            <p:custDataLst>
              <p:tags r:id="rId6"/>
            </p:custDataLst>
          </p:nvPr>
        </p:nvSpPr>
        <p:spPr>
          <a:xfrm>
            <a:off x="554735" y="6628890"/>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Discussion with OSP, 09/07/2022; 08/17/2022</a:t>
            </a:r>
          </a:p>
        </p:txBody>
      </p:sp>
    </p:spTree>
    <p:extLst>
      <p:ext uri="{BB962C8B-B14F-4D97-AF65-F5344CB8AC3E}">
        <p14:creationId xmlns:p14="http://schemas.microsoft.com/office/powerpoint/2010/main" val="203200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Slide Title">
            <a:extLst>
              <a:ext uri="{FF2B5EF4-FFF2-40B4-BE49-F238E27FC236}">
                <a16:creationId xmlns:a16="http://schemas.microsoft.com/office/drawing/2014/main" id="{79D3DD65-6378-4A09-9142-2E4C794BAB8A}"/>
              </a:ext>
            </a:extLst>
          </p:cNvPr>
          <p:cNvSpPr>
            <a:spLocks noGrp="1"/>
          </p:cNvSpPr>
          <p:nvPr>
            <p:ph type="title"/>
            <p:custDataLst>
              <p:tags r:id="rId1"/>
            </p:custDataLst>
          </p:nvPr>
        </p:nvSpPr>
        <p:spPr>
          <a:xfrm>
            <a:off x="554736" y="519011"/>
            <a:ext cx="7918704"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2. Fee schedule working group norms and values</a:t>
            </a:r>
          </a:p>
        </p:txBody>
      </p:sp>
      <p:sp>
        <p:nvSpPr>
          <p:cNvPr id="28" name="TextBox 27">
            <a:extLst>
              <a:ext uri="{FF2B5EF4-FFF2-40B4-BE49-F238E27FC236}">
                <a16:creationId xmlns:a16="http://schemas.microsoft.com/office/drawing/2014/main" id="{D6BC78F5-BD03-47D8-9EF1-0F33A57B30F7}"/>
              </a:ext>
            </a:extLst>
          </p:cNvPr>
          <p:cNvSpPr txBox="1">
            <a:spLocks/>
          </p:cNvSpPr>
          <p:nvPr/>
        </p:nvSpPr>
        <p:spPr>
          <a:xfrm>
            <a:off x="554735" y="1580563"/>
            <a:ext cx="1709678"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1" i="0" u="none" strike="noStrike" kern="1200" cap="none" spc="0" normalizeH="0" baseline="0" noProof="0" dirty="0">
                <a:ln>
                  <a:noFill/>
                </a:ln>
                <a:solidFill>
                  <a:schemeClr val="accent1"/>
                </a:solidFill>
                <a:effectLst/>
                <a:uLnTx/>
                <a:uFillTx/>
                <a:latin typeface="Segoe UI"/>
                <a:ea typeface="+mn-ea"/>
                <a:cs typeface="Arial" panose="020B0604020202020204" pitchFamily="34" charset="0"/>
              </a:rPr>
              <a:t>Participatory</a:t>
            </a:r>
          </a:p>
        </p:txBody>
      </p:sp>
      <p:sp>
        <p:nvSpPr>
          <p:cNvPr id="29" name="TextBox 28">
            <a:extLst>
              <a:ext uri="{FF2B5EF4-FFF2-40B4-BE49-F238E27FC236}">
                <a16:creationId xmlns:a16="http://schemas.microsoft.com/office/drawing/2014/main" id="{AF54846F-FBB0-4F02-9865-13C13BED8CA2}"/>
              </a:ext>
            </a:extLst>
          </p:cNvPr>
          <p:cNvSpPr txBox="1">
            <a:spLocks/>
          </p:cNvSpPr>
          <p:nvPr/>
        </p:nvSpPr>
        <p:spPr>
          <a:xfrm>
            <a:off x="2971800" y="1580563"/>
            <a:ext cx="5501640" cy="344042"/>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lang="en-US" sz="1800" b="1" dirty="0">
                <a:solidFill>
                  <a:srgbClr val="000000"/>
                </a:solidFill>
                <a:latin typeface="Segoe UI"/>
              </a:rPr>
              <a:t>Commit to </a:t>
            </a:r>
            <a:r>
              <a:rPr kumimoji="0" lang="en-US" sz="1800" b="1" i="0" u="none" strike="noStrike" kern="1200" cap="none" spc="0" normalizeH="0" baseline="0" noProof="0" dirty="0">
                <a:ln>
                  <a:noFill/>
                </a:ln>
                <a:solidFill>
                  <a:srgbClr val="000000"/>
                </a:solidFill>
                <a:effectLst/>
                <a:uLnTx/>
                <a:uFillTx/>
                <a:latin typeface="Segoe UI"/>
                <a:ea typeface="+mn-ea"/>
                <a:cs typeface="Arial" panose="020B0604020202020204" pitchFamily="34" charset="0"/>
              </a:rPr>
              <a:t>participating in discussions</a:t>
            </a:r>
            <a:r>
              <a:rPr kumimoji="0" lang="en-US" sz="1800" i="0" u="none" strike="noStrike" kern="1200" cap="none" spc="0" normalizeH="0" baseline="0" noProof="0" dirty="0">
                <a:ln>
                  <a:noFill/>
                </a:ln>
                <a:solidFill>
                  <a:srgbClr val="000000"/>
                </a:solidFill>
                <a:effectLst/>
                <a:uLnTx/>
                <a:uFillTx/>
                <a:latin typeface="Segoe UI"/>
                <a:ea typeface="+mn-ea"/>
                <a:cs typeface="Arial" panose="020B0604020202020204" pitchFamily="34" charset="0"/>
              </a:rPr>
              <a:t>, completing “pre-work”, and joining potential follow-up sessions</a:t>
            </a:r>
          </a:p>
        </p:txBody>
      </p:sp>
      <p:sp>
        <p:nvSpPr>
          <p:cNvPr id="40" name="TextBox 39">
            <a:extLst>
              <a:ext uri="{FF2B5EF4-FFF2-40B4-BE49-F238E27FC236}">
                <a16:creationId xmlns:a16="http://schemas.microsoft.com/office/drawing/2014/main" id="{A1FA3CED-7B4D-4F71-9860-A0AFB9CE04C5}"/>
              </a:ext>
            </a:extLst>
          </p:cNvPr>
          <p:cNvSpPr txBox="1">
            <a:spLocks/>
          </p:cNvSpPr>
          <p:nvPr/>
        </p:nvSpPr>
        <p:spPr>
          <a:xfrm>
            <a:off x="554735" y="2288248"/>
            <a:ext cx="1709678"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1" i="0" u="none" strike="noStrike" kern="1200" cap="none" spc="0" normalizeH="0" baseline="0" noProof="0" dirty="0">
                <a:ln>
                  <a:noFill/>
                </a:ln>
                <a:solidFill>
                  <a:schemeClr val="accent1"/>
                </a:solidFill>
                <a:effectLst/>
                <a:uLnTx/>
                <a:uFillTx/>
                <a:latin typeface="Segoe UI"/>
                <a:ea typeface="+mn-ea"/>
                <a:cs typeface="Arial" panose="020B0604020202020204" pitchFamily="34" charset="0"/>
              </a:rPr>
              <a:t>Collaborative</a:t>
            </a:r>
          </a:p>
        </p:txBody>
      </p:sp>
      <p:sp>
        <p:nvSpPr>
          <p:cNvPr id="43" name="TextBox 42">
            <a:extLst>
              <a:ext uri="{FF2B5EF4-FFF2-40B4-BE49-F238E27FC236}">
                <a16:creationId xmlns:a16="http://schemas.microsoft.com/office/drawing/2014/main" id="{A5A6F403-3CCF-4CD6-A0C3-8258215089F8}"/>
              </a:ext>
            </a:extLst>
          </p:cNvPr>
          <p:cNvSpPr txBox="1">
            <a:spLocks/>
          </p:cNvSpPr>
          <p:nvPr/>
        </p:nvSpPr>
        <p:spPr>
          <a:xfrm>
            <a:off x="2971800" y="2288248"/>
            <a:ext cx="5501640" cy="68808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Arial" panose="020B0604020202020204" pitchFamily="34" charset="0"/>
              </a:rPr>
              <a:t>Work together to facilitate the program design </a:t>
            </a:r>
            <a:r>
              <a:rPr kumimoji="0" lang="en-US" sz="1800" i="0" u="none" strike="noStrike" kern="1200" cap="none" spc="0" normalizeH="0" baseline="0" noProof="0" dirty="0">
                <a:ln>
                  <a:noFill/>
                </a:ln>
                <a:solidFill>
                  <a:srgbClr val="000000"/>
                </a:solidFill>
                <a:effectLst/>
                <a:uLnTx/>
                <a:uFillTx/>
                <a:latin typeface="Segoe UI"/>
                <a:ea typeface="+mn-ea"/>
                <a:cs typeface="Arial" panose="020B0604020202020204" pitchFamily="34" charset="0"/>
              </a:rPr>
              <a:t>by welcoming others’ perspectives and championing CYBHI</a:t>
            </a:r>
            <a:endParaRPr kumimoji="0" lang="en-US" sz="1800" b="1" i="0" u="none" strike="noStrike" kern="1200" cap="none" spc="0" normalizeH="0" baseline="0" noProof="0" dirty="0">
              <a:ln>
                <a:noFill/>
              </a:ln>
              <a:solidFill>
                <a:srgbClr val="000000"/>
              </a:solidFill>
              <a:effectLst/>
              <a:uLnTx/>
              <a:uFillTx/>
              <a:latin typeface="Segoe UI"/>
              <a:ea typeface="+mn-ea"/>
              <a:cs typeface="Arial" panose="020B0604020202020204" pitchFamily="34" charset="0"/>
            </a:endParaRPr>
          </a:p>
        </p:txBody>
      </p:sp>
      <p:sp>
        <p:nvSpPr>
          <p:cNvPr id="39" name="TextBox 38">
            <a:extLst>
              <a:ext uri="{FF2B5EF4-FFF2-40B4-BE49-F238E27FC236}">
                <a16:creationId xmlns:a16="http://schemas.microsoft.com/office/drawing/2014/main" id="{14706A52-DC08-4F67-867D-600E286DB718}"/>
              </a:ext>
            </a:extLst>
          </p:cNvPr>
          <p:cNvSpPr txBox="1">
            <a:spLocks/>
          </p:cNvSpPr>
          <p:nvPr/>
        </p:nvSpPr>
        <p:spPr>
          <a:xfrm>
            <a:off x="554735" y="3247607"/>
            <a:ext cx="1709678"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1" i="0" u="none" strike="noStrike" kern="1200" cap="none" spc="0" normalizeH="0" baseline="0" noProof="0" dirty="0">
                <a:ln>
                  <a:noFill/>
                </a:ln>
                <a:solidFill>
                  <a:schemeClr val="accent1"/>
                </a:solidFill>
                <a:effectLst/>
                <a:uLnTx/>
                <a:uFillTx/>
                <a:latin typeface="Segoe UI"/>
                <a:ea typeface="+mn-ea"/>
                <a:cs typeface="Arial" panose="020B0604020202020204" pitchFamily="34" charset="0"/>
              </a:rPr>
              <a:t>Solution-oriented</a:t>
            </a:r>
          </a:p>
        </p:txBody>
      </p:sp>
      <p:sp>
        <p:nvSpPr>
          <p:cNvPr id="36" name="TextBox 35">
            <a:extLst>
              <a:ext uri="{FF2B5EF4-FFF2-40B4-BE49-F238E27FC236}">
                <a16:creationId xmlns:a16="http://schemas.microsoft.com/office/drawing/2014/main" id="{85AEA4FE-8CE4-4119-AFB2-8356EB3DC17F}"/>
              </a:ext>
            </a:extLst>
          </p:cNvPr>
          <p:cNvSpPr txBox="1">
            <a:spLocks/>
          </p:cNvSpPr>
          <p:nvPr>
            <p:custDataLst>
              <p:tags r:id="rId2"/>
            </p:custDataLst>
          </p:nvPr>
        </p:nvSpPr>
        <p:spPr>
          <a:xfrm>
            <a:off x="2971800" y="3247607"/>
            <a:ext cx="5501640" cy="516062"/>
          </a:xfrm>
          <a:prstGeom prst="rect">
            <a:avLst/>
          </a:prstGeom>
        </p:spPr>
        <p:txBody>
          <a:bodyPr vert="horz" wrap="square" lIns="0" tIns="0" rIns="0" bIns="0" rtlCol="0">
            <a:noAutofit/>
          </a:bodyPr>
          <a:lstStyle>
            <a:defPPr>
              <a:defRPr lang="en-US"/>
            </a:defPPr>
            <a:lvl1pPr marR="0" lvl="0" indent="0" fontAlgn="auto">
              <a:lnSpc>
                <a:spcPct val="100000"/>
              </a:lnSpc>
              <a:spcBef>
                <a:spcPts val="300"/>
              </a:spcBef>
              <a:spcAft>
                <a:spcPts val="300"/>
              </a:spcAft>
              <a:buClrTx/>
              <a:buSzTx/>
              <a:buFont typeface="Segoe UI" panose="020B0502040204020203" pitchFamily="34" charset="0"/>
              <a:buNone/>
              <a:tabLst/>
              <a:defRPr kumimoji="0" sz="1450" b="0" i="0" u="none" strike="noStrike" cap="none" spc="0" normalizeH="0" baseline="0">
                <a:ln>
                  <a:noFill/>
                </a:ln>
                <a:solidFill>
                  <a:srgbClr val="000000"/>
                </a:solidFill>
                <a:effectLst/>
                <a:uLnTx/>
                <a:uFillTx/>
                <a:latin typeface="Arial"/>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lvl2pPr>
            <a:lvl3pPr marL="439200" lvl="2" indent="-208800">
              <a:lnSpc>
                <a:spcPct val="100000"/>
              </a:lnSpc>
              <a:spcBef>
                <a:spcPts val="0"/>
              </a:spcBef>
              <a:spcAft>
                <a:spcPts val="300"/>
              </a:spcAft>
              <a:buSzPct val="110000"/>
              <a:buFont typeface="Arial" panose="020B0604020202020204" pitchFamily="34" charset="0"/>
              <a:buChar char="‒"/>
              <a:defRPr sz="1600"/>
            </a:lvl3pPr>
            <a:lvl4pPr marL="604800" lvl="3" indent="-154800">
              <a:lnSpc>
                <a:spcPct val="100000"/>
              </a:lnSpc>
              <a:spcBef>
                <a:spcPts val="0"/>
              </a:spcBef>
              <a:spcAft>
                <a:spcPts val="300"/>
              </a:spcAft>
              <a:buFont typeface="Arial" panose="020B0604020202020204" pitchFamily="34" charset="0"/>
              <a:buChar char="•"/>
              <a:defRPr sz="1600"/>
            </a:lvl4pPr>
            <a:lvl5pPr marL="813600" lvl="4" indent="-147600">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Tx/>
              <a:buSzPct val="110000"/>
              <a:buFont typeface="Wingdings" panose="05000000000000000000" pitchFamily="2" charset="2"/>
              <a:buNone/>
              <a:tabLst/>
              <a:defRPr/>
            </a:pPr>
            <a:r>
              <a:rPr kumimoji="0" lang="en-US" sz="1800" i="0" u="none" strike="noStrike" kern="1200" cap="none" spc="0" normalizeH="0" baseline="0" noProof="0" dirty="0">
                <a:ln>
                  <a:noFill/>
                </a:ln>
                <a:solidFill>
                  <a:srgbClr val="000000"/>
                </a:solidFill>
                <a:effectLst/>
                <a:uLnTx/>
                <a:uFillTx/>
                <a:latin typeface="Segoe UI"/>
                <a:ea typeface="+mn-ea"/>
                <a:cs typeface="+mn-cs"/>
              </a:rPr>
              <a:t>Anchor discussion on </a:t>
            </a:r>
            <a:r>
              <a:rPr kumimoji="0" lang="en-US" sz="1800" b="1" i="0" u="none" strike="noStrike" kern="1200" cap="none" spc="0" normalizeH="0" baseline="0" noProof="0" dirty="0">
                <a:ln>
                  <a:noFill/>
                </a:ln>
                <a:solidFill>
                  <a:srgbClr val="000000"/>
                </a:solidFill>
                <a:effectLst/>
                <a:uLnTx/>
                <a:uFillTx/>
                <a:latin typeface="Segoe UI"/>
                <a:ea typeface="+mn-ea"/>
                <a:cs typeface="+mn-cs"/>
              </a:rPr>
              <a:t>problem solving and brainstorming </a:t>
            </a:r>
            <a:r>
              <a:rPr kumimoji="0" lang="en-US" sz="1800" i="0" u="none" strike="noStrike" kern="1200" cap="none" spc="0" normalizeH="0" baseline="0" noProof="0" dirty="0">
                <a:ln>
                  <a:noFill/>
                </a:ln>
                <a:solidFill>
                  <a:srgbClr val="000000"/>
                </a:solidFill>
                <a:effectLst/>
                <a:uLnTx/>
                <a:uFillTx/>
                <a:latin typeface="Segoe UI"/>
                <a:ea typeface="+mn-ea"/>
                <a:cs typeface="+mn-cs"/>
              </a:rPr>
              <a:t>potential solutions</a:t>
            </a:r>
          </a:p>
        </p:txBody>
      </p:sp>
      <p:sp>
        <p:nvSpPr>
          <p:cNvPr id="30" name="TextBox 29">
            <a:extLst>
              <a:ext uri="{FF2B5EF4-FFF2-40B4-BE49-F238E27FC236}">
                <a16:creationId xmlns:a16="http://schemas.microsoft.com/office/drawing/2014/main" id="{DC66F89D-5B44-4B95-BF0A-448C9CF78331}"/>
              </a:ext>
            </a:extLst>
          </p:cNvPr>
          <p:cNvSpPr txBox="1">
            <a:spLocks/>
          </p:cNvSpPr>
          <p:nvPr/>
        </p:nvSpPr>
        <p:spPr>
          <a:xfrm>
            <a:off x="554735" y="3980461"/>
            <a:ext cx="183069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lang="en-US" sz="1800" b="1" dirty="0">
                <a:solidFill>
                  <a:schemeClr val="accent1"/>
                </a:solidFill>
                <a:latin typeface="Segoe UI"/>
              </a:rPr>
              <a:t>Open and exploratory</a:t>
            </a:r>
          </a:p>
        </p:txBody>
      </p:sp>
      <p:sp>
        <p:nvSpPr>
          <p:cNvPr id="35" name="TextBox 34">
            <a:extLst>
              <a:ext uri="{FF2B5EF4-FFF2-40B4-BE49-F238E27FC236}">
                <a16:creationId xmlns:a16="http://schemas.microsoft.com/office/drawing/2014/main" id="{F4B6465B-249C-4A13-8DB6-5FD0D168105C}"/>
              </a:ext>
            </a:extLst>
          </p:cNvPr>
          <p:cNvSpPr txBox="1">
            <a:spLocks/>
          </p:cNvSpPr>
          <p:nvPr/>
        </p:nvSpPr>
        <p:spPr>
          <a:xfrm>
            <a:off x="2971800" y="3980461"/>
            <a:ext cx="5501640" cy="516062"/>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lang="en-US" sz="1800" dirty="0">
                <a:solidFill>
                  <a:srgbClr val="000000"/>
                </a:solidFill>
                <a:latin typeface="Segoe UI"/>
              </a:rPr>
              <a:t>Maintain a </a:t>
            </a:r>
            <a:r>
              <a:rPr lang="en-US" sz="1800" b="1" dirty="0">
                <a:solidFill>
                  <a:srgbClr val="000000"/>
                </a:solidFill>
                <a:latin typeface="Segoe UI"/>
              </a:rPr>
              <a:t>safe space for discussion</a:t>
            </a:r>
            <a:r>
              <a:rPr lang="en-US" sz="1800" dirty="0">
                <a:solidFill>
                  <a:srgbClr val="000000"/>
                </a:solidFill>
                <a:latin typeface="Segoe UI"/>
              </a:rPr>
              <a:t>, debate, and risk-taking</a:t>
            </a:r>
            <a:endParaRPr kumimoji="0" lang="en-US" sz="1800" i="0" u="none" strike="noStrike" kern="1200" cap="none" spc="0" normalizeH="0" baseline="0" noProof="0" dirty="0">
              <a:ln>
                <a:noFill/>
              </a:ln>
              <a:solidFill>
                <a:srgbClr val="000000"/>
              </a:solidFill>
              <a:effectLst/>
              <a:uLnTx/>
              <a:uFillTx/>
              <a:latin typeface="Segoe UI"/>
              <a:ea typeface="+mn-ea"/>
              <a:cs typeface="Arial" panose="020B0604020202020204" pitchFamily="34" charset="0"/>
            </a:endParaRPr>
          </a:p>
        </p:txBody>
      </p:sp>
      <p:sp>
        <p:nvSpPr>
          <p:cNvPr id="54" name="TextBox 53">
            <a:extLst>
              <a:ext uri="{FF2B5EF4-FFF2-40B4-BE49-F238E27FC236}">
                <a16:creationId xmlns:a16="http://schemas.microsoft.com/office/drawing/2014/main" id="{FEDE2D8E-8B12-4E44-BEBA-168F63074C5D}"/>
              </a:ext>
            </a:extLst>
          </p:cNvPr>
          <p:cNvSpPr txBox="1">
            <a:spLocks/>
          </p:cNvSpPr>
          <p:nvPr/>
        </p:nvSpPr>
        <p:spPr>
          <a:xfrm>
            <a:off x="554735" y="4721241"/>
            <a:ext cx="1709678"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lang="en-US" sz="1800" b="1" dirty="0">
                <a:solidFill>
                  <a:schemeClr val="accent1"/>
                </a:solidFill>
                <a:latin typeface="Segoe UI"/>
                <a:cs typeface="Arial"/>
              </a:rPr>
              <a:t>Health impact-focused</a:t>
            </a:r>
            <a:endParaRPr lang="en-US" sz="1800" b="1" i="0" u="none" strike="noStrike" kern="1200" cap="none" spc="0" normalizeH="0" baseline="0" noProof="0" dirty="0">
              <a:ln>
                <a:noFill/>
              </a:ln>
              <a:solidFill>
                <a:schemeClr val="accent1"/>
              </a:solidFill>
              <a:effectLst/>
              <a:uLnTx/>
              <a:uFillTx/>
              <a:latin typeface="Segoe UI"/>
              <a:cs typeface="Arial"/>
            </a:endParaRPr>
          </a:p>
        </p:txBody>
      </p:sp>
      <p:sp>
        <p:nvSpPr>
          <p:cNvPr id="56" name="TextBox 55">
            <a:extLst>
              <a:ext uri="{FF2B5EF4-FFF2-40B4-BE49-F238E27FC236}">
                <a16:creationId xmlns:a16="http://schemas.microsoft.com/office/drawing/2014/main" id="{A4E3FB25-327F-46BF-B94F-984C84FB51EF}"/>
              </a:ext>
            </a:extLst>
          </p:cNvPr>
          <p:cNvSpPr txBox="1">
            <a:spLocks/>
          </p:cNvSpPr>
          <p:nvPr/>
        </p:nvSpPr>
        <p:spPr>
          <a:xfrm>
            <a:off x="2971800" y="4721241"/>
            <a:ext cx="5501640" cy="688083"/>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i="0" u="none" strike="noStrike" kern="1200" cap="none" spc="0" normalizeH="0" baseline="0" noProof="0" dirty="0">
                <a:ln>
                  <a:noFill/>
                </a:ln>
                <a:solidFill>
                  <a:srgbClr val="000000"/>
                </a:solidFill>
                <a:effectLst/>
                <a:uLnTx/>
                <a:uFillTx/>
                <a:latin typeface="Segoe UI"/>
                <a:ea typeface="+mn-ea"/>
                <a:cs typeface="Arial"/>
              </a:rPr>
              <a:t>Center around the </a:t>
            </a:r>
            <a:r>
              <a:rPr kumimoji="0" lang="en-US" sz="1800" b="1" i="0" u="none" strike="noStrike" kern="1200" cap="none" spc="0" normalizeH="0" baseline="0" noProof="0" dirty="0">
                <a:ln>
                  <a:noFill/>
                </a:ln>
                <a:solidFill>
                  <a:srgbClr val="000000"/>
                </a:solidFill>
                <a:effectLst/>
                <a:uLnTx/>
                <a:uFillTx/>
                <a:latin typeface="Segoe UI"/>
                <a:ea typeface="+mn-ea"/>
                <a:cs typeface="Arial"/>
              </a:rPr>
              <a:t>impact and outcomes of design decisions for children, youth, and families </a:t>
            </a:r>
            <a:r>
              <a:rPr kumimoji="0" lang="en-US" sz="1800" i="0" u="none" strike="noStrike" kern="1200" cap="none" spc="0" normalizeH="0" baseline="0" noProof="0" dirty="0">
                <a:ln>
                  <a:noFill/>
                </a:ln>
                <a:solidFill>
                  <a:srgbClr val="000000"/>
                </a:solidFill>
                <a:effectLst/>
                <a:uLnTx/>
                <a:uFillTx/>
                <a:latin typeface="Segoe UI"/>
                <a:ea typeface="+mn-ea"/>
                <a:cs typeface="Arial"/>
              </a:rPr>
              <a:t>in California</a:t>
            </a:r>
            <a:endParaRPr lang="en-US" sz="1800" b="1" i="0" u="none" strike="noStrike" kern="1200" cap="none" spc="0" normalizeH="0" baseline="0" noProof="0" dirty="0">
              <a:ln>
                <a:noFill/>
              </a:ln>
              <a:solidFill>
                <a:srgbClr val="000000"/>
              </a:solidFill>
              <a:effectLst/>
              <a:uLnTx/>
              <a:uFillTx/>
              <a:latin typeface="Segoe UI"/>
              <a:cs typeface="Arial"/>
            </a:endParaRPr>
          </a:p>
        </p:txBody>
      </p:sp>
      <p:graphicFrame>
        <p:nvGraphicFramePr>
          <p:cNvPr id="4" name="Object 3">
            <a:extLst>
              <a:ext uri="{FF2B5EF4-FFF2-40B4-BE49-F238E27FC236}">
                <a16:creationId xmlns:a16="http://schemas.microsoft.com/office/drawing/2014/main" id="{891F6B2B-F5EB-4766-91AA-C888E13141AC}"/>
              </a:ex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3918706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4" name="Object 3" hidden="1">
                        <a:extLst>
                          <a:ext uri="{FF2B5EF4-FFF2-40B4-BE49-F238E27FC236}">
                            <a16:creationId xmlns:a16="http://schemas.microsoft.com/office/drawing/2014/main" id="{891F6B2B-F5EB-4766-91AA-C888E13141A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9" name="TextBox 48">
            <a:extLst>
              <a:ext uri="{FF2B5EF4-FFF2-40B4-BE49-F238E27FC236}">
                <a16:creationId xmlns:a16="http://schemas.microsoft.com/office/drawing/2014/main" id="{BD5CD1B3-28A7-4274-BA77-0CFA9280D857}"/>
              </a:ext>
            </a:extLst>
          </p:cNvPr>
          <p:cNvSpPr txBox="1">
            <a:spLocks/>
          </p:cNvSpPr>
          <p:nvPr/>
        </p:nvSpPr>
        <p:spPr>
          <a:xfrm>
            <a:off x="554736" y="5784660"/>
            <a:ext cx="1839274"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lang="en-US" sz="1800" b="1" dirty="0">
                <a:solidFill>
                  <a:schemeClr val="accent1"/>
                </a:solidFill>
                <a:latin typeface="Segoe UI"/>
              </a:rPr>
              <a:t>…</a:t>
            </a:r>
          </a:p>
        </p:txBody>
      </p:sp>
      <p:sp>
        <p:nvSpPr>
          <p:cNvPr id="51" name="TextBox 50">
            <a:extLst>
              <a:ext uri="{FF2B5EF4-FFF2-40B4-BE49-F238E27FC236}">
                <a16:creationId xmlns:a16="http://schemas.microsoft.com/office/drawing/2014/main" id="{CD0478E9-6A74-4401-AA28-B0565107F0C2}"/>
              </a:ext>
            </a:extLst>
          </p:cNvPr>
          <p:cNvSpPr txBox="1">
            <a:spLocks/>
          </p:cNvSpPr>
          <p:nvPr/>
        </p:nvSpPr>
        <p:spPr>
          <a:xfrm>
            <a:off x="2971800" y="5784660"/>
            <a:ext cx="5501640" cy="516062"/>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0" i="1" u="none" strike="noStrike" kern="1200" cap="none" spc="0" normalizeH="0" baseline="0" noProof="0" dirty="0">
                <a:ln>
                  <a:noFill/>
                </a:ln>
                <a:solidFill>
                  <a:srgbClr val="000000"/>
                </a:solidFill>
                <a:effectLst/>
                <a:uLnTx/>
                <a:uFillTx/>
                <a:latin typeface="Segoe UI"/>
                <a:ea typeface="+mn-ea"/>
                <a:cs typeface="Arial" panose="020B0604020202020204" pitchFamily="34" charset="0"/>
              </a:rPr>
              <a:t>For discussion</a:t>
            </a:r>
            <a:endParaRPr kumimoji="0" lang="en-US" sz="1800" b="1" i="1" u="none" strike="noStrike" kern="1200" cap="none" spc="0" normalizeH="0" baseline="0" noProof="0" dirty="0">
              <a:ln>
                <a:noFill/>
              </a:ln>
              <a:solidFill>
                <a:srgbClr val="000000"/>
              </a:solidFill>
              <a:effectLst/>
              <a:uLnTx/>
              <a:uFillTx/>
              <a:latin typeface="Segoe UI"/>
              <a:ea typeface="+mn-ea"/>
              <a:cs typeface="Arial" panose="020B0604020202020204" pitchFamily="34" charset="0"/>
            </a:endParaRPr>
          </a:p>
        </p:txBody>
      </p:sp>
      <p:sp>
        <p:nvSpPr>
          <p:cNvPr id="50" name="TextBox 49">
            <a:extLst>
              <a:ext uri="{FF2B5EF4-FFF2-40B4-BE49-F238E27FC236}">
                <a16:creationId xmlns:a16="http://schemas.microsoft.com/office/drawing/2014/main" id="{90F148A6-0CC5-42E5-9739-D30F56B17325}"/>
              </a:ext>
            </a:extLst>
          </p:cNvPr>
          <p:cNvSpPr txBox="1"/>
          <p:nvPr>
            <p:custDataLst>
              <p:tags r:id="rId4"/>
            </p:custDataLst>
          </p:nvPr>
        </p:nvSpPr>
        <p:spPr>
          <a:xfrm>
            <a:off x="9035848" y="2486469"/>
            <a:ext cx="2813252" cy="195438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500"/>
              </a:spcBef>
            </a:pPr>
            <a:r>
              <a:rPr lang="en-US" sz="2200" b="1" dirty="0">
                <a:cs typeface="+mn-cs"/>
              </a:rPr>
              <a:t>Activity: </a:t>
            </a:r>
          </a:p>
          <a:p>
            <a:pPr marL="0" lvl="1" indent="0">
              <a:spcBef>
                <a:spcPts val="250"/>
              </a:spcBef>
              <a:buNone/>
            </a:pPr>
            <a:r>
              <a:rPr lang="en-US" sz="2000" dirty="0"/>
              <a:t>Use the </a:t>
            </a:r>
            <a:r>
              <a:rPr lang="en-US" sz="2000" dirty="0" err="1"/>
              <a:t>Jamboard</a:t>
            </a:r>
            <a:r>
              <a:rPr lang="en-US" sz="2000" b="1" dirty="0"/>
              <a:t> </a:t>
            </a:r>
            <a:r>
              <a:rPr lang="en-US" sz="2000" dirty="0"/>
              <a:t>to add stickies with additional norms for the team, and mark the norms that resonate most with you</a:t>
            </a:r>
            <a:endParaRPr lang="en-US" sz="2000" dirty="0">
              <a:cs typeface="+mn-cs"/>
            </a:endParaRPr>
          </a:p>
        </p:txBody>
      </p:sp>
      <p:cxnSp>
        <p:nvCxnSpPr>
          <p:cNvPr id="46" name="Straight Arrow Connector 45">
            <a:extLst>
              <a:ext uri="{FF2B5EF4-FFF2-40B4-BE49-F238E27FC236}">
                <a16:creationId xmlns:a16="http://schemas.microsoft.com/office/drawing/2014/main" id="{5D342BBC-DA40-4A6A-9ED7-AB8835208D9B}"/>
              </a:ext>
              <a:ext uri="{C183D7F6-B498-43B3-948B-1728B52AA6E4}">
                <adec:decorative xmlns:adec="http://schemas.microsoft.com/office/drawing/2017/decorative" val="1"/>
              </a:ext>
            </a:extLst>
          </p:cNvPr>
          <p:cNvCxnSpPr>
            <a:cxnSpLocks/>
          </p:cNvCxnSpPr>
          <p:nvPr/>
        </p:nvCxnSpPr>
        <p:spPr>
          <a:xfrm>
            <a:off x="554736" y="2215020"/>
            <a:ext cx="7918704" cy="0"/>
          </a:xfrm>
          <a:prstGeom prst="straightConnector1">
            <a:avLst/>
          </a:prstGeom>
          <a:ln w="6350">
            <a:solidFill>
              <a:schemeClr val="bg1">
                <a:lumMod val="8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ED53E53-4B9C-4B6D-B543-73F60C87FC93}"/>
              </a:ext>
              <a:ext uri="{C183D7F6-B498-43B3-948B-1728B52AA6E4}">
                <adec:decorative xmlns:adec="http://schemas.microsoft.com/office/drawing/2017/decorative" val="1"/>
              </a:ext>
            </a:extLst>
          </p:cNvPr>
          <p:cNvCxnSpPr>
            <a:cxnSpLocks/>
          </p:cNvCxnSpPr>
          <p:nvPr/>
        </p:nvCxnSpPr>
        <p:spPr>
          <a:xfrm>
            <a:off x="554736" y="3174379"/>
            <a:ext cx="7918704" cy="0"/>
          </a:xfrm>
          <a:prstGeom prst="straightConnector1">
            <a:avLst/>
          </a:prstGeom>
          <a:ln w="6350">
            <a:solidFill>
              <a:schemeClr val="bg1">
                <a:lumMod val="8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BEC0C2A-1234-46F8-8967-8DAAD7220E01}"/>
              </a:ext>
              <a:ext uri="{C183D7F6-B498-43B3-948B-1728B52AA6E4}">
                <adec:decorative xmlns:adec="http://schemas.microsoft.com/office/drawing/2017/decorative" val="1"/>
              </a:ext>
            </a:extLst>
          </p:cNvPr>
          <p:cNvCxnSpPr>
            <a:cxnSpLocks/>
          </p:cNvCxnSpPr>
          <p:nvPr/>
        </p:nvCxnSpPr>
        <p:spPr>
          <a:xfrm>
            <a:off x="554736" y="3907232"/>
            <a:ext cx="7918704" cy="0"/>
          </a:xfrm>
          <a:prstGeom prst="straightConnector1">
            <a:avLst/>
          </a:prstGeom>
          <a:ln w="6350">
            <a:solidFill>
              <a:schemeClr val="bg1">
                <a:lumMod val="8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A90C905-51D0-4AC4-88CF-39735C20F418}"/>
              </a:ext>
              <a:ext uri="{C183D7F6-B498-43B3-948B-1728B52AA6E4}">
                <adec:decorative xmlns:adec="http://schemas.microsoft.com/office/drawing/2017/decorative" val="1"/>
              </a:ext>
            </a:extLst>
          </p:cNvPr>
          <p:cNvCxnSpPr>
            <a:cxnSpLocks/>
          </p:cNvCxnSpPr>
          <p:nvPr/>
        </p:nvCxnSpPr>
        <p:spPr>
          <a:xfrm>
            <a:off x="554736" y="5711430"/>
            <a:ext cx="7918704" cy="0"/>
          </a:xfrm>
          <a:prstGeom prst="straightConnector1">
            <a:avLst/>
          </a:prstGeom>
          <a:ln w="6350">
            <a:solidFill>
              <a:schemeClr val="bg1">
                <a:lumMod val="8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316F8EB-1551-400A-85BF-8C40D35E09B9}"/>
              </a:ext>
              <a:ext uri="{C183D7F6-B498-43B3-948B-1728B52AA6E4}">
                <adec:decorative xmlns:adec="http://schemas.microsoft.com/office/drawing/2017/decorative" val="1"/>
              </a:ext>
            </a:extLst>
          </p:cNvPr>
          <p:cNvSpPr>
            <a:spLocks noChangeAspect="1"/>
          </p:cNvSpPr>
          <p:nvPr/>
        </p:nvSpPr>
        <p:spPr>
          <a:xfrm>
            <a:off x="2322144" y="4017980"/>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16" name="Graphic 15">
            <a:extLst>
              <a:ext uri="{FF2B5EF4-FFF2-40B4-BE49-F238E27FC236}">
                <a16:creationId xmlns:a16="http://schemas.microsoft.com/office/drawing/2014/main" id="{5362F1B3-879C-41E0-A3D3-91BE2D9E742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85425" y="4092543"/>
            <a:ext cx="281072" cy="288825"/>
          </a:xfrm>
          <a:prstGeom prst="rect">
            <a:avLst/>
          </a:prstGeom>
        </p:spPr>
      </p:pic>
      <p:sp>
        <p:nvSpPr>
          <p:cNvPr id="37" name="Oval 36">
            <a:extLst>
              <a:ext uri="{FF2B5EF4-FFF2-40B4-BE49-F238E27FC236}">
                <a16:creationId xmlns:a16="http://schemas.microsoft.com/office/drawing/2014/main" id="{2EDC2B9A-19F7-40F3-AEE5-E1A2309112E8}"/>
              </a:ext>
              <a:ext uri="{C183D7F6-B498-43B3-948B-1728B52AA6E4}">
                <adec:decorative xmlns:adec="http://schemas.microsoft.com/office/drawing/2017/decorative" val="1"/>
              </a:ext>
            </a:extLst>
          </p:cNvPr>
          <p:cNvSpPr>
            <a:spLocks noChangeAspect="1"/>
          </p:cNvSpPr>
          <p:nvPr/>
        </p:nvSpPr>
        <p:spPr>
          <a:xfrm>
            <a:off x="2322144" y="3266245"/>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38" name="Graphic 37">
            <a:extLst>
              <a:ext uri="{FF2B5EF4-FFF2-40B4-BE49-F238E27FC236}">
                <a16:creationId xmlns:a16="http://schemas.microsoft.com/office/drawing/2014/main" id="{2A74F5A0-4F64-4D06-AC47-8C2F18C12CC8}"/>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85425" y="3333319"/>
            <a:ext cx="281072" cy="288825"/>
          </a:xfrm>
          <a:prstGeom prst="rect">
            <a:avLst/>
          </a:prstGeom>
        </p:spPr>
      </p:pic>
      <p:sp>
        <p:nvSpPr>
          <p:cNvPr id="10" name="Oval 9">
            <a:extLst>
              <a:ext uri="{FF2B5EF4-FFF2-40B4-BE49-F238E27FC236}">
                <a16:creationId xmlns:a16="http://schemas.microsoft.com/office/drawing/2014/main" id="{A69BA517-ED4F-4FD9-9C5E-100EF2D887A6}"/>
              </a:ext>
              <a:ext uri="{C183D7F6-B498-43B3-948B-1728B52AA6E4}">
                <adec:decorative xmlns:adec="http://schemas.microsoft.com/office/drawing/2017/decorative" val="1"/>
              </a:ext>
            </a:extLst>
          </p:cNvPr>
          <p:cNvSpPr>
            <a:spLocks noChangeAspect="1"/>
          </p:cNvSpPr>
          <p:nvPr/>
        </p:nvSpPr>
        <p:spPr>
          <a:xfrm>
            <a:off x="2322144" y="1595540"/>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12" name="Graphic 11">
            <a:extLst>
              <a:ext uri="{FF2B5EF4-FFF2-40B4-BE49-F238E27FC236}">
                <a16:creationId xmlns:a16="http://schemas.microsoft.com/office/drawing/2014/main" id="{821BFA92-6EFC-4FBD-BE8B-1B8EE621B670}"/>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85425" y="1677591"/>
            <a:ext cx="281072" cy="288825"/>
          </a:xfrm>
          <a:prstGeom prst="rect">
            <a:avLst/>
          </a:prstGeom>
        </p:spPr>
      </p:pic>
      <p:sp>
        <p:nvSpPr>
          <p:cNvPr id="11" name="Oval 10">
            <a:extLst>
              <a:ext uri="{FF2B5EF4-FFF2-40B4-BE49-F238E27FC236}">
                <a16:creationId xmlns:a16="http://schemas.microsoft.com/office/drawing/2014/main" id="{F45ECBCB-4CA1-4EF9-9267-48C496DE7487}"/>
              </a:ext>
              <a:ext uri="{C183D7F6-B498-43B3-948B-1728B52AA6E4}">
                <adec:decorative xmlns:adec="http://schemas.microsoft.com/office/drawing/2017/decorative" val="1"/>
              </a:ext>
            </a:extLst>
          </p:cNvPr>
          <p:cNvSpPr>
            <a:spLocks noChangeAspect="1"/>
          </p:cNvSpPr>
          <p:nvPr/>
        </p:nvSpPr>
        <p:spPr>
          <a:xfrm>
            <a:off x="2322144" y="2293784"/>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20" name="Graphic 19">
            <a:extLst>
              <a:ext uri="{FF2B5EF4-FFF2-40B4-BE49-F238E27FC236}">
                <a16:creationId xmlns:a16="http://schemas.microsoft.com/office/drawing/2014/main" id="{434EDD75-78A7-4775-822F-4E364655DD37}"/>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85425" y="2375836"/>
            <a:ext cx="281072" cy="288825"/>
          </a:xfrm>
          <a:prstGeom prst="rect">
            <a:avLst/>
          </a:prstGeom>
        </p:spPr>
      </p:pic>
      <p:sp>
        <p:nvSpPr>
          <p:cNvPr id="3" name="Oval 2">
            <a:extLst>
              <a:ext uri="{FF2B5EF4-FFF2-40B4-BE49-F238E27FC236}">
                <a16:creationId xmlns:a16="http://schemas.microsoft.com/office/drawing/2014/main" id="{A24B7BC8-1492-4199-96A1-04252284E971}"/>
              </a:ext>
              <a:ext uri="{C183D7F6-B498-43B3-948B-1728B52AA6E4}">
                <adec:decorative xmlns:adec="http://schemas.microsoft.com/office/drawing/2017/decorative" val="1"/>
              </a:ext>
            </a:extLst>
          </p:cNvPr>
          <p:cNvSpPr>
            <a:spLocks noChangeAspect="1"/>
          </p:cNvSpPr>
          <p:nvPr/>
        </p:nvSpPr>
        <p:spPr>
          <a:xfrm>
            <a:off x="2322144" y="5811105"/>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33" name="Graphic 32">
            <a:extLst>
              <a:ext uri="{FF2B5EF4-FFF2-40B4-BE49-F238E27FC236}">
                <a16:creationId xmlns:a16="http://schemas.microsoft.com/office/drawing/2014/main" id="{C598397A-134C-4860-A7EB-3718B5337B61}"/>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85425" y="5870690"/>
            <a:ext cx="281072" cy="288825"/>
          </a:xfrm>
          <a:prstGeom prst="rect">
            <a:avLst/>
          </a:prstGeom>
        </p:spPr>
      </p:pic>
      <p:sp>
        <p:nvSpPr>
          <p:cNvPr id="41" name="Sticker">
            <a:extLst>
              <a:ext uri="{FF2B5EF4-FFF2-40B4-BE49-F238E27FC236}">
                <a16:creationId xmlns:a16="http://schemas.microsoft.com/office/drawing/2014/main" id="{18B6094D-97EB-47A8-A7D3-5FAF7879939E}"/>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42" name="5. Source">
            <a:extLst>
              <a:ext uri="{FF2B5EF4-FFF2-40B4-BE49-F238E27FC236}">
                <a16:creationId xmlns:a16="http://schemas.microsoft.com/office/drawing/2014/main" id="{520724DE-6892-4D44-8C83-410D2651E445}"/>
              </a:ext>
              <a:ext uri="{C183D7F6-B498-43B3-948B-1728B52AA6E4}">
                <adec:decorative xmlns:adec="http://schemas.microsoft.com/office/drawing/2017/decorative" val="1"/>
              </a:ext>
            </a:extLst>
          </p:cNvPr>
          <p:cNvSpPr txBox="1"/>
          <p:nvPr>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 Think Tank sessions</a:t>
            </a:r>
          </a:p>
        </p:txBody>
      </p:sp>
      <p:cxnSp>
        <p:nvCxnSpPr>
          <p:cNvPr id="57" name="Straight Arrow Connector 56">
            <a:extLst>
              <a:ext uri="{FF2B5EF4-FFF2-40B4-BE49-F238E27FC236}">
                <a16:creationId xmlns:a16="http://schemas.microsoft.com/office/drawing/2014/main" id="{28B4BAC7-C316-4015-8B46-9E59F8F440C2}"/>
              </a:ext>
              <a:ext uri="{C183D7F6-B498-43B3-948B-1728B52AA6E4}">
                <adec:decorative xmlns:adec="http://schemas.microsoft.com/office/drawing/2017/decorative" val="1"/>
              </a:ext>
            </a:extLst>
          </p:cNvPr>
          <p:cNvCxnSpPr>
            <a:cxnSpLocks/>
          </p:cNvCxnSpPr>
          <p:nvPr/>
        </p:nvCxnSpPr>
        <p:spPr>
          <a:xfrm>
            <a:off x="554736" y="4648013"/>
            <a:ext cx="7918704" cy="0"/>
          </a:xfrm>
          <a:prstGeom prst="straightConnector1">
            <a:avLst/>
          </a:prstGeom>
          <a:ln w="6350">
            <a:solidFill>
              <a:schemeClr val="bg1">
                <a:lumMod val="8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EFA214D8-9383-46D3-B604-BE7E818A50A2}"/>
              </a:ext>
              <a:ext uri="{C183D7F6-B498-43B3-948B-1728B52AA6E4}">
                <adec:decorative xmlns:adec="http://schemas.microsoft.com/office/drawing/2017/decorative" val="1"/>
              </a:ext>
            </a:extLst>
          </p:cNvPr>
          <p:cNvSpPr>
            <a:spLocks noChangeAspect="1"/>
          </p:cNvSpPr>
          <p:nvPr/>
        </p:nvSpPr>
        <p:spPr>
          <a:xfrm>
            <a:off x="2322144" y="4726777"/>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59" name="Graphic 58">
            <a:extLst>
              <a:ext uri="{FF2B5EF4-FFF2-40B4-BE49-F238E27FC236}">
                <a16:creationId xmlns:a16="http://schemas.microsoft.com/office/drawing/2014/main" id="{C4A513D4-A74C-4C36-BE5A-07E07FC22FDF}"/>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85425" y="4808829"/>
            <a:ext cx="281072" cy="288825"/>
          </a:xfrm>
          <a:prstGeom prst="rect">
            <a:avLst/>
          </a:prstGeom>
        </p:spPr>
      </p:pic>
    </p:spTree>
    <p:extLst>
      <p:ext uri="{BB962C8B-B14F-4D97-AF65-F5344CB8AC3E}">
        <p14:creationId xmlns:p14="http://schemas.microsoft.com/office/powerpoint/2010/main" val="309401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id="{50A9D0D5-8ADF-4BAE-B115-F8E6D9BB33DB}"/>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66800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6" progId="TCLayout.ActiveDocument.1">
                  <p:embed/>
                </p:oleObj>
              </mc:Choice>
              <mc:Fallback>
                <p:oleObj name="think-cell Slide" r:id="rId21" imgW="395" imgH="396" progId="TCLayout.ActiveDocument.1">
                  <p:embed/>
                  <p:pic>
                    <p:nvPicPr>
                      <p:cNvPr id="4" name="Object 6" hidden="1">
                        <a:extLst>
                          <a:ext uri="{FF2B5EF4-FFF2-40B4-BE49-F238E27FC236}">
                            <a16:creationId xmlns:a16="http://schemas.microsoft.com/office/drawing/2014/main" id="{50A9D0D5-8ADF-4BAE-B115-F8E6D9BB33D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9" name="1. On-page tracker">
            <a:extLst>
              <a:ext uri="{FF2B5EF4-FFF2-40B4-BE49-F238E27FC236}">
                <a16:creationId xmlns:a16="http://schemas.microsoft.com/office/drawing/2014/main" id="{87E1823B-7BCE-45B5-98EB-0E4C52EA8833}"/>
              </a:ext>
              <a:ext uri="{C183D7F6-B498-43B3-948B-1728B52AA6E4}">
                <adec:decorative xmlns:adec="http://schemas.microsoft.com/office/drawing/2017/decorative" val="1"/>
              </a:ext>
            </a:extLst>
          </p:cNvPr>
          <p:cNvSpPr>
            <a:spLocks noGrp="1"/>
          </p:cNvSpPr>
          <p:nvPr>
            <p:ph type="body" sz="quarter" idx="10"/>
            <p:custDataLst>
              <p:tags r:id="rId2"/>
            </p:custDataLst>
          </p:nvPr>
        </p:nvSpPr>
        <p:spPr>
          <a:noFill/>
          <a:ln>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dirty="0"/>
              <a:t> </a:t>
            </a:r>
          </a:p>
        </p:txBody>
      </p:sp>
      <p:sp>
        <p:nvSpPr>
          <p:cNvPr id="32" name="Title 8">
            <a:extLst>
              <a:ext uri="{FF2B5EF4-FFF2-40B4-BE49-F238E27FC236}">
                <a16:creationId xmlns:a16="http://schemas.microsoft.com/office/drawing/2014/main" id="{C9B7A33C-7384-4DEB-AD4C-406C4E3E109E}"/>
              </a:ext>
            </a:extLst>
          </p:cNvPr>
          <p:cNvSpPr>
            <a:spLocks noGrp="1"/>
          </p:cNvSpPr>
          <p:nvPr>
            <p:ph type="title"/>
          </p:nvPr>
        </p:nvSpPr>
        <p:spPr>
          <a:xfrm>
            <a:off x="554736" y="270240"/>
            <a:ext cx="11082528" cy="369332"/>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sz="2400" dirty="0"/>
              <a:t>2. Preliminary topics for upcoming sessions</a:t>
            </a:r>
          </a:p>
        </p:txBody>
      </p:sp>
      <p:sp>
        <p:nvSpPr>
          <p:cNvPr id="7" name="TextBox 6">
            <a:extLst>
              <a:ext uri="{FF2B5EF4-FFF2-40B4-BE49-F238E27FC236}">
                <a16:creationId xmlns:a16="http://schemas.microsoft.com/office/drawing/2014/main" id="{D80D3F74-27DF-43BB-9009-14204065C896}"/>
              </a:ext>
            </a:extLst>
          </p:cNvPr>
          <p:cNvSpPr txBox="1"/>
          <p:nvPr/>
        </p:nvSpPr>
        <p:spPr>
          <a:xfrm>
            <a:off x="554736" y="745104"/>
            <a:ext cx="6902082"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Session topics, dates, and agendas may be subject to change</a:t>
            </a:r>
          </a:p>
        </p:txBody>
      </p:sp>
      <p:sp>
        <p:nvSpPr>
          <p:cNvPr id="21" name="TextBox 20">
            <a:extLst>
              <a:ext uri="{FF2B5EF4-FFF2-40B4-BE49-F238E27FC236}">
                <a16:creationId xmlns:a16="http://schemas.microsoft.com/office/drawing/2014/main" id="{96E52B32-89CE-423C-A371-9E4FA2727A08}"/>
              </a:ext>
            </a:extLst>
          </p:cNvPr>
          <p:cNvSpPr txBox="1"/>
          <p:nvPr/>
        </p:nvSpPr>
        <p:spPr>
          <a:xfrm>
            <a:off x="332126" y="2336141"/>
            <a:ext cx="1119494" cy="55399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mn-cs"/>
              </a:rPr>
              <a:t>Topics for discussion</a:t>
            </a:r>
          </a:p>
        </p:txBody>
      </p:sp>
      <p:grpSp>
        <p:nvGrpSpPr>
          <p:cNvPr id="12" name="Group 11" descr="Session 1 (10/3) Kickoff &amp; Overview: FSWG charter, fee schedule background and overview, policy and operational conditions and success factors, preview of upcoming sessions and scope of services discussion. Session 2 (10/24) Scope of Services &amp; Provider Network: Updates and changes from previous session, provider network considerations, including enrollment and eligibility requirements, detail on scope of services. Session 3 (11/7) Billing &amp; Reimbursement: Updates and changes from previous session, billing and reimbursement considerations, network oversight, including FWA considerations. Session 4 (12/5) Implementation: Updates and changes from previous session, fee schedule implementation plan for 2024, additional topics as needed. Post Session 4: additional townhalls as needed through Jan 2024 to flag considerations.">
            <a:extLst>
              <a:ext uri="{FF2B5EF4-FFF2-40B4-BE49-F238E27FC236}">
                <a16:creationId xmlns:a16="http://schemas.microsoft.com/office/drawing/2014/main" id="{7C4014A2-A8FE-4C34-B9DF-66579F02CF75}"/>
              </a:ext>
            </a:extLst>
          </p:cNvPr>
          <p:cNvGrpSpPr/>
          <p:nvPr/>
        </p:nvGrpSpPr>
        <p:grpSpPr>
          <a:xfrm>
            <a:off x="1504169" y="1311765"/>
            <a:ext cx="10378056" cy="5044429"/>
            <a:chOff x="1339702" y="1311765"/>
            <a:chExt cx="10542523" cy="5044429"/>
          </a:xfrm>
        </p:grpSpPr>
        <p:sp>
          <p:nvSpPr>
            <p:cNvPr id="5" name="Rectangle 4">
              <a:extLst>
                <a:ext uri="{FF2B5EF4-FFF2-40B4-BE49-F238E27FC236}">
                  <a16:creationId xmlns:a16="http://schemas.microsoft.com/office/drawing/2014/main" id="{1C7F7665-430D-416E-89F2-CAEC73C952F3}"/>
                </a:ext>
              </a:extLst>
            </p:cNvPr>
            <p:cNvSpPr/>
            <p:nvPr/>
          </p:nvSpPr>
          <p:spPr>
            <a:xfrm>
              <a:off x="3653538" y="1378671"/>
              <a:ext cx="6611810" cy="4977523"/>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14" name="Group 13">
              <a:extLst>
                <a:ext uri="{FF2B5EF4-FFF2-40B4-BE49-F238E27FC236}">
                  <a16:creationId xmlns:a16="http://schemas.microsoft.com/office/drawing/2014/main" id="{E1D34785-3DC7-440B-827D-2F19561DC25E}"/>
                </a:ext>
              </a:extLst>
            </p:cNvPr>
            <p:cNvGrpSpPr/>
            <p:nvPr>
              <p:custDataLst>
                <p:tags r:id="rId4"/>
              </p:custDataLst>
            </p:nvPr>
          </p:nvGrpSpPr>
          <p:grpSpPr>
            <a:xfrm>
              <a:off x="1339702" y="1311766"/>
              <a:ext cx="2330067" cy="920469"/>
              <a:chOff x="2723224" y="1706563"/>
              <a:chExt cx="2078021" cy="532645"/>
            </a:xfrm>
          </p:grpSpPr>
          <p:sp>
            <p:nvSpPr>
              <p:cNvPr id="86" name="Freeform: Shape 85">
                <a:extLst>
                  <a:ext uri="{FF2B5EF4-FFF2-40B4-BE49-F238E27FC236}">
                    <a16:creationId xmlns:a16="http://schemas.microsoft.com/office/drawing/2014/main" id="{69E89DA9-A357-4943-9E0F-80B6D76C7F40}"/>
                  </a:ext>
                </a:extLst>
              </p:cNvPr>
              <p:cNvSpPr/>
              <p:nvPr>
                <p:custDataLst>
                  <p:tags r:id="rId17"/>
                </p:custDataLst>
              </p:nvPr>
            </p:nvSpPr>
            <p:spPr>
              <a:xfrm>
                <a:off x="2723224" y="1706563"/>
                <a:ext cx="2078021"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4423" y="0"/>
                    </a:lnTo>
                    <a:lnTo>
                      <a:pt x="1828800" y="457200"/>
                    </a:lnTo>
                    <a:lnTo>
                      <a:pt x="1744423" y="914400"/>
                    </a:lnTo>
                    <a:lnTo>
                      <a:pt x="0" y="914400"/>
                    </a:lnTo>
                    <a:lnTo>
                      <a:pt x="84377"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7" name="TextBox 86">
                <a:extLst>
                  <a:ext uri="{FF2B5EF4-FFF2-40B4-BE49-F238E27FC236}">
                    <a16:creationId xmlns:a16="http://schemas.microsoft.com/office/drawing/2014/main" id="{28D029FB-1F60-4EF8-AD89-66010F557014}"/>
                  </a:ext>
                </a:extLst>
              </p:cNvPr>
              <p:cNvSpPr txBox="1"/>
              <p:nvPr>
                <p:custDataLst>
                  <p:tags r:id="rId18"/>
                </p:custDataLst>
              </p:nvPr>
            </p:nvSpPr>
            <p:spPr>
              <a:xfrm>
                <a:off x="2869900" y="1743552"/>
                <a:ext cx="1835469"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1 (10/3)</a:t>
                </a:r>
                <a:br>
                  <a:rPr lang="en-US" sz="1800" b="1" dirty="0">
                    <a:solidFill>
                      <a:schemeClr val="bg1"/>
                    </a:solidFill>
                  </a:rPr>
                </a:br>
                <a:r>
                  <a:rPr lang="en-US" sz="1800" b="1" i="1" dirty="0">
                    <a:solidFill>
                      <a:schemeClr val="bg1"/>
                    </a:solidFill>
                  </a:rPr>
                  <a:t>Kickoff &amp; Overview</a:t>
                </a:r>
              </a:p>
            </p:txBody>
          </p:sp>
        </p:grpSp>
        <p:grpSp>
          <p:nvGrpSpPr>
            <p:cNvPr id="15" name="Group 14">
              <a:extLst>
                <a:ext uri="{FF2B5EF4-FFF2-40B4-BE49-F238E27FC236}">
                  <a16:creationId xmlns:a16="http://schemas.microsoft.com/office/drawing/2014/main" id="{EDF091E3-3A79-44C6-B74D-D63EA36A000B}"/>
                </a:ext>
              </a:extLst>
            </p:cNvPr>
            <p:cNvGrpSpPr/>
            <p:nvPr>
              <p:custDataLst>
                <p:tags r:id="rId5"/>
              </p:custDataLst>
            </p:nvPr>
          </p:nvGrpSpPr>
          <p:grpSpPr>
            <a:xfrm>
              <a:off x="3573516" y="1311766"/>
              <a:ext cx="2423855" cy="920469"/>
              <a:chOff x="4676427" y="1706563"/>
              <a:chExt cx="2161664" cy="532645"/>
            </a:xfrm>
          </p:grpSpPr>
          <p:sp>
            <p:nvSpPr>
              <p:cNvPr id="84" name="Freeform: Shape 83">
                <a:extLst>
                  <a:ext uri="{FF2B5EF4-FFF2-40B4-BE49-F238E27FC236}">
                    <a16:creationId xmlns:a16="http://schemas.microsoft.com/office/drawing/2014/main" id="{3EB45468-9523-4863-A57F-580C976FF2A2}"/>
                  </a:ext>
                </a:extLst>
              </p:cNvPr>
              <p:cNvSpPr/>
              <p:nvPr>
                <p:custDataLst>
                  <p:tags r:id="rId15"/>
                </p:custDataLst>
              </p:nvPr>
            </p:nvSpPr>
            <p:spPr>
              <a:xfrm>
                <a:off x="4676427" y="1706563"/>
                <a:ext cx="2161664"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7687" y="0"/>
                    </a:lnTo>
                    <a:lnTo>
                      <a:pt x="1828800" y="457200"/>
                    </a:lnTo>
                    <a:lnTo>
                      <a:pt x="1747687" y="914400"/>
                    </a:lnTo>
                    <a:lnTo>
                      <a:pt x="0" y="914400"/>
                    </a:lnTo>
                    <a:lnTo>
                      <a:pt x="81113"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5" name="TextBox 84">
                <a:extLst>
                  <a:ext uri="{FF2B5EF4-FFF2-40B4-BE49-F238E27FC236}">
                    <a16:creationId xmlns:a16="http://schemas.microsoft.com/office/drawing/2014/main" id="{93BFB2AB-3B0E-49E6-9B07-994F1A301844}"/>
                  </a:ext>
                </a:extLst>
              </p:cNvPr>
              <p:cNvSpPr txBox="1"/>
              <p:nvPr>
                <p:custDataLst>
                  <p:tags r:id="rId16"/>
                </p:custDataLst>
              </p:nvPr>
            </p:nvSpPr>
            <p:spPr>
              <a:xfrm>
                <a:off x="4823103" y="1743552"/>
                <a:ext cx="1919112"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2 (10/24) </a:t>
                </a:r>
                <a:r>
                  <a:rPr lang="en-US" sz="1800" b="1" i="1" dirty="0">
                    <a:solidFill>
                      <a:schemeClr val="bg1"/>
                    </a:solidFill>
                  </a:rPr>
                  <a:t>Scope of Services &amp; Provider Network</a:t>
                </a:r>
                <a:endParaRPr lang="en-US" sz="1800" i="1" dirty="0">
                  <a:solidFill>
                    <a:schemeClr val="bg1"/>
                  </a:solidFill>
                </a:endParaRPr>
              </a:p>
            </p:txBody>
          </p:sp>
        </p:grpSp>
        <p:grpSp>
          <p:nvGrpSpPr>
            <p:cNvPr id="17" name="Group 16">
              <a:extLst>
                <a:ext uri="{FF2B5EF4-FFF2-40B4-BE49-F238E27FC236}">
                  <a16:creationId xmlns:a16="http://schemas.microsoft.com/office/drawing/2014/main" id="{88F921D4-DB74-4B2B-ACB7-13EDB85BBBDA}"/>
                </a:ext>
              </a:extLst>
            </p:cNvPr>
            <p:cNvGrpSpPr/>
            <p:nvPr>
              <p:custDataLst>
                <p:tags r:id="rId6"/>
              </p:custDataLst>
            </p:nvPr>
          </p:nvGrpSpPr>
          <p:grpSpPr>
            <a:xfrm>
              <a:off x="5901118" y="1311766"/>
              <a:ext cx="2314401" cy="920469"/>
              <a:chOff x="6683335" y="1706563"/>
              <a:chExt cx="2064050" cy="532645"/>
            </a:xfrm>
          </p:grpSpPr>
          <p:sp>
            <p:nvSpPr>
              <p:cNvPr id="82" name="Freeform: Shape 81">
                <a:extLst>
                  <a:ext uri="{FF2B5EF4-FFF2-40B4-BE49-F238E27FC236}">
                    <a16:creationId xmlns:a16="http://schemas.microsoft.com/office/drawing/2014/main" id="{CFCB7AD2-6065-435D-9DA0-FBBAB877AE42}"/>
                  </a:ext>
                </a:extLst>
              </p:cNvPr>
              <p:cNvSpPr/>
              <p:nvPr>
                <p:custDataLst>
                  <p:tags r:id="rId13"/>
                </p:custDataLst>
              </p:nvPr>
            </p:nvSpPr>
            <p:spPr>
              <a:xfrm>
                <a:off x="6683335" y="1706563"/>
                <a:ext cx="2064050"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3851" y="0"/>
                    </a:lnTo>
                    <a:lnTo>
                      <a:pt x="1828800" y="457200"/>
                    </a:lnTo>
                    <a:lnTo>
                      <a:pt x="1743851" y="914400"/>
                    </a:lnTo>
                    <a:lnTo>
                      <a:pt x="0" y="914400"/>
                    </a:lnTo>
                    <a:lnTo>
                      <a:pt x="84949"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3" name="TextBox 82">
                <a:extLst>
                  <a:ext uri="{FF2B5EF4-FFF2-40B4-BE49-F238E27FC236}">
                    <a16:creationId xmlns:a16="http://schemas.microsoft.com/office/drawing/2014/main" id="{32DECFE9-8623-4DFD-82BD-0775163AA184}"/>
                  </a:ext>
                </a:extLst>
              </p:cNvPr>
              <p:cNvSpPr txBox="1"/>
              <p:nvPr>
                <p:custDataLst>
                  <p:tags r:id="rId14"/>
                </p:custDataLst>
              </p:nvPr>
            </p:nvSpPr>
            <p:spPr>
              <a:xfrm>
                <a:off x="6830011" y="1743552"/>
                <a:ext cx="1821498"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3 (11/7)         </a:t>
                </a:r>
                <a:r>
                  <a:rPr lang="en-US" sz="1800" b="1" i="1" dirty="0">
                    <a:solidFill>
                      <a:schemeClr val="bg1"/>
                    </a:solidFill>
                  </a:rPr>
                  <a:t>Billing &amp; Reimbursement</a:t>
                </a:r>
                <a:endParaRPr lang="en-US" sz="1800" b="1" dirty="0">
                  <a:solidFill>
                    <a:schemeClr val="bg1"/>
                  </a:solidFill>
                </a:endParaRPr>
              </a:p>
            </p:txBody>
          </p:sp>
        </p:grpSp>
        <p:grpSp>
          <p:nvGrpSpPr>
            <p:cNvPr id="18" name="Group 17">
              <a:extLst>
                <a:ext uri="{FF2B5EF4-FFF2-40B4-BE49-F238E27FC236}">
                  <a16:creationId xmlns:a16="http://schemas.microsoft.com/office/drawing/2014/main" id="{50A59E81-3A2D-4202-A9F4-6851963C78EC}"/>
                </a:ext>
              </a:extLst>
            </p:cNvPr>
            <p:cNvGrpSpPr/>
            <p:nvPr>
              <p:custDataLst>
                <p:tags r:id="rId7"/>
              </p:custDataLst>
            </p:nvPr>
          </p:nvGrpSpPr>
          <p:grpSpPr>
            <a:xfrm>
              <a:off x="8119267" y="1311766"/>
              <a:ext cx="2253586" cy="920469"/>
              <a:chOff x="8651043" y="1706563"/>
              <a:chExt cx="2009813" cy="532645"/>
            </a:xfrm>
          </p:grpSpPr>
          <p:sp>
            <p:nvSpPr>
              <p:cNvPr id="80" name="Freeform: Shape 79">
                <a:extLst>
                  <a:ext uri="{FF2B5EF4-FFF2-40B4-BE49-F238E27FC236}">
                    <a16:creationId xmlns:a16="http://schemas.microsoft.com/office/drawing/2014/main" id="{1A48AE13-87EB-4C2A-ACA8-ABE98E9AC283}"/>
                  </a:ext>
                </a:extLst>
              </p:cNvPr>
              <p:cNvSpPr/>
              <p:nvPr>
                <p:custDataLst>
                  <p:tags r:id="rId11"/>
                </p:custDataLst>
              </p:nvPr>
            </p:nvSpPr>
            <p:spPr>
              <a:xfrm>
                <a:off x="8651043" y="1706563"/>
                <a:ext cx="2009813"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1559" y="0"/>
                    </a:lnTo>
                    <a:lnTo>
                      <a:pt x="1828800" y="457200"/>
                    </a:lnTo>
                    <a:lnTo>
                      <a:pt x="1741559" y="914400"/>
                    </a:lnTo>
                    <a:lnTo>
                      <a:pt x="0" y="914400"/>
                    </a:lnTo>
                    <a:lnTo>
                      <a:pt x="87242"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1" name="TextBox 80">
                <a:extLst>
                  <a:ext uri="{FF2B5EF4-FFF2-40B4-BE49-F238E27FC236}">
                    <a16:creationId xmlns:a16="http://schemas.microsoft.com/office/drawing/2014/main" id="{86DCCCEF-9AC4-41BF-A144-709403F25073}"/>
                  </a:ext>
                </a:extLst>
              </p:cNvPr>
              <p:cNvSpPr txBox="1"/>
              <p:nvPr>
                <p:custDataLst>
                  <p:tags r:id="rId12"/>
                </p:custDataLst>
              </p:nvPr>
            </p:nvSpPr>
            <p:spPr>
              <a:xfrm>
                <a:off x="8797720" y="1743552"/>
                <a:ext cx="1767261"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4 (12/5)</a:t>
                </a:r>
                <a:br>
                  <a:rPr lang="en-US" sz="1800" b="1" dirty="0">
                    <a:solidFill>
                      <a:schemeClr val="bg1"/>
                    </a:solidFill>
                  </a:rPr>
                </a:br>
                <a:r>
                  <a:rPr lang="en-US" sz="1800" b="1" i="1" dirty="0">
                    <a:solidFill>
                      <a:schemeClr val="bg1"/>
                    </a:solidFill>
                  </a:rPr>
                  <a:t>Implementation</a:t>
                </a:r>
              </a:p>
            </p:txBody>
          </p:sp>
        </p:grpSp>
        <p:grpSp>
          <p:nvGrpSpPr>
            <p:cNvPr id="19" name="Group 18">
              <a:extLst>
                <a:ext uri="{FF2B5EF4-FFF2-40B4-BE49-F238E27FC236}">
                  <a16:creationId xmlns:a16="http://schemas.microsoft.com/office/drawing/2014/main" id="{F99CE2B4-0656-4A4E-B756-F66B09130E96}"/>
                </a:ext>
              </a:extLst>
            </p:cNvPr>
            <p:cNvGrpSpPr/>
            <p:nvPr>
              <p:custDataLst>
                <p:tags r:id="rId8"/>
              </p:custDataLst>
            </p:nvPr>
          </p:nvGrpSpPr>
          <p:grpSpPr>
            <a:xfrm>
              <a:off x="10276599" y="1311765"/>
              <a:ext cx="1487134" cy="920469"/>
              <a:chOff x="10551510" y="1706562"/>
              <a:chExt cx="1236153" cy="532645"/>
            </a:xfrm>
          </p:grpSpPr>
          <p:sp>
            <p:nvSpPr>
              <p:cNvPr id="78" name="Freeform: Shape 77">
                <a:extLst>
                  <a:ext uri="{FF2B5EF4-FFF2-40B4-BE49-F238E27FC236}">
                    <a16:creationId xmlns:a16="http://schemas.microsoft.com/office/drawing/2014/main" id="{CB020A21-49E1-4CA8-B492-48E4B3BCBFF3}"/>
                  </a:ext>
                </a:extLst>
              </p:cNvPr>
              <p:cNvSpPr/>
              <p:nvPr>
                <p:custDataLst>
                  <p:tags r:id="rId9"/>
                </p:custDataLst>
              </p:nvPr>
            </p:nvSpPr>
            <p:spPr>
              <a:xfrm>
                <a:off x="10551510" y="1706562"/>
                <a:ext cx="1236153"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6802" y="0"/>
                    </a:lnTo>
                    <a:lnTo>
                      <a:pt x="1828800" y="457200"/>
                    </a:lnTo>
                    <a:lnTo>
                      <a:pt x="1666802" y="914400"/>
                    </a:lnTo>
                    <a:lnTo>
                      <a:pt x="0" y="914400"/>
                    </a:lnTo>
                    <a:lnTo>
                      <a:pt x="161999" y="457201"/>
                    </a:lnTo>
                    <a:close/>
                  </a:path>
                </a:pathLst>
              </a:custGeom>
              <a:solidFill>
                <a:schemeClr val="accent3"/>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79" name="TextBox 78">
                <a:extLst>
                  <a:ext uri="{FF2B5EF4-FFF2-40B4-BE49-F238E27FC236}">
                    <a16:creationId xmlns:a16="http://schemas.microsoft.com/office/drawing/2014/main" id="{5E96F66B-6C7C-4243-A28D-530464375D98}"/>
                  </a:ext>
                </a:extLst>
              </p:cNvPr>
              <p:cNvSpPr txBox="1"/>
              <p:nvPr>
                <p:custDataLst>
                  <p:tags r:id="rId10"/>
                </p:custDataLst>
              </p:nvPr>
            </p:nvSpPr>
            <p:spPr>
              <a:xfrm>
                <a:off x="10698187" y="1743551"/>
                <a:ext cx="959135" cy="458667"/>
              </a:xfrm>
              <a:prstGeom prst="rect">
                <a:avLst/>
              </a:prstGeom>
              <a:solidFill>
                <a:schemeClr val="accent3"/>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buNone/>
                </a:pPr>
                <a:r>
                  <a:rPr lang="en-US" sz="1800" b="1" dirty="0"/>
                  <a:t>Post Session 4</a:t>
                </a:r>
                <a:endParaRPr lang="en-US" sz="1800" dirty="0"/>
              </a:p>
            </p:txBody>
          </p:sp>
        </p:grpSp>
        <p:sp>
          <p:nvSpPr>
            <p:cNvPr id="24" name="TextBox 23">
              <a:extLst>
                <a:ext uri="{FF2B5EF4-FFF2-40B4-BE49-F238E27FC236}">
                  <a16:creationId xmlns:a16="http://schemas.microsoft.com/office/drawing/2014/main" id="{FDDB43D6-1A98-480D-A9E4-8AD45F8AF9E6}"/>
                </a:ext>
              </a:extLst>
            </p:cNvPr>
            <p:cNvSpPr txBox="1">
              <a:spLocks/>
            </p:cNvSpPr>
            <p:nvPr/>
          </p:nvSpPr>
          <p:spPr>
            <a:xfrm>
              <a:off x="6034014" y="2294729"/>
              <a:ext cx="2016391" cy="347787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endParaRPr lang="en-US" sz="1800" b="1" dirty="0"/>
            </a:p>
            <a:p>
              <a:pPr lvl="1"/>
              <a:r>
                <a:rPr lang="en-US" sz="1800" b="1" dirty="0"/>
                <a:t>Billing and reimbursement </a:t>
              </a:r>
              <a:r>
                <a:rPr lang="en-US" sz="1800" dirty="0"/>
                <a:t>considerations</a:t>
              </a:r>
            </a:p>
            <a:p>
              <a:pPr lvl="1"/>
              <a:r>
                <a:rPr lang="en-US" sz="1800" b="1" dirty="0"/>
                <a:t>Network oversight, </a:t>
              </a:r>
              <a:r>
                <a:rPr lang="en-US" sz="1800" dirty="0"/>
                <a:t>including FWA considerations</a:t>
              </a:r>
            </a:p>
            <a:p>
              <a:pPr lvl="1"/>
              <a:endParaRPr lang="en-US" sz="1800" dirty="0"/>
            </a:p>
            <a:p>
              <a:pPr lvl="2"/>
              <a:endParaRPr lang="en-US" sz="1800" dirty="0"/>
            </a:p>
          </p:txBody>
        </p:sp>
        <p:sp>
          <p:nvSpPr>
            <p:cNvPr id="26" name="TextBox 25">
              <a:extLst>
                <a:ext uri="{FF2B5EF4-FFF2-40B4-BE49-F238E27FC236}">
                  <a16:creationId xmlns:a16="http://schemas.microsoft.com/office/drawing/2014/main" id="{9CE01AE6-848E-4CF5-B5D5-C81169FF2294}"/>
                </a:ext>
              </a:extLst>
            </p:cNvPr>
            <p:cNvSpPr txBox="1">
              <a:spLocks/>
            </p:cNvSpPr>
            <p:nvPr/>
          </p:nvSpPr>
          <p:spPr>
            <a:xfrm>
              <a:off x="10308088" y="2294729"/>
              <a:ext cx="1574137" cy="19389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dirty="0"/>
                <a:t>Additional, townhalls</a:t>
              </a:r>
              <a:r>
                <a:rPr lang="en-US" sz="1800" b="1" dirty="0"/>
                <a:t> as-needed </a:t>
              </a:r>
              <a:r>
                <a:rPr lang="en-US" sz="1800" dirty="0"/>
                <a:t>through Jan 2024 to flag </a:t>
              </a:r>
              <a:r>
                <a:rPr lang="en-US" sz="1800" dirty="0" err="1"/>
                <a:t>consid-erations</a:t>
              </a:r>
              <a:endParaRPr lang="en-US" sz="1800" dirty="0"/>
            </a:p>
          </p:txBody>
        </p:sp>
        <p:sp>
          <p:nvSpPr>
            <p:cNvPr id="28" name="TextBox 27">
              <a:extLst>
                <a:ext uri="{FF2B5EF4-FFF2-40B4-BE49-F238E27FC236}">
                  <a16:creationId xmlns:a16="http://schemas.microsoft.com/office/drawing/2014/main" id="{028D557B-5C32-4E93-B774-39C448B43BF2}"/>
                </a:ext>
              </a:extLst>
            </p:cNvPr>
            <p:cNvSpPr txBox="1"/>
            <p:nvPr/>
          </p:nvSpPr>
          <p:spPr>
            <a:xfrm>
              <a:off x="3737983" y="2294729"/>
              <a:ext cx="2016391" cy="34009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endParaRPr lang="en-US" sz="1800" b="1" dirty="0"/>
            </a:p>
            <a:p>
              <a:pPr lvl="1"/>
              <a:r>
                <a:rPr lang="en-US" sz="1800" b="1" dirty="0"/>
                <a:t>Provider network </a:t>
              </a:r>
              <a:r>
                <a:rPr lang="en-US" sz="1800" dirty="0"/>
                <a:t>considerations, including </a:t>
              </a:r>
              <a:r>
                <a:rPr lang="en-US" sz="1800" b="1" dirty="0"/>
                <a:t>enrollment and eligibility </a:t>
              </a:r>
              <a:r>
                <a:rPr lang="en-US" sz="1800" dirty="0"/>
                <a:t>requirements</a:t>
              </a:r>
            </a:p>
            <a:p>
              <a:pPr lvl="1"/>
              <a:r>
                <a:rPr lang="en-US" sz="1800" b="1" dirty="0"/>
                <a:t>Detail on scope of services</a:t>
              </a:r>
            </a:p>
          </p:txBody>
        </p:sp>
        <p:sp>
          <p:nvSpPr>
            <p:cNvPr id="22" name="TextBox 21">
              <a:extLst>
                <a:ext uri="{FF2B5EF4-FFF2-40B4-BE49-F238E27FC236}">
                  <a16:creationId xmlns:a16="http://schemas.microsoft.com/office/drawing/2014/main" id="{0BD58720-9F97-4197-9508-F94845FCF0C8}"/>
                </a:ext>
              </a:extLst>
            </p:cNvPr>
            <p:cNvSpPr txBox="1">
              <a:spLocks/>
            </p:cNvSpPr>
            <p:nvPr/>
          </p:nvSpPr>
          <p:spPr>
            <a:xfrm>
              <a:off x="1541753" y="2294729"/>
              <a:ext cx="1916590" cy="399340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FSWG charter</a:t>
              </a:r>
            </a:p>
            <a:p>
              <a:pPr lvl="1"/>
              <a:r>
                <a:rPr lang="en-US" sz="1800" b="1" dirty="0"/>
                <a:t>Fee schedule background </a:t>
              </a:r>
              <a:r>
                <a:rPr lang="en-US" sz="1800" dirty="0"/>
                <a:t>and overview</a:t>
              </a:r>
            </a:p>
            <a:p>
              <a:pPr lvl="1"/>
              <a:r>
                <a:rPr lang="en-US" sz="1800" b="1" dirty="0"/>
                <a:t>Policy and operational </a:t>
              </a:r>
              <a:r>
                <a:rPr lang="en-US" sz="1800" dirty="0"/>
                <a:t>conditions and success factors</a:t>
              </a:r>
              <a:endParaRPr lang="en-US" sz="1800" b="1" dirty="0"/>
            </a:p>
            <a:p>
              <a:pPr lvl="1"/>
              <a:r>
                <a:rPr lang="en-US" sz="1800" b="1" dirty="0"/>
                <a:t>Preview of upcoming sessions </a:t>
              </a:r>
              <a:r>
                <a:rPr lang="en-US" sz="1800" dirty="0"/>
                <a:t>and scope of services discussion</a:t>
              </a:r>
              <a:endParaRPr lang="en-US" sz="1800" b="1" dirty="0"/>
            </a:p>
          </p:txBody>
        </p:sp>
        <p:sp>
          <p:nvSpPr>
            <p:cNvPr id="31" name="TextBox 30">
              <a:extLst>
                <a:ext uri="{FF2B5EF4-FFF2-40B4-BE49-F238E27FC236}">
                  <a16:creationId xmlns:a16="http://schemas.microsoft.com/office/drawing/2014/main" id="{344C86DB-B006-4351-8336-6D7E266D6CD1}"/>
                </a:ext>
              </a:extLst>
            </p:cNvPr>
            <p:cNvSpPr txBox="1"/>
            <p:nvPr/>
          </p:nvSpPr>
          <p:spPr>
            <a:xfrm>
              <a:off x="8135870" y="2294729"/>
              <a:ext cx="2016391" cy="256993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p>
            <a:p>
              <a:pPr lvl="1"/>
              <a:r>
                <a:rPr lang="en-US" sz="1800" dirty="0"/>
                <a:t>Fee schedule </a:t>
              </a:r>
              <a:r>
                <a:rPr lang="en-US" sz="1800" b="1" dirty="0"/>
                <a:t>implementation plan for 2024</a:t>
              </a:r>
            </a:p>
            <a:p>
              <a:pPr lvl="1"/>
              <a:r>
                <a:rPr lang="en-US" sz="1800" b="1" dirty="0"/>
                <a:t>Additional topics </a:t>
              </a:r>
              <a:r>
                <a:rPr lang="en-US" sz="1800" dirty="0"/>
                <a:t>as-needed</a:t>
              </a:r>
            </a:p>
          </p:txBody>
        </p:sp>
      </p:grpSp>
      <p:sp>
        <p:nvSpPr>
          <p:cNvPr id="35" name="5. Source">
            <a:extLst>
              <a:ext uri="{FF2B5EF4-FFF2-40B4-BE49-F238E27FC236}">
                <a16:creationId xmlns:a16="http://schemas.microsoft.com/office/drawing/2014/main" id="{1439568F-13DC-404B-A1DF-F2E3F12AD1BD}"/>
              </a:ext>
              <a:ext uri="{C183D7F6-B498-43B3-948B-1728B52AA6E4}">
                <adec:decorative xmlns:adec="http://schemas.microsoft.com/office/drawing/2017/decorative" val="1"/>
              </a:ext>
            </a:extLst>
          </p:cNvPr>
          <p:cNvSpPr txBox="1"/>
          <p:nvPr>
            <p:custDataLst>
              <p:tags r:id="rId3"/>
            </p:custDataLst>
          </p:nvPr>
        </p:nvSpPr>
        <p:spPr>
          <a:xfrm>
            <a:off x="554735" y="654816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Input from OSP, 09/07/2022</a:t>
            </a:r>
          </a:p>
        </p:txBody>
      </p:sp>
      <p:grpSp>
        <p:nvGrpSpPr>
          <p:cNvPr id="6" name="LegendBoxes">
            <a:extLst>
              <a:ext uri="{FF2B5EF4-FFF2-40B4-BE49-F238E27FC236}">
                <a16:creationId xmlns:a16="http://schemas.microsoft.com/office/drawing/2014/main" id="{CF012683-2EDC-4550-9715-56E6AC2754F4}"/>
              </a:ext>
              <a:ext uri="{C183D7F6-B498-43B3-948B-1728B52AA6E4}">
                <adec:decorative xmlns:adec="http://schemas.microsoft.com/office/drawing/2017/decorative" val="1"/>
              </a:ext>
            </a:extLst>
          </p:cNvPr>
          <p:cNvGrpSpPr/>
          <p:nvPr/>
        </p:nvGrpSpPr>
        <p:grpSpPr>
          <a:xfrm>
            <a:off x="8808912" y="524131"/>
            <a:ext cx="3174973" cy="276999"/>
            <a:chOff x="10408786" y="4350723"/>
            <a:chExt cx="3174973" cy="276999"/>
          </a:xfrm>
        </p:grpSpPr>
        <p:sp>
          <p:nvSpPr>
            <p:cNvPr id="39" name="RectangleLegend1">
              <a:extLst>
                <a:ext uri="{FF2B5EF4-FFF2-40B4-BE49-F238E27FC236}">
                  <a16:creationId xmlns:a16="http://schemas.microsoft.com/office/drawing/2014/main" id="{911DDD72-18DA-4625-B11E-D78F7CDF8FEB}"/>
                </a:ext>
              </a:extLst>
            </p:cNvPr>
            <p:cNvSpPr/>
            <p:nvPr/>
          </p:nvSpPr>
          <p:spPr>
            <a:xfrm>
              <a:off x="10408786" y="4402858"/>
              <a:ext cx="172729" cy="172729"/>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6" name="Legend1">
              <a:extLst>
                <a:ext uri="{FF2B5EF4-FFF2-40B4-BE49-F238E27FC236}">
                  <a16:creationId xmlns:a16="http://schemas.microsoft.com/office/drawing/2014/main" id="{1C1C7310-AFD7-4408-99B4-755E7AC74721}"/>
                </a:ext>
              </a:extLst>
            </p:cNvPr>
            <p:cNvSpPr txBox="1"/>
            <p:nvPr/>
          </p:nvSpPr>
          <p:spPr>
            <a:xfrm>
              <a:off x="11040947" y="4350723"/>
              <a:ext cx="2542812" cy="276999"/>
            </a:xfrm>
            <a:prstGeom prst="rect">
              <a:avLst/>
            </a:prstGeom>
            <a:noFill/>
            <a:ln>
              <a:noFill/>
              <a:miter lim="800000"/>
            </a:ln>
          </p:spPr>
          <p:txBody>
            <a:bodyPr wrap="none" lIns="0" tIns="0" rIns="0" bIns="0" rtlCol="0" anchor="ctr" anchorCtr="0">
              <a:spAutoFit/>
            </a:bodyPr>
            <a:lstStyle/>
            <a:p>
              <a:pPr>
                <a:spcAft>
                  <a:spcPts val="600"/>
                </a:spcAft>
              </a:pPr>
              <a:r>
                <a:rPr lang="en-US" dirty="0"/>
                <a:t>Topics for future sessions</a:t>
              </a:r>
            </a:p>
          </p:txBody>
        </p:sp>
      </p:grpSp>
      <p:sp>
        <p:nvSpPr>
          <p:cNvPr id="37" name="Sticker">
            <a:extLst>
              <a:ext uri="{FF2B5EF4-FFF2-40B4-BE49-F238E27FC236}">
                <a16:creationId xmlns:a16="http://schemas.microsoft.com/office/drawing/2014/main" id="{C6ED89AA-92DB-4E3C-9231-545A13BBD542}"/>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295811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id="{8E562B0E-69B8-4C93-967A-580EB577BDA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204001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4" name="Object 6" hidden="1">
                        <a:extLst>
                          <a:ext uri="{FF2B5EF4-FFF2-40B4-BE49-F238E27FC236}">
                            <a16:creationId xmlns:a16="http://schemas.microsoft.com/office/drawing/2014/main" id="{8E562B0E-69B8-4C93-967A-580EB577BDA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5" name="2. Slide Title">
            <a:extLst>
              <a:ext uri="{FF2B5EF4-FFF2-40B4-BE49-F238E27FC236}">
                <a16:creationId xmlns:a16="http://schemas.microsoft.com/office/drawing/2014/main" id="{D9C59B59-86E5-48C7-AC5C-8E98EE160650}"/>
              </a:ext>
            </a:extLst>
          </p:cNvPr>
          <p:cNvSpPr>
            <a:spLocks noGrp="1"/>
          </p:cNvSpPr>
          <p:nvPr>
            <p:ph type="title"/>
            <p:custDataLst>
              <p:tags r:id="rId2"/>
            </p:custDataLst>
          </p:nvPr>
        </p:nvSpPr>
        <p:spPr>
          <a:xfrm>
            <a:off x="554736" y="1887524"/>
            <a:ext cx="2514600"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0" lang="en-US" sz="2800" strike="noStrike" kern="1200" spc="0" normalizeH="0" noProof="0" dirty="0">
                <a:ln w="6350" cap="flat">
                  <a:noFill/>
                  <a:miter lim="800000"/>
                </a:ln>
                <a:effectLst/>
                <a:uLnTx/>
                <a:uFillTx/>
              </a:rPr>
              <a:t>Today’s Agenda</a:t>
            </a:r>
            <a:endParaRPr lang="en-US" sz="2800" dirty="0"/>
          </a:p>
        </p:txBody>
      </p:sp>
      <p:grpSp>
        <p:nvGrpSpPr>
          <p:cNvPr id="2" name="Group 1" descr="Today's Agenda">
            <a:extLst>
              <a:ext uri="{FF2B5EF4-FFF2-40B4-BE49-F238E27FC236}">
                <a16:creationId xmlns:a16="http://schemas.microsoft.com/office/drawing/2014/main" id="{273504D2-152D-079E-418F-548BE9B1848C}"/>
              </a:ext>
            </a:extLst>
          </p:cNvPr>
          <p:cNvGrpSpPr/>
          <p:nvPr/>
        </p:nvGrpSpPr>
        <p:grpSpPr>
          <a:xfrm>
            <a:off x="3725059" y="960868"/>
            <a:ext cx="8200241" cy="5119516"/>
            <a:chOff x="3725059" y="960868"/>
            <a:chExt cx="8200241" cy="5119516"/>
          </a:xfrm>
        </p:grpSpPr>
        <p:sp>
          <p:nvSpPr>
            <p:cNvPr id="30" name="Rectangle 29">
              <a:extLst>
                <a:ext uri="{FF2B5EF4-FFF2-40B4-BE49-F238E27FC236}">
                  <a16:creationId xmlns:a16="http://schemas.microsoft.com/office/drawing/2014/main" id="{6984A902-052B-4317-9A66-03D589D2DC7D}"/>
                </a:ext>
                <a:ext uri="{C183D7F6-B498-43B3-948B-1728B52AA6E4}">
                  <adec:decorative xmlns:adec="http://schemas.microsoft.com/office/drawing/2017/decorative" val="1"/>
                </a:ext>
              </a:extLst>
            </p:cNvPr>
            <p:cNvSpPr/>
            <p:nvPr/>
          </p:nvSpPr>
          <p:spPr>
            <a:xfrm>
              <a:off x="3725059" y="3871303"/>
              <a:ext cx="8200241" cy="1205067"/>
            </a:xfrm>
            <a:prstGeom prst="rect">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0" name="TrackerNumBlue 7">
              <a:extLst>
                <a:ext uri="{FF2B5EF4-FFF2-40B4-BE49-F238E27FC236}">
                  <a16:creationId xmlns:a16="http://schemas.microsoft.com/office/drawing/2014/main" id="{BA5B036A-0E1C-4B7E-AB0A-3B80EF8EC286}"/>
                </a:ext>
              </a:extLst>
            </p:cNvPr>
            <p:cNvSpPr/>
            <p:nvPr>
              <p:custDataLst>
                <p:tags r:id="rId3"/>
              </p:custDataLst>
            </p:nvPr>
          </p:nvSpPr>
          <p:spPr>
            <a:xfrm>
              <a:off x="3800742" y="4077020"/>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72" name="TextBox 71">
              <a:extLst>
                <a:ext uri="{FF2B5EF4-FFF2-40B4-BE49-F238E27FC236}">
                  <a16:creationId xmlns:a16="http://schemas.microsoft.com/office/drawing/2014/main" id="{F1327BBF-9D93-4FB5-8719-5D81545B4181}"/>
                </a:ext>
              </a:extLst>
            </p:cNvPr>
            <p:cNvSpPr txBox="1">
              <a:spLocks/>
            </p:cNvSpPr>
            <p:nvPr/>
          </p:nvSpPr>
          <p:spPr>
            <a:xfrm>
              <a:off x="4170829" y="409358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bg2"/>
                  </a:solidFill>
                  <a:ea typeface="Arial Unicode MS" panose="020B0604020202020204" pitchFamily="34" charset="-128"/>
                  <a:cs typeface="Arial Unicode MS" panose="020B0604020202020204" pitchFamily="34" charset="-128"/>
                </a:rPr>
                <a:t>Policy and operational considerations</a:t>
              </a:r>
            </a:p>
          </p:txBody>
        </p:sp>
        <p:sp>
          <p:nvSpPr>
            <p:cNvPr id="74" name="TextBox 73">
              <a:extLst>
                <a:ext uri="{FF2B5EF4-FFF2-40B4-BE49-F238E27FC236}">
                  <a16:creationId xmlns:a16="http://schemas.microsoft.com/office/drawing/2014/main" id="{DE7DEF38-3B40-4C38-8330-7FC40D427A43}"/>
                </a:ext>
              </a:extLst>
            </p:cNvPr>
            <p:cNvSpPr txBox="1">
              <a:spLocks/>
            </p:cNvSpPr>
            <p:nvPr/>
          </p:nvSpPr>
          <p:spPr>
            <a:xfrm>
              <a:off x="6172200" y="3871303"/>
              <a:ext cx="4211052"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solidFill>
                    <a:schemeClr val="bg2"/>
                  </a:solidFill>
                  <a:ea typeface="Arial Unicode MS" panose="020B0604020202020204" pitchFamily="34" charset="-128"/>
                  <a:cs typeface="Arial Unicode MS" panose="020B0604020202020204" pitchFamily="34" charset="-128"/>
                </a:rPr>
                <a:t>Share current hypothesis on scope of services	 </a:t>
              </a:r>
            </a:p>
            <a:p>
              <a:r>
                <a:rPr lang="en-US" sz="1800" dirty="0">
                  <a:solidFill>
                    <a:schemeClr val="bg2"/>
                  </a:solidFill>
                  <a:ea typeface="Arial Unicode MS" panose="020B0604020202020204" pitchFamily="34" charset="-128"/>
                  <a:cs typeface="Arial Unicode MS" panose="020B0604020202020204" pitchFamily="34" charset="-128"/>
                </a:rPr>
                <a:t>Discuss open design questions around policy and operations in breakout rooms</a:t>
              </a:r>
            </a:p>
          </p:txBody>
        </p:sp>
        <p:sp>
          <p:nvSpPr>
            <p:cNvPr id="73" name="TextBox 72">
              <a:extLst>
                <a:ext uri="{FF2B5EF4-FFF2-40B4-BE49-F238E27FC236}">
                  <a16:creationId xmlns:a16="http://schemas.microsoft.com/office/drawing/2014/main" id="{3388B44F-CCE8-417B-A7B4-FA2D891F3002}"/>
                </a:ext>
              </a:extLst>
            </p:cNvPr>
            <p:cNvSpPr txBox="1">
              <a:spLocks/>
            </p:cNvSpPr>
            <p:nvPr/>
          </p:nvSpPr>
          <p:spPr>
            <a:xfrm>
              <a:off x="10612383" y="4077020"/>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solidFill>
                    <a:schemeClr val="bg2"/>
                  </a:solidFill>
                  <a:ea typeface="Arial Unicode MS" panose="020B0604020202020204" pitchFamily="34" charset="-128"/>
                  <a:cs typeface="Arial Unicode MS" panose="020B0604020202020204" pitchFamily="34" charset="-128"/>
                </a:rPr>
                <a:t>55 mins</a:t>
              </a:r>
            </a:p>
          </p:txBody>
        </p:sp>
        <p:sp>
          <p:nvSpPr>
            <p:cNvPr id="13" name="TextBox 12">
              <a:extLst>
                <a:ext uri="{FF2B5EF4-FFF2-40B4-BE49-F238E27FC236}">
                  <a16:creationId xmlns:a16="http://schemas.microsoft.com/office/drawing/2014/main" id="{9519661D-901B-46AC-A3D5-CED10515A2B9}"/>
                </a:ext>
                <a:ext uri="{C183D7F6-B498-43B3-948B-1728B52AA6E4}">
                  <adec:decorative xmlns:adec="http://schemas.microsoft.com/office/drawing/2017/decorative" val="1"/>
                </a:ext>
              </a:extLst>
            </p:cNvPr>
            <p:cNvSpPr txBox="1">
              <a:spLocks/>
            </p:cNvSpPr>
            <p:nvPr/>
          </p:nvSpPr>
          <p:spPr>
            <a:xfrm>
              <a:off x="3800742" y="960938"/>
              <a:ext cx="1876158" cy="27692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Topic</a:t>
              </a:r>
            </a:p>
          </p:txBody>
        </p:sp>
        <p:cxnSp>
          <p:nvCxnSpPr>
            <p:cNvPr id="15" name="Straight Arrow Connector 14">
              <a:extLst>
                <a:ext uri="{FF2B5EF4-FFF2-40B4-BE49-F238E27FC236}">
                  <a16:creationId xmlns:a16="http://schemas.microsoft.com/office/drawing/2014/main" id="{0E52C8ED-271E-49BC-A213-FA7B42E4A422}"/>
                </a:ext>
                <a:ext uri="{C183D7F6-B498-43B3-948B-1728B52AA6E4}">
                  <adec:decorative xmlns:adec="http://schemas.microsoft.com/office/drawing/2017/decorative" val="1"/>
                </a:ext>
              </a:extLst>
            </p:cNvPr>
            <p:cNvCxnSpPr>
              <a:cxnSpLocks/>
            </p:cNvCxnSpPr>
            <p:nvPr/>
          </p:nvCxnSpPr>
          <p:spPr>
            <a:xfrm>
              <a:off x="3725059" y="1318468"/>
              <a:ext cx="8122022" cy="0"/>
            </a:xfrm>
            <a:prstGeom prst="straightConnector1">
              <a:avLst/>
            </a:prstGeom>
            <a:ln w="12700">
              <a:solidFill>
                <a:srgbClr val="7F7F7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9038B9-CE61-426A-9FEA-332D498E5E01}"/>
                </a:ext>
                <a:ext uri="{C183D7F6-B498-43B3-948B-1728B52AA6E4}">
                  <adec:decorative xmlns:adec="http://schemas.microsoft.com/office/drawing/2017/decorative" val="1"/>
                </a:ext>
              </a:extLst>
            </p:cNvPr>
            <p:cNvSpPr txBox="1">
              <a:spLocks/>
            </p:cNvSpPr>
            <p:nvPr/>
          </p:nvSpPr>
          <p:spPr>
            <a:xfrm>
              <a:off x="10612383" y="960868"/>
              <a:ext cx="113659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Time              </a:t>
              </a:r>
            </a:p>
          </p:txBody>
        </p:sp>
        <p:cxnSp>
          <p:nvCxnSpPr>
            <p:cNvPr id="26" name="Straight Arrow Connector 25">
              <a:extLst>
                <a:ext uri="{FF2B5EF4-FFF2-40B4-BE49-F238E27FC236}">
                  <a16:creationId xmlns:a16="http://schemas.microsoft.com/office/drawing/2014/main" id="{F17334E1-21EA-434C-853A-F405D870DC73}"/>
                </a:ext>
                <a:ext uri="{C183D7F6-B498-43B3-948B-1728B52AA6E4}">
                  <adec:decorative xmlns:adec="http://schemas.microsoft.com/office/drawing/2017/decorative" val="1"/>
                </a:ext>
              </a:extLst>
            </p:cNvPr>
            <p:cNvCxnSpPr>
              <a:cxnSpLocks/>
            </p:cNvCxnSpPr>
            <p:nvPr/>
          </p:nvCxnSpPr>
          <p:spPr>
            <a:xfrm>
              <a:off x="3725059" y="2249101"/>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F8C5D8-747E-440F-952D-F344E188565A}"/>
                </a:ext>
                <a:ext uri="{C183D7F6-B498-43B3-948B-1728B52AA6E4}">
                  <adec:decorative xmlns:adec="http://schemas.microsoft.com/office/drawing/2017/decorative" val="1"/>
                </a:ext>
              </a:extLst>
            </p:cNvPr>
            <p:cNvCxnSpPr>
              <a:cxnSpLocks/>
            </p:cNvCxnSpPr>
            <p:nvPr/>
          </p:nvCxnSpPr>
          <p:spPr>
            <a:xfrm>
              <a:off x="3725059" y="510710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rackerNumBlue 7">
              <a:extLst>
                <a:ext uri="{FF2B5EF4-FFF2-40B4-BE49-F238E27FC236}">
                  <a16:creationId xmlns:a16="http://schemas.microsoft.com/office/drawing/2014/main" id="{82F43979-8FE1-4D4F-9C58-9AC352975B34}"/>
                </a:ext>
                <a:ext uri="{C183D7F6-B498-43B3-948B-1728B52AA6E4}">
                  <adec:decorative xmlns:adec="http://schemas.microsoft.com/office/drawing/2017/decorative" val="1"/>
                </a:ext>
              </a:extLst>
            </p:cNvPr>
            <p:cNvSpPr/>
            <p:nvPr>
              <p:custDataLst>
                <p:tags r:id="rId4"/>
              </p:custDataLst>
            </p:nvPr>
          </p:nvSpPr>
          <p:spPr>
            <a:xfrm>
              <a:off x="3800742" y="5249387"/>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4</a:t>
              </a:r>
            </a:p>
          </p:txBody>
        </p:sp>
        <p:sp>
          <p:nvSpPr>
            <p:cNvPr id="47" name="TextBox 46">
              <a:extLst>
                <a:ext uri="{FF2B5EF4-FFF2-40B4-BE49-F238E27FC236}">
                  <a16:creationId xmlns:a16="http://schemas.microsoft.com/office/drawing/2014/main" id="{FD0236BA-350A-407B-B21B-67CC552DDC01}"/>
                </a:ext>
                <a:ext uri="{C183D7F6-B498-43B3-948B-1728B52AA6E4}">
                  <adec:decorative xmlns:adec="http://schemas.microsoft.com/office/drawing/2017/decorative" val="1"/>
                </a:ext>
              </a:extLst>
            </p:cNvPr>
            <p:cNvSpPr txBox="1">
              <a:spLocks/>
            </p:cNvSpPr>
            <p:nvPr/>
          </p:nvSpPr>
          <p:spPr>
            <a:xfrm>
              <a:off x="4170829" y="5265947"/>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Next steps</a:t>
              </a:r>
            </a:p>
          </p:txBody>
        </p:sp>
        <p:sp>
          <p:nvSpPr>
            <p:cNvPr id="40" name="TrackerNumBlue 7">
              <a:extLst>
                <a:ext uri="{FF2B5EF4-FFF2-40B4-BE49-F238E27FC236}">
                  <a16:creationId xmlns:a16="http://schemas.microsoft.com/office/drawing/2014/main" id="{9EA1A469-895E-416B-B0F0-6520CFF8F7E5}"/>
                </a:ext>
                <a:ext uri="{C183D7F6-B498-43B3-948B-1728B52AA6E4}">
                  <adec:decorative xmlns:adec="http://schemas.microsoft.com/office/drawing/2017/decorative" val="1"/>
                </a:ext>
              </a:extLst>
            </p:cNvPr>
            <p:cNvSpPr/>
            <p:nvPr>
              <p:custDataLst>
                <p:tags r:id="rId5"/>
              </p:custDataLst>
            </p:nvPr>
          </p:nvSpPr>
          <p:spPr>
            <a:xfrm>
              <a:off x="3800742" y="2391378"/>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20" name="TextBox 19">
              <a:extLst>
                <a:ext uri="{FF2B5EF4-FFF2-40B4-BE49-F238E27FC236}">
                  <a16:creationId xmlns:a16="http://schemas.microsoft.com/office/drawing/2014/main" id="{E25BB173-9261-43A5-AC6F-5CCD4D85A3F1}"/>
                </a:ext>
                <a:ext uri="{C183D7F6-B498-43B3-948B-1728B52AA6E4}">
                  <adec:decorative xmlns:adec="http://schemas.microsoft.com/office/drawing/2017/decorative" val="1"/>
                </a:ext>
              </a:extLst>
            </p:cNvPr>
            <p:cNvSpPr txBox="1">
              <a:spLocks/>
            </p:cNvSpPr>
            <p:nvPr/>
          </p:nvSpPr>
          <p:spPr>
            <a:xfrm>
              <a:off x="6172201" y="960938"/>
              <a:ext cx="4211052" cy="27692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Activities</a:t>
              </a:r>
            </a:p>
          </p:txBody>
        </p:sp>
        <p:sp>
          <p:nvSpPr>
            <p:cNvPr id="38" name="TrackerNumBlue 7">
              <a:extLst>
                <a:ext uri="{FF2B5EF4-FFF2-40B4-BE49-F238E27FC236}">
                  <a16:creationId xmlns:a16="http://schemas.microsoft.com/office/drawing/2014/main" id="{E89C0939-1389-4118-80E6-BC9894FABBE0}"/>
                </a:ext>
                <a:ext uri="{C183D7F6-B498-43B3-948B-1728B52AA6E4}">
                  <adec:decorative xmlns:adec="http://schemas.microsoft.com/office/drawing/2017/decorative" val="1"/>
                </a:ext>
              </a:extLst>
            </p:cNvPr>
            <p:cNvSpPr/>
            <p:nvPr>
              <p:custDataLst>
                <p:tags r:id="rId6"/>
              </p:custDataLst>
            </p:nvPr>
          </p:nvSpPr>
          <p:spPr>
            <a:xfrm>
              <a:off x="3800742" y="1428770"/>
              <a:ext cx="279340" cy="279340"/>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49" name="TextBox 48">
              <a:extLst>
                <a:ext uri="{FF2B5EF4-FFF2-40B4-BE49-F238E27FC236}">
                  <a16:creationId xmlns:a16="http://schemas.microsoft.com/office/drawing/2014/main" id="{BA363576-C06E-4CD5-AF6A-20CD1644D5C8}"/>
                </a:ext>
                <a:ext uri="{C183D7F6-B498-43B3-948B-1728B52AA6E4}">
                  <adec:decorative xmlns:adec="http://schemas.microsoft.com/office/drawing/2017/decorative" val="1"/>
                </a:ext>
              </a:extLst>
            </p:cNvPr>
            <p:cNvSpPr txBox="1">
              <a:spLocks/>
            </p:cNvSpPr>
            <p:nvPr/>
          </p:nvSpPr>
          <p:spPr>
            <a:xfrm>
              <a:off x="10612383" y="5249387"/>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10 mins</a:t>
              </a:r>
            </a:p>
          </p:txBody>
        </p:sp>
        <p:sp>
          <p:nvSpPr>
            <p:cNvPr id="48" name="TextBox 47">
              <a:extLst>
                <a:ext uri="{FF2B5EF4-FFF2-40B4-BE49-F238E27FC236}">
                  <a16:creationId xmlns:a16="http://schemas.microsoft.com/office/drawing/2014/main" id="{F643ADCB-4554-4720-B666-D7CEA8FEBDD4}"/>
                </a:ext>
                <a:ext uri="{C183D7F6-B498-43B3-948B-1728B52AA6E4}">
                  <adec:decorative xmlns:adec="http://schemas.microsoft.com/office/drawing/2017/decorative" val="1"/>
                </a:ext>
              </a:extLst>
            </p:cNvPr>
            <p:cNvSpPr txBox="1">
              <a:spLocks/>
            </p:cNvSpPr>
            <p:nvPr/>
          </p:nvSpPr>
          <p:spPr>
            <a:xfrm>
              <a:off x="6172201" y="5249387"/>
              <a:ext cx="4211052"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Review plan and cadence for following sessions over the next 3 months, including pre-work for next session</a:t>
              </a:r>
            </a:p>
          </p:txBody>
        </p:sp>
        <p:sp>
          <p:nvSpPr>
            <p:cNvPr id="43" name="TextBox 42">
              <a:extLst>
                <a:ext uri="{FF2B5EF4-FFF2-40B4-BE49-F238E27FC236}">
                  <a16:creationId xmlns:a16="http://schemas.microsoft.com/office/drawing/2014/main" id="{03B8C89E-2D80-429C-80F3-CF0D08E2541A}"/>
                </a:ext>
                <a:ext uri="{C183D7F6-B498-43B3-948B-1728B52AA6E4}">
                  <adec:decorative xmlns:adec="http://schemas.microsoft.com/office/drawing/2017/decorative" val="1"/>
                </a:ext>
              </a:extLst>
            </p:cNvPr>
            <p:cNvSpPr txBox="1">
              <a:spLocks/>
            </p:cNvSpPr>
            <p:nvPr/>
          </p:nvSpPr>
          <p:spPr>
            <a:xfrm>
              <a:off x="4170828" y="2391378"/>
              <a:ext cx="1897379" cy="49244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Vision for the fee schedule and role of working group</a:t>
              </a:r>
            </a:p>
          </p:txBody>
        </p:sp>
        <p:sp>
          <p:nvSpPr>
            <p:cNvPr id="27" name="TextBox 26">
              <a:extLst>
                <a:ext uri="{FF2B5EF4-FFF2-40B4-BE49-F238E27FC236}">
                  <a16:creationId xmlns:a16="http://schemas.microsoft.com/office/drawing/2014/main" id="{DACD54D6-1997-424E-95FE-54831F37BD0F}"/>
                </a:ext>
                <a:ext uri="{C183D7F6-B498-43B3-948B-1728B52AA6E4}">
                  <adec:decorative xmlns:adec="http://schemas.microsoft.com/office/drawing/2017/decorative" val="1"/>
                </a:ext>
              </a:extLst>
            </p:cNvPr>
            <p:cNvSpPr txBox="1">
              <a:spLocks/>
            </p:cNvSpPr>
            <p:nvPr/>
          </p:nvSpPr>
          <p:spPr>
            <a:xfrm>
              <a:off x="10612383" y="2391378"/>
              <a:ext cx="1136594" cy="276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sz="1800" dirty="0">
                  <a:latin typeface="Segoe UI" panose="020B0502040204020203" pitchFamily="34" charset="0"/>
                  <a:ea typeface="Arial Unicode MS" panose="020B0604020202020204"/>
                  <a:sym typeface=""/>
                </a:rPr>
                <a:t>30 mins                           </a:t>
              </a:r>
              <a:endParaRPr lang="ja-JP" altLang="en-US" sz="1800" dirty="0">
                <a:latin typeface="Segoe UI" panose="020B0502040204020203" pitchFamily="34" charset="0"/>
                <a:ea typeface="Arial Unicode MS" panose="020B0604020202020204"/>
                <a:sym typeface=""/>
              </a:endParaRPr>
            </a:p>
          </p:txBody>
        </p:sp>
        <p:sp>
          <p:nvSpPr>
            <p:cNvPr id="8" name="TextBox 7">
              <a:extLst>
                <a:ext uri="{FF2B5EF4-FFF2-40B4-BE49-F238E27FC236}">
                  <a16:creationId xmlns:a16="http://schemas.microsoft.com/office/drawing/2014/main" id="{31D92EEF-BE07-4C09-9D28-175A48106A43}"/>
                </a:ext>
                <a:ext uri="{C183D7F6-B498-43B3-948B-1728B52AA6E4}">
                  <adec:decorative xmlns:adec="http://schemas.microsoft.com/office/drawing/2017/decorative" val="1"/>
                </a:ext>
              </a:extLst>
            </p:cNvPr>
            <p:cNvSpPr txBox="1">
              <a:spLocks/>
            </p:cNvSpPr>
            <p:nvPr/>
          </p:nvSpPr>
          <p:spPr>
            <a:xfrm>
              <a:off x="6172201" y="2391378"/>
              <a:ext cx="4821620" cy="907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IN" altLang="ja-JP" sz="1800" dirty="0">
                  <a:latin typeface="Segoe UI" panose="020B0502040204020203" pitchFamily="34" charset="0"/>
                  <a:ea typeface="Arial Unicode MS" panose="020B0604020202020204"/>
                  <a:sym typeface=""/>
                </a:rPr>
                <a:t>Review background (e.g., legislative requirements, impact on funding, etc.)</a:t>
              </a:r>
            </a:p>
            <a:p>
              <a:r>
                <a:rPr lang="en-US" altLang="ja-JP" sz="1800" dirty="0">
                  <a:latin typeface="Segoe UI" panose="020B0502040204020203" pitchFamily="34" charset="0"/>
                  <a:ea typeface="Arial Unicode MS" panose="020B0604020202020204"/>
                  <a:sym typeface=""/>
                </a:rPr>
                <a:t>Align on role of workgroup and working norms</a:t>
              </a:r>
              <a:endParaRPr lang="ja-JP" altLang="en-US" sz="1800" dirty="0">
                <a:latin typeface="Segoe UI" panose="020B0502040204020203" pitchFamily="34" charset="0"/>
                <a:ea typeface="Arial Unicode MS" panose="020B0604020202020204"/>
                <a:sym typeface=""/>
              </a:endParaRPr>
            </a:p>
          </p:txBody>
        </p:sp>
        <p:sp>
          <p:nvSpPr>
            <p:cNvPr id="57" name="TextBox 56">
              <a:extLst>
                <a:ext uri="{FF2B5EF4-FFF2-40B4-BE49-F238E27FC236}">
                  <a16:creationId xmlns:a16="http://schemas.microsoft.com/office/drawing/2014/main" id="{80DA9F16-B59A-42CA-8896-EF81EEE32079}"/>
                </a:ext>
                <a:ext uri="{C183D7F6-B498-43B3-948B-1728B52AA6E4}">
                  <adec:decorative xmlns:adec="http://schemas.microsoft.com/office/drawing/2017/decorative" val="1"/>
                </a:ext>
              </a:extLst>
            </p:cNvPr>
            <p:cNvSpPr txBox="1">
              <a:spLocks/>
            </p:cNvSpPr>
            <p:nvPr/>
          </p:nvSpPr>
          <p:spPr>
            <a:xfrm>
              <a:off x="4170829" y="143887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accent1"/>
                  </a:solidFill>
                  <a:ea typeface="Arial Unicode MS" panose="020B0604020202020204" pitchFamily="34" charset="-128"/>
                  <a:cs typeface="Arial Unicode MS" panose="020B0604020202020204" pitchFamily="34" charset="-128"/>
                </a:rPr>
                <a:t>Overview and introductions</a:t>
              </a:r>
            </a:p>
          </p:txBody>
        </p:sp>
        <p:sp>
          <p:nvSpPr>
            <p:cNvPr id="58" name="TextBox 57">
              <a:extLst>
                <a:ext uri="{FF2B5EF4-FFF2-40B4-BE49-F238E27FC236}">
                  <a16:creationId xmlns:a16="http://schemas.microsoft.com/office/drawing/2014/main" id="{F58D5E68-7501-40CA-8DF9-7571778D1E56}"/>
                </a:ext>
                <a:ext uri="{C183D7F6-B498-43B3-948B-1728B52AA6E4}">
                  <adec:decorative xmlns:adec="http://schemas.microsoft.com/office/drawing/2017/decorative" val="1"/>
                </a:ext>
              </a:extLst>
            </p:cNvPr>
            <p:cNvSpPr txBox="1">
              <a:spLocks/>
            </p:cNvSpPr>
            <p:nvPr/>
          </p:nvSpPr>
          <p:spPr>
            <a:xfrm>
              <a:off x="10612383" y="1454285"/>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cs typeface="Arial Unicode MS" panose="020B0604020202020204" pitchFamily="34" charset="-128"/>
                </a:rPr>
                <a:t>20 mins</a:t>
              </a:r>
            </a:p>
          </p:txBody>
        </p:sp>
        <p:sp>
          <p:nvSpPr>
            <p:cNvPr id="59" name="TextBox 58">
              <a:extLst>
                <a:ext uri="{FF2B5EF4-FFF2-40B4-BE49-F238E27FC236}">
                  <a16:creationId xmlns:a16="http://schemas.microsoft.com/office/drawing/2014/main" id="{38169A89-6C5C-4C58-87BA-8A61BA69E3D0}"/>
                </a:ext>
                <a:ext uri="{C183D7F6-B498-43B3-948B-1728B52AA6E4}">
                  <adec:decorative xmlns:adec="http://schemas.microsoft.com/office/drawing/2017/decorative" val="1"/>
                </a:ext>
              </a:extLst>
            </p:cNvPr>
            <p:cNvSpPr txBox="1">
              <a:spLocks/>
            </p:cNvSpPr>
            <p:nvPr/>
          </p:nvSpPr>
          <p:spPr>
            <a:xfrm>
              <a:off x="6172201" y="1454285"/>
              <a:ext cx="4211052"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rPr>
                <a:t>Review today’s agenda and get to know each other</a:t>
              </a:r>
            </a:p>
          </p:txBody>
        </p:sp>
        <p:sp>
          <p:nvSpPr>
            <p:cNvPr id="3" name="TextBox 2">
              <a:extLst>
                <a:ext uri="{FF2B5EF4-FFF2-40B4-BE49-F238E27FC236}">
                  <a16:creationId xmlns:a16="http://schemas.microsoft.com/office/drawing/2014/main" id="{6DF7D1AE-6606-42A1-9E0F-AF8E26FB521E}"/>
                </a:ext>
                <a:ext uri="{C183D7F6-B498-43B3-948B-1728B52AA6E4}">
                  <adec:decorative xmlns:adec="http://schemas.microsoft.com/office/drawing/2017/decorative" val="1"/>
                </a:ext>
              </a:extLst>
            </p:cNvPr>
            <p:cNvSpPr txBox="1">
              <a:spLocks/>
            </p:cNvSpPr>
            <p:nvPr/>
          </p:nvSpPr>
          <p:spPr>
            <a:xfrm>
              <a:off x="4170829" y="3451556"/>
              <a:ext cx="139150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Break</a:t>
              </a:r>
            </a:p>
          </p:txBody>
        </p:sp>
        <p:sp>
          <p:nvSpPr>
            <p:cNvPr id="60" name="TextBox 59">
              <a:extLst>
                <a:ext uri="{FF2B5EF4-FFF2-40B4-BE49-F238E27FC236}">
                  <a16:creationId xmlns:a16="http://schemas.microsoft.com/office/drawing/2014/main" id="{AEABDD44-9AB3-43DB-8FF6-0492D5217F21}"/>
                </a:ext>
                <a:ext uri="{C183D7F6-B498-43B3-948B-1728B52AA6E4}">
                  <adec:decorative xmlns:adec="http://schemas.microsoft.com/office/drawing/2017/decorative" val="1"/>
                </a:ext>
              </a:extLst>
            </p:cNvPr>
            <p:cNvSpPr txBox="1">
              <a:spLocks/>
            </p:cNvSpPr>
            <p:nvPr/>
          </p:nvSpPr>
          <p:spPr>
            <a:xfrm>
              <a:off x="10612383" y="3451556"/>
              <a:ext cx="113659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5 mins</a:t>
              </a:r>
            </a:p>
          </p:txBody>
        </p:sp>
        <p:cxnSp>
          <p:nvCxnSpPr>
            <p:cNvPr id="61" name="Straight Arrow Connector 60">
              <a:extLst>
                <a:ext uri="{FF2B5EF4-FFF2-40B4-BE49-F238E27FC236}">
                  <a16:creationId xmlns:a16="http://schemas.microsoft.com/office/drawing/2014/main" id="{3EBD0917-D7D5-4C0C-9780-578399FA7DF5}"/>
                </a:ext>
                <a:ext uri="{C183D7F6-B498-43B3-948B-1728B52AA6E4}">
                  <adec:decorative xmlns:adec="http://schemas.microsoft.com/office/drawing/2017/decorative" val="1"/>
                </a:ext>
              </a:extLst>
            </p:cNvPr>
            <p:cNvCxnSpPr>
              <a:cxnSpLocks/>
            </p:cNvCxnSpPr>
            <p:nvPr/>
          </p:nvCxnSpPr>
          <p:spPr>
            <a:xfrm>
              <a:off x="3725059" y="332711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8A479B-FBCA-4C6C-95F9-81DE631BB7C1}"/>
                </a:ext>
                <a:ext uri="{C183D7F6-B498-43B3-948B-1728B52AA6E4}">
                  <adec:decorative xmlns:adec="http://schemas.microsoft.com/office/drawing/2017/decorative" val="1"/>
                </a:ext>
              </a:extLst>
            </p:cNvPr>
            <p:cNvCxnSpPr>
              <a:cxnSpLocks/>
            </p:cNvCxnSpPr>
            <p:nvPr/>
          </p:nvCxnSpPr>
          <p:spPr>
            <a:xfrm>
              <a:off x="3725059" y="3840567"/>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Sticker">
            <a:extLst>
              <a:ext uri="{FF2B5EF4-FFF2-40B4-BE49-F238E27FC236}">
                <a16:creationId xmlns:a16="http://schemas.microsoft.com/office/drawing/2014/main" id="{4432DF6B-A022-4B99-B60C-B09473FD5D44}"/>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93502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17CFE70-A86D-4365-B517-E73C3B84A26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858433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6" progId="TCLayout.ActiveDocument.1">
                  <p:embed/>
                </p:oleObj>
              </mc:Choice>
              <mc:Fallback>
                <p:oleObj name="think-cell Slide" r:id="rId10" imgW="473" imgH="476" progId="TCLayout.ActiveDocument.1">
                  <p:embed/>
                  <p:pic>
                    <p:nvPicPr>
                      <p:cNvPr id="3" name="Object 2" hidden="1">
                        <a:extLst>
                          <a:ext uri="{FF2B5EF4-FFF2-40B4-BE49-F238E27FC236}">
                            <a16:creationId xmlns:a16="http://schemas.microsoft.com/office/drawing/2014/main" id="{B17CFE70-A86D-4365-B517-E73C3B84A26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A20D5B38-143E-4D12-A012-A33614A83F25}"/>
              </a:ext>
            </a:extLst>
          </p:cNvPr>
          <p:cNvSpPr>
            <a:spLocks noGrp="1"/>
          </p:cNvSpPr>
          <p:nvPr>
            <p:ph type="title"/>
            <p:custDataLst>
              <p:tags r:id="rId2"/>
            </p:custDataLst>
          </p:nvPr>
        </p:nvSpPr>
        <p:spPr>
          <a:xfrm>
            <a:off x="554736" y="519011"/>
            <a:ext cx="69677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Overview of statutory requirements</a:t>
            </a:r>
          </a:p>
        </p:txBody>
      </p:sp>
      <p:sp>
        <p:nvSpPr>
          <p:cNvPr id="20" name="TextBox 19">
            <a:extLst>
              <a:ext uri="{FF2B5EF4-FFF2-40B4-BE49-F238E27FC236}">
                <a16:creationId xmlns:a16="http://schemas.microsoft.com/office/drawing/2014/main" id="{8B227D15-F4FA-4BEF-85FC-0ED04305966C}"/>
              </a:ext>
            </a:extLst>
          </p:cNvPr>
          <p:cNvSpPr txBox="1">
            <a:spLocks/>
          </p:cNvSpPr>
          <p:nvPr/>
        </p:nvSpPr>
        <p:spPr>
          <a:xfrm>
            <a:off x="1114425" y="1380845"/>
            <a:ext cx="6408039" cy="61555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accent1"/>
                </a:solidFill>
                <a:cs typeface="Times New Roman" panose="02020603050405020304" pitchFamily="18" charset="0"/>
              </a:rPr>
              <a:t>CYBHI Act Statutory requirements</a:t>
            </a:r>
            <a:r>
              <a:rPr lang="en-US" sz="2000" b="1" baseline="30000" dirty="0">
                <a:solidFill>
                  <a:schemeClr val="accent1"/>
                </a:solidFill>
                <a:cs typeface="Times New Roman" panose="02020603050405020304" pitchFamily="18" charset="0"/>
              </a:rPr>
              <a:t>1</a:t>
            </a:r>
          </a:p>
        </p:txBody>
      </p:sp>
      <p:sp>
        <p:nvSpPr>
          <p:cNvPr id="6" name="TextBox 5">
            <a:extLst>
              <a:ext uri="{FF2B5EF4-FFF2-40B4-BE49-F238E27FC236}">
                <a16:creationId xmlns:a16="http://schemas.microsoft.com/office/drawing/2014/main" id="{DD1705BF-90F5-40F6-B8C4-E4C803AC2A75}"/>
              </a:ext>
            </a:extLst>
          </p:cNvPr>
          <p:cNvSpPr txBox="1"/>
          <p:nvPr/>
        </p:nvSpPr>
        <p:spPr>
          <a:xfrm>
            <a:off x="554735" y="2338612"/>
            <a:ext cx="6967729" cy="347787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457200" indent="-457200">
              <a:buFont typeface="+mj-lt"/>
              <a:buAutoNum type="arabicPeriod"/>
            </a:pPr>
            <a:r>
              <a:rPr lang="en-US" sz="1800" b="1" dirty="0">
                <a:solidFill>
                  <a:schemeClr val="accent1"/>
                </a:solidFill>
                <a:cs typeface="Times New Roman" panose="02020603050405020304" pitchFamily="18" charset="0"/>
              </a:rPr>
              <a:t>Develop and maintain a school-linked statewide fee schedule for outpatient mental health or substance use disorder </a:t>
            </a:r>
            <a:r>
              <a:rPr lang="en-US" sz="1800" dirty="0">
                <a:cs typeface="Times New Roman" panose="02020603050405020304" pitchFamily="18" charset="0"/>
              </a:rPr>
              <a:t>provided to a student 25 years of age or younger at a school site </a:t>
            </a:r>
          </a:p>
          <a:p>
            <a:pPr marL="457200" indent="-457200">
              <a:buFont typeface="+mj-lt"/>
              <a:buAutoNum type="arabicPeriod"/>
            </a:pPr>
            <a:r>
              <a:rPr lang="en-US" sz="1800" b="1" dirty="0">
                <a:solidFill>
                  <a:schemeClr val="accent1"/>
                </a:solidFill>
                <a:cs typeface="Times New Roman" panose="02020603050405020304" pitchFamily="18" charset="0"/>
              </a:rPr>
              <a:t>Develop and maintain a school-linked statewide provider network </a:t>
            </a:r>
            <a:r>
              <a:rPr lang="en-US" sz="1800" dirty="0">
                <a:cs typeface="Times New Roman" panose="02020603050405020304" pitchFamily="18" charset="0"/>
              </a:rPr>
              <a:t>of school site behavioral health counselors</a:t>
            </a:r>
          </a:p>
          <a:p>
            <a:pPr marL="457200" indent="-457200">
              <a:buFont typeface="+mj-lt"/>
              <a:buAutoNum type="arabicPeriod"/>
            </a:pPr>
            <a:r>
              <a:rPr lang="en-US" sz="1800" b="1" dirty="0">
                <a:solidFill>
                  <a:schemeClr val="accent1"/>
                </a:solidFill>
                <a:cs typeface="Times New Roman" panose="02020603050405020304" pitchFamily="18" charset="0"/>
              </a:rPr>
              <a:t>Require each commercial health plan AND the Medi-Cal managed care plans and Medi-Cal behavioral health delivery system, as applicable, to reimburse providers </a:t>
            </a:r>
            <a:r>
              <a:rPr lang="en-US" sz="1800" dirty="0">
                <a:cs typeface="Times New Roman" panose="02020603050405020304" pitchFamily="18" charset="0"/>
              </a:rPr>
              <a:t>of medically necessary outpatient mental health or substance use disorder treatment provided at, or near, a school site to a student (age 25 or younger) who is an enrollee of the plan or delivery system</a:t>
            </a:r>
          </a:p>
        </p:txBody>
      </p:sp>
      <p:sp>
        <p:nvSpPr>
          <p:cNvPr id="17" name="TextBox 16">
            <a:extLst>
              <a:ext uri="{FF2B5EF4-FFF2-40B4-BE49-F238E27FC236}">
                <a16:creationId xmlns:a16="http://schemas.microsoft.com/office/drawing/2014/main" id="{59DC9173-6374-4ABB-8D6C-EA1D31E7B377}"/>
              </a:ext>
            </a:extLst>
          </p:cNvPr>
          <p:cNvSpPr txBox="1">
            <a:spLocks/>
          </p:cNvSpPr>
          <p:nvPr/>
        </p:nvSpPr>
        <p:spPr>
          <a:xfrm>
            <a:off x="8058150" y="1380845"/>
            <a:ext cx="3579114" cy="61555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accent1"/>
                </a:solidFill>
                <a:cs typeface="Times New Roman" panose="02020603050405020304" pitchFamily="18" charset="0"/>
              </a:rPr>
              <a:t>Additional factors</a:t>
            </a:r>
            <a:endParaRPr lang="en-US" sz="2000" b="1" baseline="30000" dirty="0">
              <a:solidFill>
                <a:schemeClr val="accent1"/>
              </a:solidFill>
              <a:cs typeface="Times New Roman" panose="02020603050405020304" pitchFamily="18" charset="0"/>
            </a:endParaRPr>
          </a:p>
        </p:txBody>
      </p:sp>
      <p:sp>
        <p:nvSpPr>
          <p:cNvPr id="15" name="TextBox 14">
            <a:extLst>
              <a:ext uri="{FF2B5EF4-FFF2-40B4-BE49-F238E27FC236}">
                <a16:creationId xmlns:a16="http://schemas.microsoft.com/office/drawing/2014/main" id="{5817CDD9-0772-4331-80F1-DC662CD2FF7F}"/>
              </a:ext>
            </a:extLst>
          </p:cNvPr>
          <p:cNvSpPr txBox="1"/>
          <p:nvPr>
            <p:custDataLst>
              <p:tags r:id="rId3"/>
            </p:custDataLst>
          </p:nvPr>
        </p:nvSpPr>
        <p:spPr>
          <a:xfrm>
            <a:off x="8058150" y="2338612"/>
            <a:ext cx="3579114" cy="3175228"/>
          </a:xfrm>
          <a:prstGeom prst="rect">
            <a:avLst/>
          </a:prstGeom>
          <a:noFill/>
          <a:ln w="6350">
            <a:noFill/>
            <a:miter lim="800000"/>
          </a:ln>
        </p:spPr>
        <p:txBody>
          <a:bodyPr wrap="square" lIns="0" tIns="0" rIns="0" bIns="0" anchor="t">
            <a:spAutoFit/>
          </a:bodyPr>
          <a:lstStyle/>
          <a:p>
            <a:pPr>
              <a:spcBef>
                <a:spcPts val="1000"/>
              </a:spcBef>
            </a:pPr>
            <a:r>
              <a:rPr lang="en-US" b="1" dirty="0">
                <a:solidFill>
                  <a:schemeClr val="accent1"/>
                </a:solidFill>
                <a:cs typeface="Times New Roman"/>
              </a:rPr>
              <a:t>Providers of medically necessary school-site services will be reimbursed, at a minimum, at the fee schedule rate </a:t>
            </a:r>
            <a:r>
              <a:rPr lang="en-US" dirty="0">
                <a:cs typeface="Times New Roman"/>
              </a:rPr>
              <a:t>regardless of network provider status (e.g., commercial plan coverage)</a:t>
            </a:r>
          </a:p>
          <a:p>
            <a:pPr>
              <a:spcBef>
                <a:spcPts val="1000"/>
              </a:spcBef>
            </a:pPr>
            <a:r>
              <a:rPr lang="en-US" dirty="0">
                <a:cs typeface="Times New Roman"/>
              </a:rPr>
              <a:t>Services provided as part of the fee schedule shall </a:t>
            </a:r>
            <a:r>
              <a:rPr lang="en-US" b="1" dirty="0">
                <a:solidFill>
                  <a:schemeClr val="accent1"/>
                </a:solidFill>
                <a:cs typeface="Times New Roman"/>
              </a:rPr>
              <a:t>not be subject to copayment, coinsurance, deductible, or any other form of cost sharing</a:t>
            </a:r>
            <a:r>
              <a:rPr lang="en-US" b="1" baseline="30000" dirty="0">
                <a:solidFill>
                  <a:schemeClr val="accent1"/>
                </a:solidFill>
                <a:cs typeface="Times New Roman"/>
              </a:rPr>
              <a:t>2</a:t>
            </a:r>
            <a:r>
              <a:rPr lang="en-US" b="1" dirty="0">
                <a:solidFill>
                  <a:schemeClr val="accent1"/>
                </a:solidFill>
                <a:cs typeface="Times New Roman"/>
              </a:rPr>
              <a:t> </a:t>
            </a:r>
            <a:endParaRPr lang="en-US" b="1" dirty="0">
              <a:solidFill>
                <a:schemeClr val="accent1"/>
              </a:solidFill>
              <a:cs typeface="Times New Roman" panose="02020603050405020304" pitchFamily="18" charset="0"/>
            </a:endParaRPr>
          </a:p>
        </p:txBody>
      </p:sp>
      <p:sp>
        <p:nvSpPr>
          <p:cNvPr id="40" name="4. Footnote">
            <a:extLst>
              <a:ext uri="{FF2B5EF4-FFF2-40B4-BE49-F238E27FC236}">
                <a16:creationId xmlns:a16="http://schemas.microsoft.com/office/drawing/2014/main" id="{43D0C8E6-11EE-4D8E-9196-1B9D24177B27}"/>
              </a:ext>
              <a:ext uri="{C183D7F6-B498-43B3-948B-1728B52AA6E4}">
                <adec:decorative xmlns:adec="http://schemas.microsoft.com/office/drawing/2017/decorative" val="1"/>
              </a:ext>
            </a:extLst>
          </p:cNvPr>
          <p:cNvSpPr txBox="1"/>
          <p:nvPr>
            <p:custDataLst>
              <p:tags r:id="rId4"/>
            </p:custDataLst>
          </p:nvPr>
        </p:nvSpPr>
        <p:spPr>
          <a:xfrm>
            <a:off x="553972" y="6339945"/>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r>
              <a:rPr lang="en-US" dirty="0">
                <a:effectLst/>
                <a:ea typeface="Calibri" panose="020F0502020204030204" pitchFamily="34" charset="0"/>
                <a:cs typeface="Calibri" panose="020F0502020204030204" pitchFamily="34" charset="0"/>
              </a:rPr>
              <a:t>1.	See Children and Youth Behavioral Health Initiative Act, § 5961.4 (a) (1) – (4);</a:t>
            </a:r>
          </a:p>
          <a:p>
            <a:r>
              <a:rPr lang="en-US" dirty="0">
                <a:effectLst/>
                <a:ea typeface="Calibri" panose="020F0502020204030204" pitchFamily="34" charset="0"/>
                <a:cs typeface="Calibri" panose="020F0502020204030204" pitchFamily="34" charset="0"/>
              </a:rPr>
              <a:t>2.	See Health and Safety Code §  1374.722</a:t>
            </a:r>
          </a:p>
        </p:txBody>
      </p:sp>
      <p:cxnSp>
        <p:nvCxnSpPr>
          <p:cNvPr id="116" name="LineBasicDefault 116">
            <a:extLst>
              <a:ext uri="{FF2B5EF4-FFF2-40B4-BE49-F238E27FC236}">
                <a16:creationId xmlns:a16="http://schemas.microsoft.com/office/drawing/2014/main" id="{20043FBF-686F-4E2F-9A8F-E86A374FA686}"/>
              </a:ext>
              <a:ext uri="{C183D7F6-B498-43B3-948B-1728B52AA6E4}">
                <adec:decorative xmlns:adec="http://schemas.microsoft.com/office/drawing/2017/decorative" val="1"/>
              </a:ext>
            </a:extLst>
          </p:cNvPr>
          <p:cNvCxnSpPr>
            <a:cxnSpLocks/>
          </p:cNvCxnSpPr>
          <p:nvPr>
            <p:custDataLst>
              <p:tags r:id="rId5"/>
            </p:custDataLst>
          </p:nvPr>
        </p:nvCxnSpPr>
        <p:spPr>
          <a:xfrm>
            <a:off x="554736" y="2045188"/>
            <a:ext cx="11082529" cy="0"/>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1" name="CustomIcon">
            <a:extLst>
              <a:ext uri="{FF2B5EF4-FFF2-40B4-BE49-F238E27FC236}">
                <a16:creationId xmlns:a16="http://schemas.microsoft.com/office/drawing/2014/main" id="{75C2E6B4-74C7-4AB9-99F4-040F28E59A45}"/>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2">
            <a:extLst>
              <a:ext uri="{96DAC541-7B7A-43D3-8B79-37D633B846F1}">
                <asvg:svgBlip xmlns:asvg="http://schemas.microsoft.com/office/drawing/2016/SVG/main" r:embed="rId13"/>
              </a:ext>
            </a:extLst>
          </a:blip>
          <a:stretch>
            <a:fillRect/>
          </a:stretch>
        </p:blipFill>
        <p:spPr>
          <a:xfrm>
            <a:off x="454914" y="1394418"/>
            <a:ext cx="609600" cy="609600"/>
          </a:xfrm>
          <a:prstGeom prst="rect">
            <a:avLst/>
          </a:prstGeom>
        </p:spPr>
      </p:pic>
      <p:sp>
        <p:nvSpPr>
          <p:cNvPr id="10" name="Sticker">
            <a:extLst>
              <a:ext uri="{FF2B5EF4-FFF2-40B4-BE49-F238E27FC236}">
                <a16:creationId xmlns:a16="http://schemas.microsoft.com/office/drawing/2014/main" id="{F364AF94-D522-48B8-B490-B8392C639306}"/>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1" name="5. Source">
            <a:extLst>
              <a:ext uri="{FF2B5EF4-FFF2-40B4-BE49-F238E27FC236}">
                <a16:creationId xmlns:a16="http://schemas.microsoft.com/office/drawing/2014/main" id="{530DBC2D-ED2E-4469-B80A-37D715B4563A}"/>
              </a:ext>
              <a:ext uri="{C183D7F6-B498-43B3-948B-1728B52AA6E4}">
                <adec:decorative xmlns:adec="http://schemas.microsoft.com/office/drawing/2017/decorative" val="1"/>
              </a:ext>
            </a:extLst>
          </p:cNvPr>
          <p:cNvSpPr txBox="1"/>
          <p:nvPr>
            <p:custDataLst>
              <p:tags r:id="rId7"/>
            </p:custDataLst>
          </p:nvPr>
        </p:nvSpPr>
        <p:spPr>
          <a:xfrm>
            <a:off x="554735" y="6607757"/>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 Public Webinar</a:t>
            </a:r>
          </a:p>
        </p:txBody>
      </p:sp>
    </p:spTree>
    <p:extLst>
      <p:ext uri="{BB962C8B-B14F-4D97-AF65-F5344CB8AC3E}">
        <p14:creationId xmlns:p14="http://schemas.microsoft.com/office/powerpoint/2010/main" val="254247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a:extLst>
              <a:ext uri="{FF2B5EF4-FFF2-40B4-BE49-F238E27FC236}">
                <a16:creationId xmlns:a16="http://schemas.microsoft.com/office/drawing/2014/main" id="{302417AC-8D9A-44A4-B33B-8991C0E688D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52850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6" name="Object 6" hidden="1">
                        <a:extLst>
                          <a:ext uri="{FF2B5EF4-FFF2-40B4-BE49-F238E27FC236}">
                            <a16:creationId xmlns:a16="http://schemas.microsoft.com/office/drawing/2014/main" id="{302417AC-8D9A-44A4-B33B-8991C0E688D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B3E6786-9252-49D4-9B22-87EAA3BD29C9}"/>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Preliminary view of scope of services</a:t>
            </a:r>
            <a:r>
              <a:rPr lang="en-US" baseline="30000" dirty="0"/>
              <a:t>1</a:t>
            </a:r>
            <a:r>
              <a:rPr lang="en-US" dirty="0"/>
              <a:t> to be covered</a:t>
            </a:r>
          </a:p>
        </p:txBody>
      </p:sp>
      <p:sp>
        <p:nvSpPr>
          <p:cNvPr id="28" name="Subtitle 27">
            <a:extLst>
              <a:ext uri="{FF2B5EF4-FFF2-40B4-BE49-F238E27FC236}">
                <a16:creationId xmlns:a16="http://schemas.microsoft.com/office/drawing/2014/main" id="{2C896BCB-86AD-4208-AEB5-63CC5957077D}"/>
              </a:ext>
            </a:extLst>
          </p:cNvPr>
          <p:cNvSpPr>
            <a:spLocks noGrp="1"/>
          </p:cNvSpPr>
          <p:nvPr>
            <p:ph type="subTitle" idx="1"/>
          </p:nvPr>
        </p:nvSpPr>
        <p:spPr>
          <a:xfrm>
            <a:off x="554736" y="919250"/>
            <a:ext cx="11082528" cy="276999"/>
          </a:xfrm>
        </p:spPr>
        <p:txBody>
          <a:bodyPr/>
          <a:lstStyle/>
          <a:p>
            <a:r>
              <a:rPr lang="en-US" sz="1800" i="1" dirty="0"/>
              <a:t>Additional discussion planned for Workgroup 2</a:t>
            </a:r>
          </a:p>
        </p:txBody>
      </p:sp>
      <p:sp>
        <p:nvSpPr>
          <p:cNvPr id="19" name="Hexagon 18">
            <a:extLst>
              <a:ext uri="{FF2B5EF4-FFF2-40B4-BE49-F238E27FC236}">
                <a16:creationId xmlns:a16="http://schemas.microsoft.com/office/drawing/2014/main" id="{1A711792-944B-4240-AFD5-74FA3A1C1A15}"/>
              </a:ext>
            </a:extLst>
          </p:cNvPr>
          <p:cNvSpPr/>
          <p:nvPr/>
        </p:nvSpPr>
        <p:spPr>
          <a:xfrm>
            <a:off x="291377" y="1646701"/>
            <a:ext cx="3397676" cy="2929031"/>
          </a:xfrm>
          <a:prstGeom prst="hexagon">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500"/>
              </a:spcBef>
              <a:buClr>
                <a:schemeClr val="tx2"/>
              </a:buClr>
            </a:pPr>
            <a:r>
              <a:rPr lang="en-US" b="1" dirty="0">
                <a:solidFill>
                  <a:schemeClr val="tx2"/>
                </a:solidFill>
              </a:rPr>
              <a:t>Prevention / early intervention: </a:t>
            </a:r>
            <a:r>
              <a:rPr lang="en-US" dirty="0">
                <a:solidFill>
                  <a:schemeClr val="tx2"/>
                </a:solidFill>
              </a:rPr>
              <a:t>Care for a student to avoid or reduce the impact of a potential mental health condition or substance use disorder</a:t>
            </a:r>
          </a:p>
        </p:txBody>
      </p:sp>
      <p:sp>
        <p:nvSpPr>
          <p:cNvPr id="23" name="Hexagon 22">
            <a:extLst>
              <a:ext uri="{FF2B5EF4-FFF2-40B4-BE49-F238E27FC236}">
                <a16:creationId xmlns:a16="http://schemas.microsoft.com/office/drawing/2014/main" id="{4FB6B8FE-DE10-4C88-AA82-695327820A6B}"/>
              </a:ext>
            </a:extLst>
          </p:cNvPr>
          <p:cNvSpPr/>
          <p:nvPr/>
        </p:nvSpPr>
        <p:spPr>
          <a:xfrm>
            <a:off x="3078836" y="3139562"/>
            <a:ext cx="3397676" cy="2929031"/>
          </a:xfrm>
          <a:prstGeom prst="hexagon">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500"/>
              </a:spcBef>
              <a:buClr>
                <a:schemeClr val="tx2"/>
              </a:buClr>
            </a:pPr>
            <a:r>
              <a:rPr lang="en-US" b="1" dirty="0">
                <a:solidFill>
                  <a:schemeClr val="tx2"/>
                </a:solidFill>
              </a:rPr>
              <a:t>Treatment: </a:t>
            </a:r>
            <a:r>
              <a:rPr lang="en-US" dirty="0">
                <a:solidFill>
                  <a:schemeClr val="tx2"/>
                </a:solidFill>
              </a:rPr>
              <a:t>Care for a student with an identified mental health condition or substance use disorder</a:t>
            </a:r>
          </a:p>
        </p:txBody>
      </p:sp>
      <p:sp>
        <p:nvSpPr>
          <p:cNvPr id="25" name="Hexagon 24">
            <a:extLst>
              <a:ext uri="{FF2B5EF4-FFF2-40B4-BE49-F238E27FC236}">
                <a16:creationId xmlns:a16="http://schemas.microsoft.com/office/drawing/2014/main" id="{09556F53-B389-4020-920A-434FE385C292}"/>
              </a:ext>
            </a:extLst>
          </p:cNvPr>
          <p:cNvSpPr/>
          <p:nvPr/>
        </p:nvSpPr>
        <p:spPr>
          <a:xfrm>
            <a:off x="5866295" y="1646701"/>
            <a:ext cx="3397676" cy="2929031"/>
          </a:xfrm>
          <a:prstGeom prst="hexagon">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500"/>
              </a:spcBef>
              <a:buClr>
                <a:schemeClr val="tx2"/>
              </a:buClr>
            </a:pPr>
            <a:r>
              <a:rPr lang="en-US" b="1" dirty="0">
                <a:solidFill>
                  <a:schemeClr val="tx2"/>
                </a:solidFill>
              </a:rPr>
              <a:t>Ongoing Support:</a:t>
            </a:r>
            <a:r>
              <a:rPr lang="en-US" dirty="0">
                <a:solidFill>
                  <a:schemeClr val="tx2"/>
                </a:solidFill>
              </a:rPr>
              <a:t> Support groups for students with a shared diagnosis and recovery groups for students in recovery from an SUD</a:t>
            </a:r>
            <a:r>
              <a:rPr lang="en-US" b="1" dirty="0">
                <a:solidFill>
                  <a:schemeClr val="tx2"/>
                </a:solidFill>
              </a:rPr>
              <a:t>  </a:t>
            </a:r>
            <a:endParaRPr lang="en-US" i="1" dirty="0">
              <a:solidFill>
                <a:schemeClr val="tx2"/>
              </a:solidFill>
              <a:highlight>
                <a:srgbClr val="FFFF00"/>
              </a:highlight>
            </a:endParaRPr>
          </a:p>
        </p:txBody>
      </p:sp>
      <p:sp>
        <p:nvSpPr>
          <p:cNvPr id="24" name="Hexagon 23">
            <a:extLst>
              <a:ext uri="{FF2B5EF4-FFF2-40B4-BE49-F238E27FC236}">
                <a16:creationId xmlns:a16="http://schemas.microsoft.com/office/drawing/2014/main" id="{96F4817C-EF05-46E2-8B27-96C12B019B70}"/>
              </a:ext>
            </a:extLst>
          </p:cNvPr>
          <p:cNvSpPr/>
          <p:nvPr/>
        </p:nvSpPr>
        <p:spPr>
          <a:xfrm>
            <a:off x="8653754" y="3139562"/>
            <a:ext cx="3397676" cy="2929031"/>
          </a:xfrm>
          <a:prstGeom prst="hexagon">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500"/>
              </a:spcBef>
              <a:buClr>
                <a:schemeClr val="tx2"/>
              </a:buClr>
            </a:pPr>
            <a:r>
              <a:rPr lang="en-US" b="1" dirty="0">
                <a:solidFill>
                  <a:schemeClr val="tx2"/>
                </a:solidFill>
              </a:rPr>
              <a:t>Coordination/ care management: </a:t>
            </a:r>
            <a:r>
              <a:rPr lang="en-US" dirty="0">
                <a:solidFill>
                  <a:schemeClr val="tx2"/>
                </a:solidFill>
              </a:rPr>
              <a:t>activities by a team of providers and/or social support organizations to coordinate care and other services </a:t>
            </a:r>
            <a:endParaRPr lang="en-US" dirty="0">
              <a:solidFill>
                <a:schemeClr val="tx2"/>
              </a:solidFill>
              <a:cs typeface="Segoe UI"/>
            </a:endParaRPr>
          </a:p>
        </p:txBody>
      </p:sp>
      <p:sp>
        <p:nvSpPr>
          <p:cNvPr id="12" name="4. Footnote">
            <a:extLst>
              <a:ext uri="{FF2B5EF4-FFF2-40B4-BE49-F238E27FC236}">
                <a16:creationId xmlns:a16="http://schemas.microsoft.com/office/drawing/2014/main" id="{F0FF183F-FD72-448C-9DF1-591B348C8AF1}"/>
              </a:ext>
              <a:ext uri="{C183D7F6-B498-43B3-948B-1728B52AA6E4}">
                <adec:decorative xmlns:adec="http://schemas.microsoft.com/office/drawing/2017/decorative" val="1"/>
              </a:ext>
            </a:extLst>
          </p:cNvPr>
          <p:cNvSpPr txBox="1"/>
          <p:nvPr>
            <p:custDataLst>
              <p:tags r:id="rId3"/>
            </p:custDataLst>
          </p:nvPr>
        </p:nvSpPr>
        <p:spPr>
          <a:xfrm>
            <a:off x="400459" y="6498657"/>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Clr>
                <a:schemeClr val="tx1"/>
              </a:buClr>
            </a:pPr>
            <a:r>
              <a:rPr lang="en-US" dirty="0"/>
              <a:t>1.	CYBHI Act of 2021 Section 5961.4 (a)</a:t>
            </a:r>
          </a:p>
        </p:txBody>
      </p:sp>
      <p:sp>
        <p:nvSpPr>
          <p:cNvPr id="8" name="Sticker">
            <a:extLst>
              <a:ext uri="{FF2B5EF4-FFF2-40B4-BE49-F238E27FC236}">
                <a16:creationId xmlns:a16="http://schemas.microsoft.com/office/drawing/2014/main" id="{D6E984D6-A2F4-40F2-960C-13500BCA1533}"/>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solidFill>
                  <a:schemeClr val="bg2"/>
                </a:solidFill>
              </a:rPr>
              <a:t>Draft AS OF 09/23/22</a:t>
            </a:r>
          </a:p>
        </p:txBody>
      </p:sp>
    </p:spTree>
    <p:extLst>
      <p:ext uri="{BB962C8B-B14F-4D97-AF65-F5344CB8AC3E}">
        <p14:creationId xmlns:p14="http://schemas.microsoft.com/office/powerpoint/2010/main" val="413706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E4ED357F-378E-4C21-A7F5-7261C6AC78C1}"/>
              </a:ext>
              <a:ext uri="{C183D7F6-B498-43B3-948B-1728B52AA6E4}">
                <adec:decorative xmlns:adec="http://schemas.microsoft.com/office/drawing/2017/decorative" val="0"/>
              </a:ext>
            </a:extLst>
          </p:cNvPr>
          <p:cNvSpPr>
            <a:spLocks noGrp="1"/>
          </p:cNvSpPr>
          <p:nvPr>
            <p:ph type="title"/>
            <p:custDataLst>
              <p:tags r:id="rId1"/>
            </p:custDataLst>
          </p:nvPr>
        </p:nvSpPr>
        <p:spPr>
          <a:xfrm>
            <a:off x="367450" y="857710"/>
            <a:ext cx="11082528" cy="731520"/>
          </a:xfrm>
        </p:spPr>
        <p:txBody>
          <a:bodyPr vert="horz"/>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2500" b="1" i="0" u="none" strike="noStrike" kern="1200" cap="none" spc="0" normalizeH="0" baseline="0" noProof="0" dirty="0">
                <a:ln w="6350" cap="flat">
                  <a:noFill/>
                  <a:miter lim="800000"/>
                </a:ln>
                <a:solidFill>
                  <a:schemeClr val="accent1"/>
                </a:solidFill>
                <a:effectLst/>
                <a:uLnTx/>
                <a:uFillTx/>
                <a:latin typeface="+mj-lt"/>
                <a:ea typeface="+mj-ea"/>
                <a:cs typeface="+mj-cs"/>
              </a:rPr>
              <a:t>   </a:t>
            </a:r>
            <a:r>
              <a:rPr kumimoji="0" lang="en-US" altLang="ja-JP" sz="2500" b="1" i="0" u="none" strike="noStrike" kern="1200" cap="none" spc="0" normalizeH="0" baseline="0" noProof="0" dirty="0">
                <a:ln w="6350" cap="flat">
                  <a:noFill/>
                  <a:miter lim="800000"/>
                </a:ln>
                <a:solidFill>
                  <a:schemeClr val="accent1"/>
                </a:solidFill>
                <a:effectLst/>
                <a:uLnTx/>
                <a:uFillTx/>
                <a:latin typeface="+mj-lt"/>
                <a:ea typeface="+mj-ea"/>
                <a:cs typeface="+mj-cs"/>
              </a:rPr>
              <a:t>Purpose:</a:t>
            </a:r>
            <a:endParaRPr kumimoji="0" lang="ja-JP" altLang="en-US" sz="2500" b="1" i="0" u="none" strike="noStrike" kern="1200" cap="none" spc="0" normalizeH="0" baseline="0" noProof="0" dirty="0">
              <a:ln w="6350" cap="flat">
                <a:noFill/>
                <a:miter lim="800000"/>
              </a:ln>
              <a:solidFill>
                <a:schemeClr val="accent1"/>
              </a:solidFill>
              <a:effectLst/>
              <a:uLnTx/>
              <a:uFillTx/>
              <a:latin typeface="+mj-lt"/>
              <a:ea typeface="+mj-ea"/>
              <a:cs typeface="+mj-cs"/>
            </a:endParaRPr>
          </a:p>
        </p:txBody>
      </p:sp>
      <p:sp>
        <p:nvSpPr>
          <p:cNvPr id="5" name="TextBox 4">
            <a:extLst>
              <a:ext uri="{FF2B5EF4-FFF2-40B4-BE49-F238E27FC236}">
                <a16:creationId xmlns:a16="http://schemas.microsoft.com/office/drawing/2014/main" id="{266D43AD-814C-4037-994C-009BDD462C22}"/>
              </a:ext>
            </a:extLst>
          </p:cNvPr>
          <p:cNvSpPr txBox="1">
            <a:spLocks/>
          </p:cNvSpPr>
          <p:nvPr/>
        </p:nvSpPr>
        <p:spPr>
          <a:xfrm>
            <a:off x="554736" y="2170800"/>
            <a:ext cx="11082528" cy="308289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2000"/>
              </a:spcBef>
              <a:spcAft>
                <a:spcPts val="300"/>
              </a:spcAft>
              <a:buClrTx/>
              <a:buSzPct val="100000"/>
              <a:buFont typeface="Segoe UI" panose="020B0502040204020203"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The purpose of this document is to present next steps for the</a:t>
            </a:r>
            <a:r>
              <a:rPr kumimoji="0" lang="en-US"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Office of Strategic Partnership’s BH Fee Schedule workstream as part of the Children and Youth Behavioral Health Initiative. The materials are meant to provide a non-exhaustive fact base around potential stakeholder engagement and preliminary materials for the fee schedule. </a:t>
            </a:r>
          </a:p>
          <a:p>
            <a:pPr marL="0" marR="0" lvl="0" indent="0" algn="l" defTabSz="914400" rtl="0" eaLnBrk="1" fontAlgn="auto" latinLnBrk="0" hangingPunct="1">
              <a:lnSpc>
                <a:spcPct val="100000"/>
              </a:lnSpc>
              <a:spcBef>
                <a:spcPts val="2000"/>
              </a:spcBef>
              <a:spcAft>
                <a:spcPts val="300"/>
              </a:spcAft>
              <a:buClrTx/>
              <a:buSzPct val="100000"/>
              <a:buFont typeface="Segoe UI" panose="020B0502040204020203"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This document was created at the request of DHCS Office of Strategic Partnerships. Sources of insight include working sessions with OSP, the DHCS July memo on the BH Fee Schedule, and inputs from </a:t>
            </a:r>
            <a:r>
              <a:rPr kumimoji="0" lang="en-US" sz="1800" b="0" i="0" u="none" strike="noStrike" kern="1200" cap="none" spc="0" normalizeH="0" baseline="0" noProof="0" dirty="0" err="1">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CalHHS</a:t>
            </a: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 and other department teams.</a:t>
            </a:r>
          </a:p>
          <a:p>
            <a:pPr marL="0" marR="0" lvl="0" indent="0" algn="l" defTabSz="914400" rtl="0" eaLnBrk="1" fontAlgn="auto" latinLnBrk="0" hangingPunct="1">
              <a:lnSpc>
                <a:spcPct val="100000"/>
              </a:lnSpc>
              <a:spcBef>
                <a:spcPts val="2000"/>
              </a:spcBef>
              <a:spcAft>
                <a:spcPts val="300"/>
              </a:spcAft>
              <a:buClrTx/>
              <a:buSzPct val="100000"/>
              <a:buFont typeface="Segoe UI" panose="020B0502040204020203"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The approaches and considerations included in this document are preliminary and may be further developed based on additional inputs from OSP, broader DHCS, </a:t>
            </a:r>
            <a:r>
              <a:rPr kumimoji="0" lang="en-US" sz="1800" b="0" i="0" u="none" strike="noStrike" kern="1200" cap="none" spc="0" normalizeH="0" baseline="0" noProof="0" dirty="0" err="1">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CalHHS</a:t>
            </a: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 and other departments.</a:t>
            </a:r>
          </a:p>
        </p:txBody>
      </p:sp>
    </p:spTree>
    <p:extLst>
      <p:ext uri="{BB962C8B-B14F-4D97-AF65-F5344CB8AC3E}">
        <p14:creationId xmlns:p14="http://schemas.microsoft.com/office/powerpoint/2010/main" val="381247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FFAA7B7-1B5A-40F9-A905-628368DBF6C9}"/>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47529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73" imgH="476" progId="TCLayout.ActiveDocument.1">
                  <p:embed/>
                </p:oleObj>
              </mc:Choice>
              <mc:Fallback>
                <p:oleObj name="think-cell Slide" r:id="rId30" imgW="473" imgH="476" progId="TCLayout.ActiveDocument.1">
                  <p:embed/>
                  <p:pic>
                    <p:nvPicPr>
                      <p:cNvPr id="3" name="Object 2" hidden="1">
                        <a:extLst>
                          <a:ext uri="{FF2B5EF4-FFF2-40B4-BE49-F238E27FC236}">
                            <a16:creationId xmlns:a16="http://schemas.microsoft.com/office/drawing/2014/main" id="{AFFAA7B7-1B5A-40F9-A905-628368DBF6C9}"/>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6" name="2. Slide Title">
            <a:extLst>
              <a:ext uri="{FF2B5EF4-FFF2-40B4-BE49-F238E27FC236}">
                <a16:creationId xmlns:a16="http://schemas.microsoft.com/office/drawing/2014/main" id="{015E69FB-49E9-4802-8601-954D7DA0143E}"/>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Hypothesis for future-state school-linked fee schedule process flow</a:t>
            </a:r>
          </a:p>
        </p:txBody>
      </p:sp>
      <p:grpSp>
        <p:nvGrpSpPr>
          <p:cNvPr id="24" name="Group 23" descr="School or school district enrolls as a provider">
            <a:extLst>
              <a:ext uri="{FF2B5EF4-FFF2-40B4-BE49-F238E27FC236}">
                <a16:creationId xmlns:a16="http://schemas.microsoft.com/office/drawing/2014/main" id="{7BAE62CA-B673-4E6D-BBF6-6D2A8DB5485E}"/>
              </a:ext>
              <a:ext uri="{C183D7F6-B498-43B3-948B-1728B52AA6E4}">
                <adec:decorative xmlns:adec="http://schemas.microsoft.com/office/drawing/2017/decorative" val="0"/>
              </a:ext>
            </a:extLst>
          </p:cNvPr>
          <p:cNvGrpSpPr/>
          <p:nvPr>
            <p:custDataLst>
              <p:tags r:id="rId3"/>
            </p:custDataLst>
          </p:nvPr>
        </p:nvGrpSpPr>
        <p:grpSpPr>
          <a:xfrm>
            <a:off x="471180" y="1225052"/>
            <a:ext cx="2183200" cy="1145760"/>
            <a:chOff x="554736" y="1706563"/>
            <a:chExt cx="2139563" cy="457200"/>
          </a:xfrm>
          <a:solidFill>
            <a:schemeClr val="accent1"/>
          </a:solidFill>
        </p:grpSpPr>
        <p:sp>
          <p:nvSpPr>
            <p:cNvPr id="22" name="Freeform: Shape 21">
              <a:extLst>
                <a:ext uri="{FF2B5EF4-FFF2-40B4-BE49-F238E27FC236}">
                  <a16:creationId xmlns:a16="http://schemas.microsoft.com/office/drawing/2014/main" id="{4FED4F6D-BA9E-42D5-8B80-1FFCE830DB33}"/>
                </a:ext>
              </a:extLst>
            </p:cNvPr>
            <p:cNvSpPr/>
            <p:nvPr>
              <p:custDataLst>
                <p:tags r:id="rId26"/>
              </p:custDataLst>
            </p:nvPr>
          </p:nvSpPr>
          <p:spPr>
            <a:xfrm>
              <a:off x="554736"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7" y="0"/>
                  </a:lnTo>
                  <a:lnTo>
                    <a:pt x="1828800" y="457200"/>
                  </a:lnTo>
                  <a:lnTo>
                    <a:pt x="1758457" y="914400"/>
                  </a:lnTo>
                  <a:lnTo>
                    <a:pt x="0" y="914400"/>
                  </a:lnTo>
                  <a:lnTo>
                    <a:pt x="0"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3" name="TextBox 22">
              <a:extLst>
                <a:ext uri="{FF2B5EF4-FFF2-40B4-BE49-F238E27FC236}">
                  <a16:creationId xmlns:a16="http://schemas.microsoft.com/office/drawing/2014/main" id="{9F0A0A6F-96A1-431B-B92C-DA798401DEBB}"/>
                </a:ext>
              </a:extLst>
            </p:cNvPr>
            <p:cNvSpPr txBox="1"/>
            <p:nvPr>
              <p:custDataLst>
                <p:tags r:id="rId27"/>
              </p:custDataLst>
            </p:nvPr>
          </p:nvSpPr>
          <p:spPr>
            <a:xfrm>
              <a:off x="618236" y="1738313"/>
              <a:ext cx="1993767"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School or school district enrolls as a provider</a:t>
              </a:r>
            </a:p>
          </p:txBody>
        </p:sp>
      </p:grpSp>
      <p:sp>
        <p:nvSpPr>
          <p:cNvPr id="60" name="TextBox 59">
            <a:extLst>
              <a:ext uri="{FF2B5EF4-FFF2-40B4-BE49-F238E27FC236}">
                <a16:creationId xmlns:a16="http://schemas.microsoft.com/office/drawing/2014/main" id="{4EE7B1C1-5C45-474E-8D29-ECC08D9F692B}"/>
              </a:ext>
            </a:extLst>
          </p:cNvPr>
          <p:cNvSpPr txBox="1"/>
          <p:nvPr/>
        </p:nvSpPr>
        <p:spPr>
          <a:xfrm>
            <a:off x="471179" y="3070592"/>
            <a:ext cx="2099225" cy="33239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School or school district </a:t>
            </a:r>
            <a:r>
              <a:rPr lang="en-US" sz="1800" b="1" dirty="0"/>
              <a:t>enrolls as a provider in the school-linked network </a:t>
            </a:r>
            <a:r>
              <a:rPr lang="en-US" sz="1800" dirty="0"/>
              <a:t>and hires or contracts with medical practitioners </a:t>
            </a:r>
            <a:r>
              <a:rPr lang="en-US" sz="1800" b="1" dirty="0"/>
              <a:t>eligible for reimbursement </a:t>
            </a:r>
            <a:r>
              <a:rPr lang="en-US" sz="1800" dirty="0"/>
              <a:t>under the fee schedule</a:t>
            </a:r>
          </a:p>
        </p:txBody>
      </p:sp>
      <p:grpSp>
        <p:nvGrpSpPr>
          <p:cNvPr id="30" name="Group 29" descr="Provider delivers services at or near school site">
            <a:extLst>
              <a:ext uri="{FF2B5EF4-FFF2-40B4-BE49-F238E27FC236}">
                <a16:creationId xmlns:a16="http://schemas.microsoft.com/office/drawing/2014/main" id="{9C0ECEB4-6E55-432C-8B03-167BAB4E991E}"/>
              </a:ext>
              <a:ext uri="{C183D7F6-B498-43B3-948B-1728B52AA6E4}">
                <adec:decorative xmlns:adec="http://schemas.microsoft.com/office/drawing/2017/decorative" val="0"/>
              </a:ext>
            </a:extLst>
          </p:cNvPr>
          <p:cNvGrpSpPr/>
          <p:nvPr>
            <p:custDataLst>
              <p:tags r:id="rId4"/>
            </p:custDataLst>
          </p:nvPr>
        </p:nvGrpSpPr>
        <p:grpSpPr>
          <a:xfrm>
            <a:off x="2752521" y="1225052"/>
            <a:ext cx="2183200" cy="1145760"/>
            <a:chOff x="2769903" y="1706563"/>
            <a:chExt cx="2139563" cy="457200"/>
          </a:xfrm>
          <a:solidFill>
            <a:schemeClr val="accent1"/>
          </a:solidFill>
        </p:grpSpPr>
        <p:sp>
          <p:nvSpPr>
            <p:cNvPr id="28" name="Freeform: Shape 27">
              <a:extLst>
                <a:ext uri="{FF2B5EF4-FFF2-40B4-BE49-F238E27FC236}">
                  <a16:creationId xmlns:a16="http://schemas.microsoft.com/office/drawing/2014/main" id="{BA7A29A0-3697-4F87-8BB4-477D2FBE5994}"/>
                </a:ext>
              </a:extLst>
            </p:cNvPr>
            <p:cNvSpPr/>
            <p:nvPr>
              <p:custDataLst>
                <p:tags r:id="rId24"/>
              </p:custDataLst>
            </p:nvPr>
          </p:nvSpPr>
          <p:spPr>
            <a:xfrm>
              <a:off x="2769903"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7" y="0"/>
                  </a:lnTo>
                  <a:lnTo>
                    <a:pt x="1828800" y="457200"/>
                  </a:lnTo>
                  <a:lnTo>
                    <a:pt x="1758457"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9" name="TextBox 28">
              <a:extLst>
                <a:ext uri="{FF2B5EF4-FFF2-40B4-BE49-F238E27FC236}">
                  <a16:creationId xmlns:a16="http://schemas.microsoft.com/office/drawing/2014/main" id="{06411641-9181-4522-8F7F-243964DD2A8B}"/>
                </a:ext>
              </a:extLst>
            </p:cNvPr>
            <p:cNvSpPr txBox="1"/>
            <p:nvPr>
              <p:custDataLst>
                <p:tags r:id="rId25"/>
              </p:custDataLst>
            </p:nvPr>
          </p:nvSpPr>
          <p:spPr>
            <a:xfrm>
              <a:off x="2902999"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Provider delivers services at or near school site</a:t>
              </a:r>
            </a:p>
          </p:txBody>
        </p:sp>
      </p:grpSp>
      <p:sp>
        <p:nvSpPr>
          <p:cNvPr id="63" name="TextBox 62">
            <a:extLst>
              <a:ext uri="{FF2B5EF4-FFF2-40B4-BE49-F238E27FC236}">
                <a16:creationId xmlns:a16="http://schemas.microsoft.com/office/drawing/2014/main" id="{F323247F-B158-40D2-96ED-69D9114DE204}"/>
              </a:ext>
            </a:extLst>
          </p:cNvPr>
          <p:cNvSpPr txBox="1">
            <a:spLocks/>
          </p:cNvSpPr>
          <p:nvPr/>
        </p:nvSpPr>
        <p:spPr>
          <a:xfrm>
            <a:off x="2752521" y="3070592"/>
            <a:ext cx="1956197" cy="72019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School or school district </a:t>
            </a:r>
            <a:r>
              <a:rPr lang="en-US" sz="1800" b="1" dirty="0"/>
              <a:t>provides or arranges for the provision </a:t>
            </a:r>
            <a:r>
              <a:rPr lang="en-US" sz="1800" dirty="0"/>
              <a:t>of eligible medically necessary services – on campus, off-campus, mobile, etc.</a:t>
            </a:r>
          </a:p>
        </p:txBody>
      </p:sp>
      <p:grpSp>
        <p:nvGrpSpPr>
          <p:cNvPr id="33" name="Group 32" descr="Responsible party bills for services">
            <a:extLst>
              <a:ext uri="{FF2B5EF4-FFF2-40B4-BE49-F238E27FC236}">
                <a16:creationId xmlns:a16="http://schemas.microsoft.com/office/drawing/2014/main" id="{21EF086E-1618-4439-B342-7088EE8C5109}"/>
              </a:ext>
              <a:ext uri="{C183D7F6-B498-43B3-948B-1728B52AA6E4}">
                <adec:decorative xmlns:adec="http://schemas.microsoft.com/office/drawing/2017/decorative" val="0"/>
              </a:ext>
            </a:extLst>
          </p:cNvPr>
          <p:cNvGrpSpPr>
            <a:grpSpLocks/>
          </p:cNvGrpSpPr>
          <p:nvPr>
            <p:custDataLst>
              <p:tags r:id="rId5"/>
            </p:custDataLst>
          </p:nvPr>
        </p:nvGrpSpPr>
        <p:grpSpPr>
          <a:xfrm>
            <a:off x="5033861" y="1225052"/>
            <a:ext cx="2183200" cy="1145760"/>
            <a:chOff x="4985070" y="1706563"/>
            <a:chExt cx="2139563" cy="457200"/>
          </a:xfrm>
          <a:solidFill>
            <a:schemeClr val="accent1"/>
          </a:solidFill>
        </p:grpSpPr>
        <p:sp>
          <p:nvSpPr>
            <p:cNvPr id="31" name="Freeform: Shape 30">
              <a:extLst>
                <a:ext uri="{FF2B5EF4-FFF2-40B4-BE49-F238E27FC236}">
                  <a16:creationId xmlns:a16="http://schemas.microsoft.com/office/drawing/2014/main" id="{72245026-FE93-4646-861A-D2E898903964}"/>
                </a:ext>
              </a:extLst>
            </p:cNvPr>
            <p:cNvSpPr/>
            <p:nvPr>
              <p:custDataLst>
                <p:tags r:id="rId22"/>
              </p:custDataLst>
            </p:nvPr>
          </p:nvSpPr>
          <p:spPr>
            <a:xfrm>
              <a:off x="4985070"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2" name="TextBox 31">
              <a:extLst>
                <a:ext uri="{FF2B5EF4-FFF2-40B4-BE49-F238E27FC236}">
                  <a16:creationId xmlns:a16="http://schemas.microsoft.com/office/drawing/2014/main" id="{F787D064-BA9F-4E47-ABA0-DD4D26CE2FC7}"/>
                </a:ext>
              </a:extLst>
            </p:cNvPr>
            <p:cNvSpPr txBox="1"/>
            <p:nvPr>
              <p:custDataLst>
                <p:tags r:id="rId23"/>
              </p:custDataLst>
            </p:nvPr>
          </p:nvSpPr>
          <p:spPr>
            <a:xfrm>
              <a:off x="5118166"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Responsible party bills for services</a:t>
              </a:r>
            </a:p>
          </p:txBody>
        </p:sp>
      </p:grpSp>
      <p:sp>
        <p:nvSpPr>
          <p:cNvPr id="76" name="TextBox 75">
            <a:extLst>
              <a:ext uri="{FF2B5EF4-FFF2-40B4-BE49-F238E27FC236}">
                <a16:creationId xmlns:a16="http://schemas.microsoft.com/office/drawing/2014/main" id="{54F99DB7-2437-4CC1-ADDB-7D705880754A}"/>
              </a:ext>
            </a:extLst>
          </p:cNvPr>
          <p:cNvSpPr txBox="1"/>
          <p:nvPr/>
        </p:nvSpPr>
        <p:spPr>
          <a:xfrm>
            <a:off x="5842774" y="2537182"/>
            <a:ext cx="1020852" cy="830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LEA bills </a:t>
            </a:r>
            <a:r>
              <a:rPr lang="en-US" sz="1800" dirty="0"/>
              <a:t>for services</a:t>
            </a:r>
          </a:p>
        </p:txBody>
      </p:sp>
      <p:sp>
        <p:nvSpPr>
          <p:cNvPr id="77" name="TextBox 76">
            <a:extLst>
              <a:ext uri="{FF2B5EF4-FFF2-40B4-BE49-F238E27FC236}">
                <a16:creationId xmlns:a16="http://schemas.microsoft.com/office/drawing/2014/main" id="{C8AAA549-4AEC-487A-84A3-AA274234577B}"/>
              </a:ext>
            </a:extLst>
          </p:cNvPr>
          <p:cNvSpPr txBox="1"/>
          <p:nvPr/>
        </p:nvSpPr>
        <p:spPr>
          <a:xfrm>
            <a:off x="5842773" y="3690699"/>
            <a:ext cx="1104827"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Third party </a:t>
            </a:r>
            <a:r>
              <a:rPr lang="en-US" sz="1800" dirty="0"/>
              <a:t>billing entity </a:t>
            </a:r>
            <a:r>
              <a:rPr lang="en-US" sz="1800" b="1" dirty="0"/>
              <a:t>bills</a:t>
            </a:r>
            <a:endParaRPr lang="en-US" sz="1800" dirty="0"/>
          </a:p>
        </p:txBody>
      </p:sp>
      <p:grpSp>
        <p:nvGrpSpPr>
          <p:cNvPr id="21" name="Group 20" descr="Plan remits payment at (or above) the established rates">
            <a:extLst>
              <a:ext uri="{FF2B5EF4-FFF2-40B4-BE49-F238E27FC236}">
                <a16:creationId xmlns:a16="http://schemas.microsoft.com/office/drawing/2014/main" id="{E5506076-F0B1-42CA-865C-2FEAC20B2B00}"/>
              </a:ext>
              <a:ext uri="{C183D7F6-B498-43B3-948B-1728B52AA6E4}">
                <adec:decorative xmlns:adec="http://schemas.microsoft.com/office/drawing/2017/decorative" val="0"/>
              </a:ext>
            </a:extLst>
          </p:cNvPr>
          <p:cNvGrpSpPr>
            <a:grpSpLocks/>
          </p:cNvGrpSpPr>
          <p:nvPr>
            <p:custDataLst>
              <p:tags r:id="rId6"/>
            </p:custDataLst>
          </p:nvPr>
        </p:nvGrpSpPr>
        <p:grpSpPr>
          <a:xfrm>
            <a:off x="7311736" y="1225052"/>
            <a:ext cx="2183200" cy="1145760"/>
            <a:chOff x="7200237" y="1706563"/>
            <a:chExt cx="2139563" cy="457200"/>
          </a:xfrm>
          <a:solidFill>
            <a:schemeClr val="accent1"/>
          </a:solidFill>
        </p:grpSpPr>
        <p:sp>
          <p:nvSpPr>
            <p:cNvPr id="34" name="Freeform: Shape 33">
              <a:extLst>
                <a:ext uri="{FF2B5EF4-FFF2-40B4-BE49-F238E27FC236}">
                  <a16:creationId xmlns:a16="http://schemas.microsoft.com/office/drawing/2014/main" id="{4CE4F315-EAAE-443B-A897-40EA395A9A53}"/>
                </a:ext>
              </a:extLst>
            </p:cNvPr>
            <p:cNvSpPr/>
            <p:nvPr>
              <p:custDataLst>
                <p:tags r:id="rId20"/>
              </p:custDataLst>
            </p:nvPr>
          </p:nvSpPr>
          <p:spPr>
            <a:xfrm>
              <a:off x="7200237"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5" name="TextBox 34">
              <a:extLst>
                <a:ext uri="{FF2B5EF4-FFF2-40B4-BE49-F238E27FC236}">
                  <a16:creationId xmlns:a16="http://schemas.microsoft.com/office/drawing/2014/main" id="{2C9874DB-B01F-4AF1-8512-EF98677C66E3}"/>
                </a:ext>
              </a:extLst>
            </p:cNvPr>
            <p:cNvSpPr txBox="1"/>
            <p:nvPr>
              <p:custDataLst>
                <p:tags r:id="rId21"/>
              </p:custDataLst>
            </p:nvPr>
          </p:nvSpPr>
          <p:spPr>
            <a:xfrm>
              <a:off x="7333333"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Plan remits payment at (or above) the established rates</a:t>
              </a:r>
            </a:p>
          </p:txBody>
        </p:sp>
      </p:grpSp>
      <p:sp>
        <p:nvSpPr>
          <p:cNvPr id="91" name="TextBox 90">
            <a:extLst>
              <a:ext uri="{FF2B5EF4-FFF2-40B4-BE49-F238E27FC236}">
                <a16:creationId xmlns:a16="http://schemas.microsoft.com/office/drawing/2014/main" id="{A1F13F8A-A159-4D60-959E-53928293ED3A}"/>
              </a:ext>
            </a:extLst>
          </p:cNvPr>
          <p:cNvSpPr txBox="1"/>
          <p:nvPr/>
        </p:nvSpPr>
        <p:spPr>
          <a:xfrm>
            <a:off x="8092189" y="2537182"/>
            <a:ext cx="1347290"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Medi-Cal is payer </a:t>
            </a:r>
            <a:r>
              <a:rPr lang="en-US" sz="1800" dirty="0"/>
              <a:t>(MCOs, Medi-Cal BH) </a:t>
            </a:r>
          </a:p>
        </p:txBody>
      </p:sp>
      <p:sp>
        <p:nvSpPr>
          <p:cNvPr id="92" name="TextBox 91">
            <a:extLst>
              <a:ext uri="{FF2B5EF4-FFF2-40B4-BE49-F238E27FC236}">
                <a16:creationId xmlns:a16="http://schemas.microsoft.com/office/drawing/2014/main" id="{71FAA933-0499-4AD6-A514-11B8609CF8CE}"/>
              </a:ext>
            </a:extLst>
          </p:cNvPr>
          <p:cNvSpPr txBox="1"/>
          <p:nvPr/>
        </p:nvSpPr>
        <p:spPr>
          <a:xfrm>
            <a:off x="8092189" y="3685688"/>
            <a:ext cx="13472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Commercial plan </a:t>
            </a:r>
            <a:r>
              <a:rPr lang="en-US" sz="1800" dirty="0"/>
              <a:t>is payor</a:t>
            </a:r>
          </a:p>
        </p:txBody>
      </p:sp>
      <p:grpSp>
        <p:nvGrpSpPr>
          <p:cNvPr id="75" name="Group 74" descr="State conducts ongoing audit and accountability">
            <a:extLst>
              <a:ext uri="{FF2B5EF4-FFF2-40B4-BE49-F238E27FC236}">
                <a16:creationId xmlns:a16="http://schemas.microsoft.com/office/drawing/2014/main" id="{5180D11F-D970-45E6-BA14-BC73C2F46599}"/>
              </a:ext>
            </a:extLst>
          </p:cNvPr>
          <p:cNvGrpSpPr>
            <a:grpSpLocks/>
          </p:cNvGrpSpPr>
          <p:nvPr>
            <p:custDataLst>
              <p:tags r:id="rId7"/>
            </p:custDataLst>
          </p:nvPr>
        </p:nvGrpSpPr>
        <p:grpSpPr>
          <a:xfrm>
            <a:off x="9593076" y="1225052"/>
            <a:ext cx="2183200" cy="1145760"/>
            <a:chOff x="7200237" y="1706563"/>
            <a:chExt cx="2139563" cy="457200"/>
          </a:xfrm>
          <a:solidFill>
            <a:schemeClr val="accent1"/>
          </a:solidFill>
        </p:grpSpPr>
        <p:sp>
          <p:nvSpPr>
            <p:cNvPr id="80" name="Freeform: Shape 79">
              <a:extLst>
                <a:ext uri="{FF2B5EF4-FFF2-40B4-BE49-F238E27FC236}">
                  <a16:creationId xmlns:a16="http://schemas.microsoft.com/office/drawing/2014/main" id="{0B30A5A8-FFD6-4D34-9ED9-B62F4BBC1996}"/>
                </a:ext>
              </a:extLst>
            </p:cNvPr>
            <p:cNvSpPr/>
            <p:nvPr>
              <p:custDataLst>
                <p:tags r:id="rId18"/>
              </p:custDataLst>
            </p:nvPr>
          </p:nvSpPr>
          <p:spPr>
            <a:xfrm>
              <a:off x="7200237"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2" name="TextBox 81">
              <a:extLst>
                <a:ext uri="{FF2B5EF4-FFF2-40B4-BE49-F238E27FC236}">
                  <a16:creationId xmlns:a16="http://schemas.microsoft.com/office/drawing/2014/main" id="{CD14BCCA-6495-407F-89CC-15F3E853A9FA}"/>
                </a:ext>
              </a:extLst>
            </p:cNvPr>
            <p:cNvSpPr txBox="1"/>
            <p:nvPr>
              <p:custDataLst>
                <p:tags r:id="rId19"/>
              </p:custDataLst>
            </p:nvPr>
          </p:nvSpPr>
          <p:spPr>
            <a:xfrm>
              <a:off x="7333333"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State conducts ongoing audit and accountability</a:t>
              </a:r>
            </a:p>
          </p:txBody>
        </p:sp>
      </p:grpSp>
      <p:sp>
        <p:nvSpPr>
          <p:cNvPr id="85" name="TextBox 84">
            <a:extLst>
              <a:ext uri="{FF2B5EF4-FFF2-40B4-BE49-F238E27FC236}">
                <a16:creationId xmlns:a16="http://schemas.microsoft.com/office/drawing/2014/main" id="{F37E44FD-45D1-4271-A7AD-F982F4B5FFA5}"/>
              </a:ext>
            </a:extLst>
          </p:cNvPr>
          <p:cNvSpPr txBox="1">
            <a:spLocks/>
          </p:cNvSpPr>
          <p:nvPr/>
        </p:nvSpPr>
        <p:spPr>
          <a:xfrm>
            <a:off x="9807190" y="3070592"/>
            <a:ext cx="1882591" cy="72019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State monitors for appropriate and timely reimbursement </a:t>
            </a:r>
            <a:r>
              <a:rPr lang="en-US" sz="1800" dirty="0"/>
              <a:t>and fraud, waste, and abuse</a:t>
            </a:r>
          </a:p>
        </p:txBody>
      </p:sp>
      <p:pic>
        <p:nvPicPr>
          <p:cNvPr id="46" name="CustomIcon">
            <a:extLst>
              <a:ext uri="{FF2B5EF4-FFF2-40B4-BE49-F238E27FC236}">
                <a16:creationId xmlns:a16="http://schemas.microsoft.com/office/drawing/2014/main" id="{5DC6DAF4-4EBC-4EA8-BEF4-941235C433E1}"/>
              </a:ext>
              <a:ext uri="{C183D7F6-B498-43B3-948B-1728B52AA6E4}">
                <adec:decorative xmlns:adec="http://schemas.microsoft.com/office/drawing/2017/decorative" val="1"/>
              </a:ext>
            </a:extLst>
          </p:cNvPr>
          <p:cNvPicPr>
            <a:picLocks/>
          </p:cNvPicPr>
          <p:nvPr>
            <p:custDataLst>
              <p:tags r:id="rId8"/>
            </p:custDataLst>
          </p:nvPr>
        </p:nvPicPr>
        <p:blipFill>
          <a:blip r:embed="rId32">
            <a:extLst>
              <a:ext uri="{96DAC541-7B7A-43D3-8B79-37D633B846F1}">
                <asvg:svgBlip xmlns:asvg="http://schemas.microsoft.com/office/drawing/2016/SVG/main" r:embed="rId33"/>
              </a:ext>
            </a:extLst>
          </a:blip>
          <a:stretch>
            <a:fillRect/>
          </a:stretch>
        </p:blipFill>
        <p:spPr>
          <a:xfrm>
            <a:off x="1185562" y="2531483"/>
            <a:ext cx="418675" cy="482914"/>
          </a:xfrm>
          <a:prstGeom prst="rect">
            <a:avLst/>
          </a:prstGeom>
        </p:spPr>
      </p:pic>
      <p:pic>
        <p:nvPicPr>
          <p:cNvPr id="48" name="CustomIcon">
            <a:extLst>
              <a:ext uri="{FF2B5EF4-FFF2-40B4-BE49-F238E27FC236}">
                <a16:creationId xmlns:a16="http://schemas.microsoft.com/office/drawing/2014/main" id="{6683A5BF-F6F8-49D2-AEFB-DFBC4948C449}"/>
              </a:ext>
              <a:ext uri="{C183D7F6-B498-43B3-948B-1728B52AA6E4}">
                <adec:decorative xmlns:adec="http://schemas.microsoft.com/office/drawing/2017/decorative" val="1"/>
              </a:ext>
            </a:extLst>
          </p:cNvPr>
          <p:cNvPicPr>
            <a:picLocks/>
          </p:cNvPicPr>
          <p:nvPr>
            <p:custDataLst>
              <p:tags r:id="rId9"/>
            </p:custDataLst>
          </p:nvPr>
        </p:nvPicPr>
        <p:blipFill>
          <a:blip r:embed="rId34">
            <a:extLst>
              <a:ext uri="{96DAC541-7B7A-43D3-8B79-37D633B846F1}">
                <asvg:svgBlip xmlns:asvg="http://schemas.microsoft.com/office/drawing/2016/SVG/main" r:embed="rId35"/>
              </a:ext>
            </a:extLst>
          </a:blip>
          <a:stretch>
            <a:fillRect/>
          </a:stretch>
        </p:blipFill>
        <p:spPr>
          <a:xfrm>
            <a:off x="3563052" y="2531484"/>
            <a:ext cx="418675" cy="482914"/>
          </a:xfrm>
          <a:prstGeom prst="rect">
            <a:avLst/>
          </a:prstGeom>
        </p:spPr>
      </p:pic>
      <p:pic>
        <p:nvPicPr>
          <p:cNvPr id="56" name="CustomIcon">
            <a:extLst>
              <a:ext uri="{FF2B5EF4-FFF2-40B4-BE49-F238E27FC236}">
                <a16:creationId xmlns:a16="http://schemas.microsoft.com/office/drawing/2014/main" id="{859E88F5-3222-4DF2-A85A-3E7AE8B24B0E}"/>
              </a:ext>
              <a:ext uri="{C183D7F6-B498-43B3-948B-1728B52AA6E4}">
                <adec:decorative xmlns:adec="http://schemas.microsoft.com/office/drawing/2017/decorative" val="1"/>
              </a:ext>
            </a:extLst>
          </p:cNvPr>
          <p:cNvPicPr>
            <a:picLocks/>
          </p:cNvPicPr>
          <p:nvPr>
            <p:custDataLst>
              <p:tags r:id="rId10"/>
            </p:custDataLst>
          </p:nvPr>
        </p:nvPicPr>
        <p:blipFill>
          <a:blip r:embed="rId36">
            <a:extLst>
              <a:ext uri="{96DAC541-7B7A-43D3-8B79-37D633B846F1}">
                <asvg:svgBlip xmlns:asvg="http://schemas.microsoft.com/office/drawing/2016/SVG/main" r:embed="rId37"/>
              </a:ext>
            </a:extLst>
          </a:blip>
          <a:stretch>
            <a:fillRect/>
          </a:stretch>
        </p:blipFill>
        <p:spPr>
          <a:xfrm>
            <a:off x="7571141" y="2526672"/>
            <a:ext cx="418675" cy="482914"/>
          </a:xfrm>
          <a:prstGeom prst="rect">
            <a:avLst/>
          </a:prstGeom>
        </p:spPr>
      </p:pic>
      <p:pic>
        <p:nvPicPr>
          <p:cNvPr id="59" name="CustomIcon">
            <a:extLst>
              <a:ext uri="{FF2B5EF4-FFF2-40B4-BE49-F238E27FC236}">
                <a16:creationId xmlns:a16="http://schemas.microsoft.com/office/drawing/2014/main" id="{E321CB60-B228-4881-A8B7-A1020B6A7B1D}"/>
              </a:ext>
              <a:ext uri="{C183D7F6-B498-43B3-948B-1728B52AA6E4}">
                <adec:decorative xmlns:adec="http://schemas.microsoft.com/office/drawing/2017/decorative" val="1"/>
              </a:ext>
            </a:extLst>
          </p:cNvPr>
          <p:cNvPicPr>
            <a:picLocks/>
          </p:cNvPicPr>
          <p:nvPr>
            <p:custDataLst>
              <p:tags r:id="rId11"/>
            </p:custDataLst>
          </p:nvPr>
        </p:nvPicPr>
        <p:blipFill>
          <a:blip r:embed="rId38">
            <a:extLst>
              <a:ext uri="{96DAC541-7B7A-43D3-8B79-37D633B846F1}">
                <asvg:svgBlip xmlns:asvg="http://schemas.microsoft.com/office/drawing/2016/SVG/main" r:embed="rId39"/>
              </a:ext>
            </a:extLst>
          </a:blip>
          <a:stretch>
            <a:fillRect/>
          </a:stretch>
        </p:blipFill>
        <p:spPr>
          <a:xfrm>
            <a:off x="7571141" y="3678424"/>
            <a:ext cx="418675" cy="482914"/>
          </a:xfrm>
          <a:prstGeom prst="rect">
            <a:avLst/>
          </a:prstGeom>
        </p:spPr>
      </p:pic>
      <p:cxnSp>
        <p:nvCxnSpPr>
          <p:cNvPr id="61" name="LineSpecialityArrow 61">
            <a:extLst>
              <a:ext uri="{FF2B5EF4-FFF2-40B4-BE49-F238E27FC236}">
                <a16:creationId xmlns:a16="http://schemas.microsoft.com/office/drawing/2014/main" id="{C94CEE99-FC08-483A-9CCF-A2037C404323}"/>
              </a:ext>
              <a:ext uri="{C183D7F6-B498-43B3-948B-1728B52AA6E4}">
                <adec:decorative xmlns:adec="http://schemas.microsoft.com/office/drawing/2017/decorative" val="1"/>
              </a:ext>
            </a:extLst>
          </p:cNvPr>
          <p:cNvCxnSpPr/>
          <p:nvPr>
            <p:custDataLst>
              <p:tags r:id="rId12"/>
            </p:custDataLst>
          </p:nvPr>
        </p:nvCxnSpPr>
        <p:spPr>
          <a:xfrm>
            <a:off x="2068820" y="2775854"/>
            <a:ext cx="1171120" cy="0"/>
          </a:xfrm>
          <a:prstGeom prst="straightConnector1">
            <a:avLst/>
          </a:prstGeom>
          <a:ln w="6350" cap="flat">
            <a:solidFill>
              <a:schemeClr val="tx1"/>
            </a:solidFill>
            <a:miter lim="800000"/>
            <a:tailEnd type="triangle" w="med" len="med"/>
          </a:ln>
        </p:spPr>
        <p:style>
          <a:lnRef idx="1">
            <a:schemeClr val="accent1"/>
          </a:lnRef>
          <a:fillRef idx="0">
            <a:schemeClr val="accent1"/>
          </a:fillRef>
          <a:effectRef idx="0">
            <a:schemeClr val="accent1"/>
          </a:effectRef>
          <a:fontRef idx="minor">
            <a:schemeClr val="tx1"/>
          </a:fontRef>
        </p:style>
      </p:cxnSp>
      <p:pic>
        <p:nvPicPr>
          <p:cNvPr id="79" name="CustomIcon">
            <a:extLst>
              <a:ext uri="{FF2B5EF4-FFF2-40B4-BE49-F238E27FC236}">
                <a16:creationId xmlns:a16="http://schemas.microsoft.com/office/drawing/2014/main" id="{7A3F7DF6-24EC-49BA-B6F4-6D14D757FA74}"/>
              </a:ext>
              <a:ext uri="{C183D7F6-B498-43B3-948B-1728B52AA6E4}">
                <adec:decorative xmlns:adec="http://schemas.microsoft.com/office/drawing/2017/decorative" val="1"/>
              </a:ext>
            </a:extLst>
          </p:cNvPr>
          <p:cNvPicPr>
            <a:picLocks/>
          </p:cNvPicPr>
          <p:nvPr>
            <p:custDataLst>
              <p:tags r:id="rId13"/>
            </p:custDataLst>
          </p:nvPr>
        </p:nvPicPr>
        <p:blipFill>
          <a:blip r:embed="rId40">
            <a:extLst>
              <a:ext uri="{96DAC541-7B7A-43D3-8B79-37D633B846F1}">
                <asvg:svgBlip xmlns:asvg="http://schemas.microsoft.com/office/drawing/2016/SVG/main" r:embed="rId41"/>
              </a:ext>
            </a:extLst>
          </a:blip>
          <a:stretch>
            <a:fillRect/>
          </a:stretch>
        </p:blipFill>
        <p:spPr>
          <a:xfrm>
            <a:off x="5287698" y="3678424"/>
            <a:ext cx="418675" cy="482914"/>
          </a:xfrm>
          <a:prstGeom prst="rect">
            <a:avLst/>
          </a:prstGeom>
        </p:spPr>
      </p:pic>
      <p:pic>
        <p:nvPicPr>
          <p:cNvPr id="81" name="CustomIcon">
            <a:extLst>
              <a:ext uri="{FF2B5EF4-FFF2-40B4-BE49-F238E27FC236}">
                <a16:creationId xmlns:a16="http://schemas.microsoft.com/office/drawing/2014/main" id="{51FC720F-D08D-4091-9FDB-DD82C475B32F}"/>
              </a:ext>
              <a:ext uri="{C183D7F6-B498-43B3-948B-1728B52AA6E4}">
                <adec:decorative xmlns:adec="http://schemas.microsoft.com/office/drawing/2017/decorative" val="1"/>
              </a:ext>
            </a:extLst>
          </p:cNvPr>
          <p:cNvPicPr>
            <a:picLocks/>
          </p:cNvPicPr>
          <p:nvPr>
            <p:custDataLst>
              <p:tags r:id="rId14"/>
            </p:custDataLst>
          </p:nvPr>
        </p:nvPicPr>
        <p:blipFill>
          <a:blip r:embed="rId42">
            <a:extLst>
              <a:ext uri="{96DAC541-7B7A-43D3-8B79-37D633B846F1}">
                <asvg:svgBlip xmlns:asvg="http://schemas.microsoft.com/office/drawing/2016/SVG/main" r:embed="rId43"/>
              </a:ext>
            </a:extLst>
          </a:blip>
          <a:stretch>
            <a:fillRect/>
          </a:stretch>
        </p:blipFill>
        <p:spPr>
          <a:xfrm>
            <a:off x="5287697" y="2526672"/>
            <a:ext cx="418675" cy="482914"/>
          </a:xfrm>
          <a:prstGeom prst="rect">
            <a:avLst/>
          </a:prstGeom>
        </p:spPr>
      </p:pic>
      <p:grpSp>
        <p:nvGrpSpPr>
          <p:cNvPr id="8" name="Group 7">
            <a:extLst>
              <a:ext uri="{FF2B5EF4-FFF2-40B4-BE49-F238E27FC236}">
                <a16:creationId xmlns:a16="http://schemas.microsoft.com/office/drawing/2014/main" id="{C4A19E6D-A72F-441D-AA11-9F52D0087AB3}"/>
              </a:ext>
              <a:ext uri="{C183D7F6-B498-43B3-948B-1728B52AA6E4}">
                <adec:decorative xmlns:adec="http://schemas.microsoft.com/office/drawing/2017/decorative" val="1"/>
              </a:ext>
            </a:extLst>
          </p:cNvPr>
          <p:cNvGrpSpPr/>
          <p:nvPr/>
        </p:nvGrpSpPr>
        <p:grpSpPr>
          <a:xfrm>
            <a:off x="6889274" y="2708721"/>
            <a:ext cx="473491" cy="1530965"/>
            <a:chOff x="6889274" y="3031241"/>
            <a:chExt cx="473491" cy="893143"/>
          </a:xfrm>
        </p:grpSpPr>
        <p:cxnSp>
          <p:nvCxnSpPr>
            <p:cNvPr id="83" name="Connector: Elbow 82">
              <a:extLst>
                <a:ext uri="{FF2B5EF4-FFF2-40B4-BE49-F238E27FC236}">
                  <a16:creationId xmlns:a16="http://schemas.microsoft.com/office/drawing/2014/main" id="{2FE546E0-0987-4EA9-B8E5-A17E4B22EE59}"/>
                </a:ext>
              </a:extLst>
            </p:cNvPr>
            <p:cNvCxnSpPr>
              <a:cxnSpLocks/>
            </p:cNvCxnSpPr>
            <p:nvPr/>
          </p:nvCxnSpPr>
          <p:spPr>
            <a:xfrm>
              <a:off x="6889274" y="3031241"/>
              <a:ext cx="473491" cy="426075"/>
            </a:xfrm>
            <a:prstGeom prst="bentConnector3">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BAD84516-92DB-4583-A2B0-37C581F655FA}"/>
                </a:ext>
              </a:extLst>
            </p:cNvPr>
            <p:cNvCxnSpPr>
              <a:cxnSpLocks/>
            </p:cNvCxnSpPr>
            <p:nvPr/>
          </p:nvCxnSpPr>
          <p:spPr>
            <a:xfrm flipV="1">
              <a:off x="6889274" y="3457316"/>
              <a:ext cx="473491" cy="467068"/>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pic>
        <p:nvPicPr>
          <p:cNvPr id="15" name="CustomIcon">
            <a:extLst>
              <a:ext uri="{FF2B5EF4-FFF2-40B4-BE49-F238E27FC236}">
                <a16:creationId xmlns:a16="http://schemas.microsoft.com/office/drawing/2014/main" id="{87721367-8698-4E83-9214-ACDA5A6ADD3F}"/>
              </a:ext>
              <a:ext uri="{C183D7F6-B498-43B3-948B-1728B52AA6E4}">
                <adec:decorative xmlns:adec="http://schemas.microsoft.com/office/drawing/2017/decorative" val="1"/>
              </a:ext>
            </a:extLst>
          </p:cNvPr>
          <p:cNvPicPr>
            <a:picLocks/>
          </p:cNvPicPr>
          <p:nvPr>
            <p:custDataLst>
              <p:tags r:id="rId15"/>
            </p:custDataLst>
          </p:nvPr>
        </p:nvPicPr>
        <p:blipFill>
          <a:blip r:embed="rId44">
            <a:extLst>
              <a:ext uri="{96DAC541-7B7A-43D3-8B79-37D633B846F1}">
                <asvg:svgBlip xmlns:asvg="http://schemas.microsoft.com/office/drawing/2016/SVG/main" r:embed="rId45"/>
              </a:ext>
            </a:extLst>
          </a:blip>
          <a:stretch>
            <a:fillRect/>
          </a:stretch>
        </p:blipFill>
        <p:spPr>
          <a:xfrm>
            <a:off x="10465666" y="2526672"/>
            <a:ext cx="418675" cy="482914"/>
          </a:xfrm>
          <a:prstGeom prst="rect">
            <a:avLst/>
          </a:prstGeom>
        </p:spPr>
      </p:pic>
      <p:cxnSp>
        <p:nvCxnSpPr>
          <p:cNvPr id="49" name="LineSpecialityArrow 61">
            <a:extLst>
              <a:ext uri="{FF2B5EF4-FFF2-40B4-BE49-F238E27FC236}">
                <a16:creationId xmlns:a16="http://schemas.microsoft.com/office/drawing/2014/main" id="{118C047C-FD96-453A-BE44-FF9DE0C9E298}"/>
              </a:ext>
              <a:ext uri="{C183D7F6-B498-43B3-948B-1728B52AA6E4}">
                <adec:decorative xmlns:adec="http://schemas.microsoft.com/office/drawing/2017/decorative" val="1"/>
              </a:ext>
            </a:extLst>
          </p:cNvPr>
          <p:cNvCxnSpPr>
            <a:cxnSpLocks/>
          </p:cNvCxnSpPr>
          <p:nvPr>
            <p:custDataLst>
              <p:tags r:id="rId16"/>
            </p:custDataLst>
          </p:nvPr>
        </p:nvCxnSpPr>
        <p:spPr>
          <a:xfrm>
            <a:off x="4096980" y="2775854"/>
            <a:ext cx="1072692" cy="0"/>
          </a:xfrm>
          <a:prstGeom prst="straightConnector1">
            <a:avLst/>
          </a:prstGeom>
          <a:ln w="6350" cap="flat">
            <a:solidFill>
              <a:schemeClr val="tx1"/>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B463630-95F5-41CA-8649-000BAC1B2275}"/>
              </a:ext>
              <a:ext uri="{C183D7F6-B498-43B3-948B-1728B52AA6E4}">
                <adec:decorative xmlns:adec="http://schemas.microsoft.com/office/drawing/2017/decorative" val="1"/>
              </a:ext>
            </a:extLst>
          </p:cNvPr>
          <p:cNvCxnSpPr>
            <a:cxnSpLocks/>
          </p:cNvCxnSpPr>
          <p:nvPr/>
        </p:nvCxnSpPr>
        <p:spPr>
          <a:xfrm rot="16200000" flipH="1">
            <a:off x="4423778" y="3197194"/>
            <a:ext cx="1144028" cy="301347"/>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 name="Sticker">
            <a:extLst>
              <a:ext uri="{FF2B5EF4-FFF2-40B4-BE49-F238E27FC236}">
                <a16:creationId xmlns:a16="http://schemas.microsoft.com/office/drawing/2014/main" id="{828AE2B2-4269-4C14-A6BE-DD22E500BC42}"/>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41" name="5. Source">
            <a:extLst>
              <a:ext uri="{FF2B5EF4-FFF2-40B4-BE49-F238E27FC236}">
                <a16:creationId xmlns:a16="http://schemas.microsoft.com/office/drawing/2014/main" id="{716E64B6-C436-426E-A94D-96578341FE19}"/>
              </a:ext>
              <a:ext uri="{C183D7F6-B498-43B3-948B-1728B52AA6E4}">
                <adec:decorative xmlns:adec="http://schemas.microsoft.com/office/drawing/2017/decorative" val="1"/>
              </a:ext>
            </a:extLst>
          </p:cNvPr>
          <p:cNvSpPr txBox="1"/>
          <p:nvPr>
            <p:custDataLst>
              <p:tags r:id="rId17"/>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a:t>
            </a:r>
          </a:p>
        </p:txBody>
      </p:sp>
    </p:spTree>
    <p:extLst>
      <p:ext uri="{BB962C8B-B14F-4D97-AF65-F5344CB8AC3E}">
        <p14:creationId xmlns:p14="http://schemas.microsoft.com/office/powerpoint/2010/main" val="332115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C257A943-BA83-472F-A6EB-66B0F84EC7F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11475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592" imgH="591" progId="TCLayout.ActiveDocument.1">
                  <p:embed/>
                </p:oleObj>
              </mc:Choice>
              <mc:Fallback>
                <p:oleObj name="think-cell Slide" r:id="rId26" imgW="592" imgH="591" progId="TCLayout.ActiveDocument.1">
                  <p:embed/>
                  <p:pic>
                    <p:nvPicPr>
                      <p:cNvPr id="7" name="Object 6" hidden="1">
                        <a:extLst>
                          <a:ext uri="{FF2B5EF4-FFF2-40B4-BE49-F238E27FC236}">
                            <a16:creationId xmlns:a16="http://schemas.microsoft.com/office/drawing/2014/main" id="{C257A943-BA83-472F-A6EB-66B0F84EC7F4}"/>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5" name="Rectangle 1">
            <a:extLst>
              <a:ext uri="{FF2B5EF4-FFF2-40B4-BE49-F238E27FC236}">
                <a16:creationId xmlns:a16="http://schemas.microsoft.com/office/drawing/2014/main" id="{ACA2F44F-9B3C-4416-B99D-FA0FEAF6CA21}"/>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500" b="1"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2. Slide Title">
            <a:extLst>
              <a:ext uri="{FF2B5EF4-FFF2-40B4-BE49-F238E27FC236}">
                <a16:creationId xmlns:a16="http://schemas.microsoft.com/office/drawing/2014/main" id="{015E69FB-49E9-4802-8601-954D7DA0143E}"/>
              </a:ext>
            </a:extLst>
          </p:cNvPr>
          <p:cNvSpPr>
            <a:spLocks noGrp="1"/>
          </p:cNvSpPr>
          <p:nvPr>
            <p:ph type="title"/>
            <p:custDataLst>
              <p:tags r:id="rId3"/>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Design and operational considerations to be addressed</a:t>
            </a:r>
          </a:p>
        </p:txBody>
      </p:sp>
      <p:grpSp>
        <p:nvGrpSpPr>
          <p:cNvPr id="24" name="Group 23" descr="School or school district enrolls as a provider">
            <a:extLst>
              <a:ext uri="{FF2B5EF4-FFF2-40B4-BE49-F238E27FC236}">
                <a16:creationId xmlns:a16="http://schemas.microsoft.com/office/drawing/2014/main" id="{7BAE62CA-B673-4E6D-BBF6-6D2A8DB5485E}"/>
              </a:ext>
            </a:extLst>
          </p:cNvPr>
          <p:cNvGrpSpPr/>
          <p:nvPr>
            <p:custDataLst>
              <p:tags r:id="rId4"/>
            </p:custDataLst>
          </p:nvPr>
        </p:nvGrpSpPr>
        <p:grpSpPr>
          <a:xfrm>
            <a:off x="471180" y="1167288"/>
            <a:ext cx="2183200" cy="1058088"/>
            <a:chOff x="554736" y="1706563"/>
            <a:chExt cx="2139563" cy="457200"/>
          </a:xfrm>
          <a:solidFill>
            <a:schemeClr val="accent1"/>
          </a:solidFill>
        </p:grpSpPr>
        <p:sp>
          <p:nvSpPr>
            <p:cNvPr id="22" name="Freeform: Shape 21">
              <a:extLst>
                <a:ext uri="{FF2B5EF4-FFF2-40B4-BE49-F238E27FC236}">
                  <a16:creationId xmlns:a16="http://schemas.microsoft.com/office/drawing/2014/main" id="{4FED4F6D-BA9E-42D5-8B80-1FFCE830DB33}"/>
                </a:ext>
              </a:extLst>
            </p:cNvPr>
            <p:cNvSpPr/>
            <p:nvPr>
              <p:custDataLst>
                <p:tags r:id="rId23"/>
              </p:custDataLst>
            </p:nvPr>
          </p:nvSpPr>
          <p:spPr>
            <a:xfrm>
              <a:off x="554736"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7" y="0"/>
                  </a:lnTo>
                  <a:lnTo>
                    <a:pt x="1828800" y="457200"/>
                  </a:lnTo>
                  <a:lnTo>
                    <a:pt x="1758457" y="914400"/>
                  </a:lnTo>
                  <a:lnTo>
                    <a:pt x="0" y="914400"/>
                  </a:lnTo>
                  <a:lnTo>
                    <a:pt x="0"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3" name="TextBox 22">
              <a:extLst>
                <a:ext uri="{FF2B5EF4-FFF2-40B4-BE49-F238E27FC236}">
                  <a16:creationId xmlns:a16="http://schemas.microsoft.com/office/drawing/2014/main" id="{9F0A0A6F-96A1-431B-B92C-DA798401DEBB}"/>
                </a:ext>
              </a:extLst>
            </p:cNvPr>
            <p:cNvSpPr txBox="1"/>
            <p:nvPr>
              <p:custDataLst>
                <p:tags r:id="rId24"/>
              </p:custDataLst>
            </p:nvPr>
          </p:nvSpPr>
          <p:spPr>
            <a:xfrm>
              <a:off x="618236" y="1738313"/>
              <a:ext cx="1993767"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School or school district enrolls as a provider </a:t>
              </a:r>
            </a:p>
          </p:txBody>
        </p:sp>
      </p:grpSp>
      <p:sp>
        <p:nvSpPr>
          <p:cNvPr id="66" name="TextBox 65">
            <a:extLst>
              <a:ext uri="{FF2B5EF4-FFF2-40B4-BE49-F238E27FC236}">
                <a16:creationId xmlns:a16="http://schemas.microsoft.com/office/drawing/2014/main" id="{15D59DCD-23BD-4E98-B1CC-714D6FB1B834}"/>
              </a:ext>
            </a:extLst>
          </p:cNvPr>
          <p:cNvSpPr txBox="1">
            <a:spLocks/>
          </p:cNvSpPr>
          <p:nvPr>
            <p:custDataLst>
              <p:tags r:id="rId5"/>
            </p:custDataLst>
          </p:nvPr>
        </p:nvSpPr>
        <p:spPr>
          <a:xfrm>
            <a:off x="471179" y="2443056"/>
            <a:ext cx="2183200" cy="28212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50"/>
              </a:spcBef>
            </a:pPr>
            <a:r>
              <a:rPr lang="en-US" sz="1800" dirty="0"/>
              <a:t>Designated party for fee schedule reimbursement (e.g., schools, LEAs, COEs, combination) </a:t>
            </a:r>
          </a:p>
          <a:p>
            <a:pPr lvl="1">
              <a:spcBef>
                <a:spcPts val="50"/>
              </a:spcBef>
            </a:pPr>
            <a:r>
              <a:rPr lang="en-US" sz="1800" dirty="0"/>
              <a:t>Provider enrollment requirements and process</a:t>
            </a:r>
          </a:p>
        </p:txBody>
      </p:sp>
      <p:grpSp>
        <p:nvGrpSpPr>
          <p:cNvPr id="30" name="Group 29" descr="Provider delivers services at or near school site">
            <a:extLst>
              <a:ext uri="{FF2B5EF4-FFF2-40B4-BE49-F238E27FC236}">
                <a16:creationId xmlns:a16="http://schemas.microsoft.com/office/drawing/2014/main" id="{9C0ECEB4-6E55-432C-8B03-167BAB4E991E}"/>
              </a:ext>
            </a:extLst>
          </p:cNvPr>
          <p:cNvGrpSpPr>
            <a:grpSpLocks/>
          </p:cNvGrpSpPr>
          <p:nvPr>
            <p:custDataLst>
              <p:tags r:id="rId6"/>
            </p:custDataLst>
          </p:nvPr>
        </p:nvGrpSpPr>
        <p:grpSpPr>
          <a:xfrm>
            <a:off x="2752521" y="1167288"/>
            <a:ext cx="2183200" cy="1058088"/>
            <a:chOff x="2769903" y="1706563"/>
            <a:chExt cx="2139563" cy="457200"/>
          </a:xfrm>
          <a:solidFill>
            <a:schemeClr val="accent1"/>
          </a:solidFill>
        </p:grpSpPr>
        <p:sp>
          <p:nvSpPr>
            <p:cNvPr id="28" name="Freeform: Shape 27">
              <a:extLst>
                <a:ext uri="{FF2B5EF4-FFF2-40B4-BE49-F238E27FC236}">
                  <a16:creationId xmlns:a16="http://schemas.microsoft.com/office/drawing/2014/main" id="{BA7A29A0-3697-4F87-8BB4-477D2FBE5994}"/>
                </a:ext>
              </a:extLst>
            </p:cNvPr>
            <p:cNvSpPr/>
            <p:nvPr>
              <p:custDataLst>
                <p:tags r:id="rId21"/>
              </p:custDataLst>
            </p:nvPr>
          </p:nvSpPr>
          <p:spPr>
            <a:xfrm>
              <a:off x="2769903"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7" y="0"/>
                  </a:lnTo>
                  <a:lnTo>
                    <a:pt x="1828800" y="457200"/>
                  </a:lnTo>
                  <a:lnTo>
                    <a:pt x="1758457"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9" name="TextBox 28">
              <a:extLst>
                <a:ext uri="{FF2B5EF4-FFF2-40B4-BE49-F238E27FC236}">
                  <a16:creationId xmlns:a16="http://schemas.microsoft.com/office/drawing/2014/main" id="{06411641-9181-4522-8F7F-243964DD2A8B}"/>
                </a:ext>
              </a:extLst>
            </p:cNvPr>
            <p:cNvSpPr txBox="1"/>
            <p:nvPr>
              <p:custDataLst>
                <p:tags r:id="rId22"/>
              </p:custDataLst>
            </p:nvPr>
          </p:nvSpPr>
          <p:spPr>
            <a:xfrm>
              <a:off x="2902999"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Provider delivers services at or near school site</a:t>
              </a:r>
            </a:p>
          </p:txBody>
        </p:sp>
      </p:grpSp>
      <p:sp>
        <p:nvSpPr>
          <p:cNvPr id="69" name="TextBox 68">
            <a:extLst>
              <a:ext uri="{FF2B5EF4-FFF2-40B4-BE49-F238E27FC236}">
                <a16:creationId xmlns:a16="http://schemas.microsoft.com/office/drawing/2014/main" id="{7C10F292-5C89-45F2-BED1-4A21C7C05D40}"/>
              </a:ext>
            </a:extLst>
          </p:cNvPr>
          <p:cNvSpPr txBox="1">
            <a:spLocks/>
          </p:cNvSpPr>
          <p:nvPr>
            <p:custDataLst>
              <p:tags r:id="rId7"/>
            </p:custDataLst>
          </p:nvPr>
        </p:nvSpPr>
        <p:spPr>
          <a:xfrm>
            <a:off x="2752521" y="2443056"/>
            <a:ext cx="2183200" cy="22672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50"/>
              </a:spcBef>
            </a:pPr>
            <a:r>
              <a:rPr lang="en-US" sz="1800" dirty="0"/>
              <a:t>Specific scope of services and benefits to be covered </a:t>
            </a:r>
          </a:p>
          <a:p>
            <a:pPr lvl="1">
              <a:spcBef>
                <a:spcPts val="50"/>
              </a:spcBef>
            </a:pPr>
            <a:r>
              <a:rPr lang="en-US" sz="1800" dirty="0"/>
              <a:t>Eligible practitioners and enrollment requirements</a:t>
            </a:r>
          </a:p>
        </p:txBody>
      </p:sp>
      <p:grpSp>
        <p:nvGrpSpPr>
          <p:cNvPr id="33" name="Group 32" descr="Responsible party bills for services">
            <a:extLst>
              <a:ext uri="{FF2B5EF4-FFF2-40B4-BE49-F238E27FC236}">
                <a16:creationId xmlns:a16="http://schemas.microsoft.com/office/drawing/2014/main" id="{21EF086E-1618-4439-B342-7088EE8C5109}"/>
              </a:ext>
            </a:extLst>
          </p:cNvPr>
          <p:cNvGrpSpPr>
            <a:grpSpLocks/>
          </p:cNvGrpSpPr>
          <p:nvPr>
            <p:custDataLst>
              <p:tags r:id="rId8"/>
            </p:custDataLst>
          </p:nvPr>
        </p:nvGrpSpPr>
        <p:grpSpPr>
          <a:xfrm>
            <a:off x="5033861" y="1167288"/>
            <a:ext cx="2183200" cy="1058088"/>
            <a:chOff x="4985070" y="1706563"/>
            <a:chExt cx="2139563" cy="457200"/>
          </a:xfrm>
          <a:solidFill>
            <a:schemeClr val="accent1"/>
          </a:solidFill>
        </p:grpSpPr>
        <p:sp>
          <p:nvSpPr>
            <p:cNvPr id="31" name="Freeform: Shape 30">
              <a:extLst>
                <a:ext uri="{FF2B5EF4-FFF2-40B4-BE49-F238E27FC236}">
                  <a16:creationId xmlns:a16="http://schemas.microsoft.com/office/drawing/2014/main" id="{72245026-FE93-4646-861A-D2E898903964}"/>
                </a:ext>
              </a:extLst>
            </p:cNvPr>
            <p:cNvSpPr/>
            <p:nvPr>
              <p:custDataLst>
                <p:tags r:id="rId19"/>
              </p:custDataLst>
            </p:nvPr>
          </p:nvSpPr>
          <p:spPr>
            <a:xfrm>
              <a:off x="4985070"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2" name="TextBox 31">
              <a:extLst>
                <a:ext uri="{FF2B5EF4-FFF2-40B4-BE49-F238E27FC236}">
                  <a16:creationId xmlns:a16="http://schemas.microsoft.com/office/drawing/2014/main" id="{F787D064-BA9F-4E47-ABA0-DD4D26CE2FC7}"/>
                </a:ext>
              </a:extLst>
            </p:cNvPr>
            <p:cNvSpPr txBox="1"/>
            <p:nvPr>
              <p:custDataLst>
                <p:tags r:id="rId20"/>
              </p:custDataLst>
            </p:nvPr>
          </p:nvSpPr>
          <p:spPr>
            <a:xfrm>
              <a:off x="5118166"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Responsible party bills for services</a:t>
              </a:r>
            </a:p>
          </p:txBody>
        </p:sp>
      </p:grpSp>
      <p:sp>
        <p:nvSpPr>
          <p:cNvPr id="71" name="TextBox 70">
            <a:extLst>
              <a:ext uri="{FF2B5EF4-FFF2-40B4-BE49-F238E27FC236}">
                <a16:creationId xmlns:a16="http://schemas.microsoft.com/office/drawing/2014/main" id="{C4228117-AC5C-4DF2-9795-A14D2FA129CC}"/>
              </a:ext>
            </a:extLst>
          </p:cNvPr>
          <p:cNvSpPr txBox="1">
            <a:spLocks/>
          </p:cNvSpPr>
          <p:nvPr>
            <p:custDataLst>
              <p:tags r:id="rId9"/>
            </p:custDataLst>
          </p:nvPr>
        </p:nvSpPr>
        <p:spPr>
          <a:xfrm>
            <a:off x="5033861" y="2443056"/>
            <a:ext cx="2183200" cy="39805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50"/>
              </a:spcBef>
            </a:pPr>
            <a:r>
              <a:rPr lang="en-US" sz="1800" dirty="0"/>
              <a:t>Designated </a:t>
            </a:r>
            <a:r>
              <a:rPr lang="en-US" sz="1800" dirty="0">
                <a:solidFill>
                  <a:srgbClr val="000000"/>
                </a:solidFill>
              </a:rPr>
              <a:t>central billing entity (e.g., LEAs, practitioners, schools) </a:t>
            </a:r>
            <a:endParaRPr lang="en-US" sz="1800" dirty="0"/>
          </a:p>
          <a:p>
            <a:pPr lvl="1">
              <a:spcBef>
                <a:spcPts val="50"/>
              </a:spcBef>
            </a:pPr>
            <a:r>
              <a:rPr lang="en-US" sz="1800" dirty="0"/>
              <a:t>Supports and infrastructure needed for educational billing (e.g., potential role of third-party billing entity)</a:t>
            </a:r>
          </a:p>
          <a:p>
            <a:pPr lvl="1">
              <a:spcBef>
                <a:spcPts val="50"/>
              </a:spcBef>
            </a:pPr>
            <a:r>
              <a:rPr lang="en-US" sz="1800" dirty="0"/>
              <a:t>Interaction with other BH funding streams</a:t>
            </a:r>
          </a:p>
        </p:txBody>
      </p:sp>
      <p:grpSp>
        <p:nvGrpSpPr>
          <p:cNvPr id="21" name="Group 20" descr="Plan remits payment at (or above) the established rates">
            <a:extLst>
              <a:ext uri="{FF2B5EF4-FFF2-40B4-BE49-F238E27FC236}">
                <a16:creationId xmlns:a16="http://schemas.microsoft.com/office/drawing/2014/main" id="{E5506076-F0B1-42CA-865C-2FEAC20B2B00}"/>
              </a:ext>
            </a:extLst>
          </p:cNvPr>
          <p:cNvGrpSpPr>
            <a:grpSpLocks/>
          </p:cNvGrpSpPr>
          <p:nvPr>
            <p:custDataLst>
              <p:tags r:id="rId10"/>
            </p:custDataLst>
          </p:nvPr>
        </p:nvGrpSpPr>
        <p:grpSpPr>
          <a:xfrm>
            <a:off x="7311736" y="1167288"/>
            <a:ext cx="2183200" cy="1058088"/>
            <a:chOff x="7200237" y="1706563"/>
            <a:chExt cx="2139563" cy="457200"/>
          </a:xfrm>
          <a:solidFill>
            <a:schemeClr val="accent1"/>
          </a:solidFill>
        </p:grpSpPr>
        <p:sp>
          <p:nvSpPr>
            <p:cNvPr id="34" name="Freeform: Shape 33">
              <a:extLst>
                <a:ext uri="{FF2B5EF4-FFF2-40B4-BE49-F238E27FC236}">
                  <a16:creationId xmlns:a16="http://schemas.microsoft.com/office/drawing/2014/main" id="{4CE4F315-EAAE-443B-A897-40EA395A9A53}"/>
                </a:ext>
              </a:extLst>
            </p:cNvPr>
            <p:cNvSpPr/>
            <p:nvPr>
              <p:custDataLst>
                <p:tags r:id="rId17"/>
              </p:custDataLst>
            </p:nvPr>
          </p:nvSpPr>
          <p:spPr>
            <a:xfrm>
              <a:off x="7200237"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5" name="TextBox 34">
              <a:extLst>
                <a:ext uri="{FF2B5EF4-FFF2-40B4-BE49-F238E27FC236}">
                  <a16:creationId xmlns:a16="http://schemas.microsoft.com/office/drawing/2014/main" id="{2C9874DB-B01F-4AF1-8512-EF98677C66E3}"/>
                </a:ext>
              </a:extLst>
            </p:cNvPr>
            <p:cNvSpPr txBox="1"/>
            <p:nvPr>
              <p:custDataLst>
                <p:tags r:id="rId18"/>
              </p:custDataLst>
            </p:nvPr>
          </p:nvSpPr>
          <p:spPr>
            <a:xfrm>
              <a:off x="7333333"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Plan remits payment at (or above) the established rates</a:t>
              </a:r>
            </a:p>
          </p:txBody>
        </p:sp>
      </p:grpSp>
      <p:sp>
        <p:nvSpPr>
          <p:cNvPr id="72" name="TextBox 71">
            <a:extLst>
              <a:ext uri="{FF2B5EF4-FFF2-40B4-BE49-F238E27FC236}">
                <a16:creationId xmlns:a16="http://schemas.microsoft.com/office/drawing/2014/main" id="{83BDC059-C13C-4E38-ADA3-278075E57F0F}"/>
              </a:ext>
            </a:extLst>
          </p:cNvPr>
          <p:cNvSpPr txBox="1">
            <a:spLocks/>
          </p:cNvSpPr>
          <p:nvPr>
            <p:custDataLst>
              <p:tags r:id="rId11"/>
            </p:custDataLst>
          </p:nvPr>
        </p:nvSpPr>
        <p:spPr>
          <a:xfrm>
            <a:off x="7395709" y="2443056"/>
            <a:ext cx="2183200" cy="25442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50"/>
              </a:spcBef>
            </a:pPr>
            <a:r>
              <a:rPr lang="en-US" sz="1800" dirty="0"/>
              <a:t>Model for educational institution engagement with payers</a:t>
            </a:r>
          </a:p>
          <a:p>
            <a:pPr lvl="1">
              <a:spcBef>
                <a:spcPts val="50"/>
              </a:spcBef>
            </a:pPr>
            <a:r>
              <a:rPr lang="en-US" sz="1800" dirty="0"/>
              <a:t>Payer provider network requirements for reimbursement</a:t>
            </a:r>
          </a:p>
        </p:txBody>
      </p:sp>
      <p:grpSp>
        <p:nvGrpSpPr>
          <p:cNvPr id="75" name="Group 74" descr="State conducts ongoing audit and accountability">
            <a:extLst>
              <a:ext uri="{FF2B5EF4-FFF2-40B4-BE49-F238E27FC236}">
                <a16:creationId xmlns:a16="http://schemas.microsoft.com/office/drawing/2014/main" id="{5180D11F-D970-45E6-BA14-BC73C2F46599}"/>
              </a:ext>
            </a:extLst>
          </p:cNvPr>
          <p:cNvGrpSpPr>
            <a:grpSpLocks/>
          </p:cNvGrpSpPr>
          <p:nvPr>
            <p:custDataLst>
              <p:tags r:id="rId12"/>
            </p:custDataLst>
          </p:nvPr>
        </p:nvGrpSpPr>
        <p:grpSpPr>
          <a:xfrm>
            <a:off x="9593076" y="1167288"/>
            <a:ext cx="2183200" cy="1058088"/>
            <a:chOff x="7200237" y="1706563"/>
            <a:chExt cx="2139563" cy="457200"/>
          </a:xfrm>
          <a:solidFill>
            <a:schemeClr val="accent1"/>
          </a:solidFill>
        </p:grpSpPr>
        <p:sp>
          <p:nvSpPr>
            <p:cNvPr id="80" name="Freeform: Shape 79">
              <a:extLst>
                <a:ext uri="{FF2B5EF4-FFF2-40B4-BE49-F238E27FC236}">
                  <a16:creationId xmlns:a16="http://schemas.microsoft.com/office/drawing/2014/main" id="{0B30A5A8-FFD6-4D34-9ED9-B62F4BBC1996}"/>
                </a:ext>
              </a:extLst>
            </p:cNvPr>
            <p:cNvSpPr/>
            <p:nvPr>
              <p:custDataLst>
                <p:tags r:id="rId15"/>
              </p:custDataLst>
            </p:nvPr>
          </p:nvSpPr>
          <p:spPr>
            <a:xfrm>
              <a:off x="7200237"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2" name="TextBox 81">
              <a:extLst>
                <a:ext uri="{FF2B5EF4-FFF2-40B4-BE49-F238E27FC236}">
                  <a16:creationId xmlns:a16="http://schemas.microsoft.com/office/drawing/2014/main" id="{CD14BCCA-6495-407F-89CC-15F3E853A9FA}"/>
                </a:ext>
              </a:extLst>
            </p:cNvPr>
            <p:cNvSpPr txBox="1"/>
            <p:nvPr>
              <p:custDataLst>
                <p:tags r:id="rId16"/>
              </p:custDataLst>
            </p:nvPr>
          </p:nvSpPr>
          <p:spPr>
            <a:xfrm>
              <a:off x="7333333"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State conducts ongoing audit and accountability</a:t>
              </a:r>
            </a:p>
          </p:txBody>
        </p:sp>
      </p:grpSp>
      <p:sp>
        <p:nvSpPr>
          <p:cNvPr id="73" name="TextBox 72">
            <a:extLst>
              <a:ext uri="{FF2B5EF4-FFF2-40B4-BE49-F238E27FC236}">
                <a16:creationId xmlns:a16="http://schemas.microsoft.com/office/drawing/2014/main" id="{99F35D8C-3C16-4CC7-8CA5-B8843057C1CF}"/>
              </a:ext>
            </a:extLst>
          </p:cNvPr>
          <p:cNvSpPr txBox="1">
            <a:spLocks/>
          </p:cNvSpPr>
          <p:nvPr>
            <p:custDataLst>
              <p:tags r:id="rId13"/>
            </p:custDataLst>
          </p:nvPr>
        </p:nvSpPr>
        <p:spPr>
          <a:xfrm>
            <a:off x="9660882" y="2443056"/>
            <a:ext cx="2183200" cy="19902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50"/>
              </a:spcBef>
            </a:pPr>
            <a:r>
              <a:rPr lang="en-US" sz="1800" dirty="0"/>
              <a:t>Appropriate oversight of quality of services</a:t>
            </a:r>
          </a:p>
          <a:p>
            <a:pPr lvl="1">
              <a:spcBef>
                <a:spcPts val="50"/>
              </a:spcBef>
            </a:pPr>
            <a:r>
              <a:rPr lang="en-US" sz="1800" dirty="0"/>
              <a:t>Appropriate fraud protection and network safety measures</a:t>
            </a:r>
          </a:p>
        </p:txBody>
      </p:sp>
      <p:sp>
        <p:nvSpPr>
          <p:cNvPr id="49" name="Sticker">
            <a:extLst>
              <a:ext uri="{FF2B5EF4-FFF2-40B4-BE49-F238E27FC236}">
                <a16:creationId xmlns:a16="http://schemas.microsoft.com/office/drawing/2014/main" id="{94B874FA-AAA1-4DC0-8CB1-C57034A9976B}"/>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27" name="5. Source">
            <a:extLst>
              <a:ext uri="{FF2B5EF4-FFF2-40B4-BE49-F238E27FC236}">
                <a16:creationId xmlns:a16="http://schemas.microsoft.com/office/drawing/2014/main" id="{6EFCF2CD-B558-48A3-936F-D9BFD9390290}"/>
              </a:ext>
              <a:ext uri="{C183D7F6-B498-43B3-948B-1728B52AA6E4}">
                <adec:decorative xmlns:adec="http://schemas.microsoft.com/office/drawing/2017/decorative" val="1"/>
              </a:ext>
            </a:extLst>
          </p:cNvPr>
          <p:cNvSpPr txBox="1"/>
          <p:nvPr>
            <p:custDataLst>
              <p:tags r:id="rId1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a:t>
            </a:r>
          </a:p>
        </p:txBody>
      </p:sp>
    </p:spTree>
    <p:extLst>
      <p:ext uri="{BB962C8B-B14F-4D97-AF65-F5344CB8AC3E}">
        <p14:creationId xmlns:p14="http://schemas.microsoft.com/office/powerpoint/2010/main" val="167995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C257A943-BA83-472F-A6EB-66B0F84EC7F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0119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C257A943-BA83-472F-A6EB-66B0F84EC7F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a:extLst>
              <a:ext uri="{FF2B5EF4-FFF2-40B4-BE49-F238E27FC236}">
                <a16:creationId xmlns:a16="http://schemas.microsoft.com/office/drawing/2014/main" id="{ACA2F44F-9B3C-4416-B99D-FA0FEAF6CA21}"/>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500" b="1"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2. Slide Title">
            <a:extLst>
              <a:ext uri="{FF2B5EF4-FFF2-40B4-BE49-F238E27FC236}">
                <a16:creationId xmlns:a16="http://schemas.microsoft.com/office/drawing/2014/main" id="{015E69FB-49E9-4802-8601-954D7DA0143E}"/>
              </a:ext>
            </a:extLst>
          </p:cNvPr>
          <p:cNvSpPr>
            <a:spLocks noGrp="1"/>
          </p:cNvSpPr>
          <p:nvPr>
            <p:ph type="title"/>
            <p:custDataLst>
              <p:tags r:id="rId3"/>
            </p:custDataLst>
          </p:nvPr>
        </p:nvSpPr>
        <p:spPr>
          <a:xfrm>
            <a:off x="554736" y="2359648"/>
            <a:ext cx="2514600" cy="1154162"/>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Breakout group discussions</a:t>
            </a:r>
          </a:p>
        </p:txBody>
      </p:sp>
      <p:sp>
        <p:nvSpPr>
          <p:cNvPr id="2" name="Subtitle 1">
            <a:extLst>
              <a:ext uri="{FF2B5EF4-FFF2-40B4-BE49-F238E27FC236}">
                <a16:creationId xmlns:a16="http://schemas.microsoft.com/office/drawing/2014/main" id="{89690E72-014A-4C00-B3B0-53D3DA85F960}"/>
              </a:ext>
            </a:extLst>
          </p:cNvPr>
          <p:cNvSpPr>
            <a:spLocks noGrp="1"/>
          </p:cNvSpPr>
          <p:nvPr>
            <p:ph type="subTitle" idx="1"/>
          </p:nvPr>
        </p:nvSpPr>
        <p:spPr>
          <a:xfrm>
            <a:off x="554736" y="4462094"/>
            <a:ext cx="2514600" cy="276999"/>
          </a:xfrm>
        </p:spPr>
        <p:txBody>
          <a:bodyPr/>
          <a:lstStyle/>
          <a:p>
            <a:r>
              <a:rPr lang="en-US" sz="1800" i="1" dirty="0"/>
              <a:t>25 min</a:t>
            </a:r>
          </a:p>
        </p:txBody>
      </p:sp>
      <p:sp>
        <p:nvSpPr>
          <p:cNvPr id="49" name="Sticker">
            <a:extLst>
              <a:ext uri="{FF2B5EF4-FFF2-40B4-BE49-F238E27FC236}">
                <a16:creationId xmlns:a16="http://schemas.microsoft.com/office/drawing/2014/main" id="{94B874FA-AAA1-4DC0-8CB1-C57034A9976B}"/>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8" name="TextBox 7">
            <a:extLst>
              <a:ext uri="{FF2B5EF4-FFF2-40B4-BE49-F238E27FC236}">
                <a16:creationId xmlns:a16="http://schemas.microsoft.com/office/drawing/2014/main" id="{B2033209-27A2-4825-9C99-09834293B68D}"/>
              </a:ext>
            </a:extLst>
          </p:cNvPr>
          <p:cNvSpPr txBox="1"/>
          <p:nvPr>
            <p:custDataLst>
              <p:tags r:id="rId4"/>
            </p:custDataLst>
          </p:nvPr>
        </p:nvSpPr>
        <p:spPr>
          <a:xfrm>
            <a:off x="3790950" y="883647"/>
            <a:ext cx="8286750" cy="49052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50000"/>
              </a:spcBef>
              <a:spcAft>
                <a:spcPts val="0"/>
              </a:spcAft>
            </a:pPr>
            <a:r>
              <a:rPr lang="en-US" sz="1800" b="1" dirty="0"/>
              <a:t>You will each be assigned to join one of five pre-assigned breakout groups, each focused on a different step of the potential future-state process:</a:t>
            </a:r>
          </a:p>
          <a:p>
            <a:pPr marL="0" lvl="1">
              <a:spcBef>
                <a:spcPct val="25000"/>
              </a:spcBef>
              <a:spcAft>
                <a:spcPts val="0"/>
              </a:spcAft>
            </a:pPr>
            <a:r>
              <a:rPr lang="en-US" sz="1800" dirty="0"/>
              <a:t>Provider Enrollment</a:t>
            </a:r>
          </a:p>
          <a:p>
            <a:pPr marL="0" lvl="1">
              <a:spcBef>
                <a:spcPct val="25000"/>
              </a:spcBef>
              <a:spcAft>
                <a:spcPts val="0"/>
              </a:spcAft>
            </a:pPr>
            <a:r>
              <a:rPr lang="en-US" sz="1800" dirty="0"/>
              <a:t>Service delivery</a:t>
            </a:r>
          </a:p>
          <a:p>
            <a:pPr marL="0" lvl="1">
              <a:spcBef>
                <a:spcPct val="25000"/>
              </a:spcBef>
              <a:spcAft>
                <a:spcPts val="0"/>
              </a:spcAft>
            </a:pPr>
            <a:r>
              <a:rPr lang="en-US" sz="1800" dirty="0"/>
              <a:t>Billing</a:t>
            </a:r>
          </a:p>
          <a:p>
            <a:pPr marL="0" lvl="1">
              <a:spcBef>
                <a:spcPct val="25000"/>
              </a:spcBef>
              <a:spcAft>
                <a:spcPts val="0"/>
              </a:spcAft>
            </a:pPr>
            <a:r>
              <a:rPr lang="en-US" sz="1800" dirty="0"/>
              <a:t>Reimbursement</a:t>
            </a:r>
          </a:p>
          <a:p>
            <a:pPr marL="0" lvl="1">
              <a:spcBef>
                <a:spcPct val="25000"/>
              </a:spcBef>
              <a:spcAft>
                <a:spcPts val="0"/>
              </a:spcAft>
            </a:pPr>
            <a:r>
              <a:rPr lang="en-US" sz="1800" dirty="0"/>
              <a:t>Accountability and oversight</a:t>
            </a:r>
          </a:p>
          <a:p>
            <a:pPr marL="0" lvl="1">
              <a:spcBef>
                <a:spcPct val="25000"/>
              </a:spcBef>
              <a:spcAft>
                <a:spcPts val="0"/>
              </a:spcAft>
            </a:pPr>
            <a:endParaRPr lang="en-US" sz="1800" dirty="0"/>
          </a:p>
          <a:p>
            <a:pPr marL="0" lvl="1" indent="0">
              <a:spcBef>
                <a:spcPct val="25000"/>
              </a:spcBef>
              <a:spcAft>
                <a:spcPts val="0"/>
              </a:spcAft>
              <a:buNone/>
            </a:pPr>
            <a:r>
              <a:rPr lang="en-US" sz="1800" b="1" dirty="0"/>
              <a:t>In your breakout groups, please</a:t>
            </a:r>
          </a:p>
          <a:p>
            <a:pPr marL="342900" lvl="1" indent="-342900">
              <a:spcBef>
                <a:spcPct val="25000"/>
              </a:spcBef>
              <a:spcAft>
                <a:spcPts val="0"/>
              </a:spcAft>
              <a:buAutoNum type="arabicPeriod"/>
            </a:pPr>
            <a:r>
              <a:rPr lang="en-US" sz="1800" dirty="0"/>
              <a:t>Select one team member who will report-out at the end </a:t>
            </a:r>
          </a:p>
          <a:p>
            <a:pPr marL="342900" lvl="1" indent="-342900">
              <a:spcBef>
                <a:spcPct val="25000"/>
              </a:spcBef>
              <a:spcAft>
                <a:spcPts val="0"/>
              </a:spcAft>
              <a:buAutoNum type="arabicPeriod"/>
            </a:pPr>
            <a:r>
              <a:rPr lang="en-US" sz="1800" dirty="0"/>
              <a:t>For each topic within your process step, use stickies on </a:t>
            </a:r>
            <a:r>
              <a:rPr lang="en-US" sz="1800" dirty="0" err="1"/>
              <a:t>Jamboard</a:t>
            </a:r>
            <a:r>
              <a:rPr lang="en-US" sz="1800" dirty="0"/>
              <a:t> to answer the following questions: </a:t>
            </a:r>
          </a:p>
          <a:p>
            <a:pPr marL="585216" lvl="4">
              <a:spcBef>
                <a:spcPct val="3000"/>
              </a:spcBef>
              <a:spcAft>
                <a:spcPts val="0"/>
              </a:spcAft>
            </a:pPr>
            <a:r>
              <a:rPr lang="en-US" sz="1800" dirty="0"/>
              <a:t>What would you be most excited to see in the future state?</a:t>
            </a:r>
          </a:p>
          <a:p>
            <a:pPr marL="585216" lvl="4">
              <a:spcBef>
                <a:spcPct val="3000"/>
              </a:spcBef>
              <a:spcAft>
                <a:spcPts val="0"/>
              </a:spcAft>
            </a:pPr>
            <a:r>
              <a:rPr lang="en-US" sz="1800" dirty="0"/>
              <a:t>What policy / operational factors need to be in place to realize that vision?</a:t>
            </a:r>
          </a:p>
          <a:p>
            <a:pPr marL="585216" lvl="4">
              <a:spcBef>
                <a:spcPct val="3000"/>
              </a:spcBef>
              <a:spcAft>
                <a:spcPts val="0"/>
              </a:spcAft>
            </a:pPr>
            <a:r>
              <a:rPr lang="en-US" sz="1800" dirty="0"/>
              <a:t>What outstanding questions should DHCS and DMHC consider?</a:t>
            </a:r>
          </a:p>
        </p:txBody>
      </p:sp>
      <p:pic>
        <p:nvPicPr>
          <p:cNvPr id="11" name="CustomIcon">
            <a:extLst>
              <a:ext uri="{FF2B5EF4-FFF2-40B4-BE49-F238E27FC236}">
                <a16:creationId xmlns:a16="http://schemas.microsoft.com/office/drawing/2014/main" id="{70AB9E62-E654-4996-A95F-7A56FE8F0989}"/>
              </a:ext>
              <a:ext uri="{C183D7F6-B498-43B3-948B-1728B52AA6E4}">
                <adec:decorative xmlns:adec="http://schemas.microsoft.com/office/drawing/2017/decorative" val="1"/>
              </a:ext>
            </a:extLst>
          </p:cNvPr>
          <p:cNvPicPr>
            <a:picLocks noChangeAspect="1"/>
          </p:cNvPicPr>
          <p:nvPr>
            <p:custDataLst>
              <p:tags r:id="rId5"/>
            </p:custDataLst>
          </p:nvPr>
        </p:nvPicPr>
        <p:blipFill>
          <a:blip r:embed="rId9">
            <a:extLst>
              <a:ext uri="{96DAC541-7B7A-43D3-8B79-37D633B846F1}">
                <asvg:svgBlip xmlns:asvg="http://schemas.microsoft.com/office/drawing/2016/SVG/main" r:embed="rId10"/>
              </a:ext>
            </a:extLst>
          </a:blip>
          <a:stretch>
            <a:fillRect/>
          </a:stretch>
        </p:blipFill>
        <p:spPr>
          <a:xfrm>
            <a:off x="554736" y="3688321"/>
            <a:ext cx="609600" cy="609600"/>
          </a:xfrm>
          <a:prstGeom prst="rect">
            <a:avLst/>
          </a:prstGeom>
        </p:spPr>
      </p:pic>
    </p:spTree>
    <p:extLst>
      <p:ext uri="{BB962C8B-B14F-4D97-AF65-F5344CB8AC3E}">
        <p14:creationId xmlns:p14="http://schemas.microsoft.com/office/powerpoint/2010/main" val="202619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a:extLst>
              <a:ext uri="{FF2B5EF4-FFF2-40B4-BE49-F238E27FC236}">
                <a16:creationId xmlns:a16="http://schemas.microsoft.com/office/drawing/2014/main" id="{B2F5CCAD-3FF4-4FDF-8DAA-24D3166F4F6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8650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95" imgH="396" progId="TCLayout.ActiveDocument.1">
                  <p:embed/>
                </p:oleObj>
              </mc:Choice>
              <mc:Fallback>
                <p:oleObj name="think-cell Slide" r:id="rId33" imgW="395" imgH="396" progId="TCLayout.ActiveDocument.1">
                  <p:embed/>
                  <p:pic>
                    <p:nvPicPr>
                      <p:cNvPr id="18" name="Object 17" hidden="1">
                        <a:extLst>
                          <a:ext uri="{FF2B5EF4-FFF2-40B4-BE49-F238E27FC236}">
                            <a16:creationId xmlns:a16="http://schemas.microsoft.com/office/drawing/2014/main" id="{B2F5CCAD-3FF4-4FDF-8DAA-24D3166F4F6F}"/>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6AB9218-ACBF-44D0-8FE6-CF6A13230F32}"/>
              </a:ext>
            </a:extLst>
          </p:cNvPr>
          <p:cNvSpPr>
            <a:spLocks noGrp="1"/>
          </p:cNvSpPr>
          <p:nvPr>
            <p:ph type="title"/>
            <p:custDataLst>
              <p:tags r:id="rId2"/>
            </p:custDataLst>
          </p:nvPr>
        </p:nvSpPr>
        <p:spPr/>
        <p:txBody>
          <a:bodyPr vert="horz"/>
          <a:lstStyle/>
          <a:p>
            <a:r>
              <a:rPr lang="en-US" dirty="0"/>
              <a:t>3. Breakout discussion activity: Provider enrollment</a:t>
            </a:r>
          </a:p>
        </p:txBody>
      </p:sp>
      <p:sp>
        <p:nvSpPr>
          <p:cNvPr id="21" name="Sticky">
            <a:extLst>
              <a:ext uri="{FF2B5EF4-FFF2-40B4-BE49-F238E27FC236}">
                <a16:creationId xmlns:a16="http://schemas.microsoft.com/office/drawing/2014/main" id="{46F6FD42-3F12-476C-A2A9-87FB5A0CBB5F}"/>
              </a:ext>
              <a:ext uri="{C183D7F6-B498-43B3-948B-1728B52AA6E4}">
                <adec:decorative xmlns:adec="http://schemas.microsoft.com/office/drawing/2017/decorative" val="1"/>
              </a:ext>
            </a:extLst>
          </p:cNvPr>
          <p:cNvSpPr/>
          <p:nvPr>
            <p:custDataLst>
              <p:tags r:id="rId3"/>
            </p:custDataLst>
          </p:nvPr>
        </p:nvSpPr>
        <p:spPr>
          <a:xfrm>
            <a:off x="12305383" y="497898"/>
            <a:ext cx="411480" cy="411899"/>
          </a:xfrm>
          <a:prstGeom prst="foldedCorner">
            <a:avLst/>
          </a:prstGeom>
          <a:solidFill>
            <a:srgbClr val="FFFF6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22" name="Sticky">
            <a:extLst>
              <a:ext uri="{FF2B5EF4-FFF2-40B4-BE49-F238E27FC236}">
                <a16:creationId xmlns:a16="http://schemas.microsoft.com/office/drawing/2014/main" id="{D22464A7-3395-43D4-92FC-8E23D2F3BA84}"/>
              </a:ext>
              <a:ext uri="{C183D7F6-B498-43B3-948B-1728B52AA6E4}">
                <adec:decorative xmlns:adec="http://schemas.microsoft.com/office/drawing/2017/decorative" val="1"/>
              </a:ext>
            </a:extLst>
          </p:cNvPr>
          <p:cNvSpPr/>
          <p:nvPr>
            <p:custDataLst>
              <p:tags r:id="rId4"/>
            </p:custDataLst>
          </p:nvPr>
        </p:nvSpPr>
        <p:spPr>
          <a:xfrm>
            <a:off x="12819792" y="497898"/>
            <a:ext cx="411480" cy="411899"/>
          </a:xfrm>
          <a:prstGeom prst="foldedCorner">
            <a:avLst/>
          </a:prstGeom>
          <a:solidFill>
            <a:srgbClr val="FFFF6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23" name="Sticky">
            <a:extLst>
              <a:ext uri="{FF2B5EF4-FFF2-40B4-BE49-F238E27FC236}">
                <a16:creationId xmlns:a16="http://schemas.microsoft.com/office/drawing/2014/main" id="{C6DAB561-BD87-4095-8525-546E6BBD8310}"/>
              </a:ext>
              <a:ext uri="{C183D7F6-B498-43B3-948B-1728B52AA6E4}">
                <adec:decorative xmlns:adec="http://schemas.microsoft.com/office/drawing/2017/decorative" val="1"/>
              </a:ext>
            </a:extLst>
          </p:cNvPr>
          <p:cNvSpPr/>
          <p:nvPr>
            <p:custDataLst>
              <p:tags r:id="rId5"/>
            </p:custDataLst>
          </p:nvPr>
        </p:nvSpPr>
        <p:spPr>
          <a:xfrm>
            <a:off x="13334201" y="497898"/>
            <a:ext cx="411480" cy="411899"/>
          </a:xfrm>
          <a:prstGeom prst="foldedCorner">
            <a:avLst/>
          </a:prstGeom>
          <a:solidFill>
            <a:srgbClr val="FFFF6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24" name="TextBox 23">
            <a:extLst>
              <a:ext uri="{FF2B5EF4-FFF2-40B4-BE49-F238E27FC236}">
                <a16:creationId xmlns:a16="http://schemas.microsoft.com/office/drawing/2014/main" id="{59F204CB-A0EF-42AE-874C-803AF84655C7}"/>
              </a:ext>
              <a:ext uri="{C183D7F6-B498-43B3-948B-1728B52AA6E4}">
                <adec:decorative xmlns:adec="http://schemas.microsoft.com/office/drawing/2017/decorative" val="1"/>
              </a:ext>
            </a:extLst>
          </p:cNvPr>
          <p:cNvSpPr txBox="1"/>
          <p:nvPr/>
        </p:nvSpPr>
        <p:spPr>
          <a:xfrm>
            <a:off x="12305383" y="120125"/>
            <a:ext cx="107017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K-12</a:t>
            </a:r>
          </a:p>
        </p:txBody>
      </p:sp>
      <p:sp>
        <p:nvSpPr>
          <p:cNvPr id="43" name="Sticky">
            <a:extLst>
              <a:ext uri="{FF2B5EF4-FFF2-40B4-BE49-F238E27FC236}">
                <a16:creationId xmlns:a16="http://schemas.microsoft.com/office/drawing/2014/main" id="{8A8070A5-0CF2-442A-9C77-BC6377DE78FB}"/>
              </a:ext>
              <a:ext uri="{C183D7F6-B498-43B3-948B-1728B52AA6E4}">
                <adec:decorative xmlns:adec="http://schemas.microsoft.com/office/drawing/2017/decorative" val="1"/>
              </a:ext>
            </a:extLst>
          </p:cNvPr>
          <p:cNvSpPr/>
          <p:nvPr>
            <p:custDataLst>
              <p:tags r:id="rId6"/>
            </p:custDataLst>
          </p:nvPr>
        </p:nvSpPr>
        <p:spPr>
          <a:xfrm>
            <a:off x="12305383" y="1705600"/>
            <a:ext cx="411480" cy="411899"/>
          </a:xfrm>
          <a:prstGeom prst="foldedCorner">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44" name="Sticky">
            <a:extLst>
              <a:ext uri="{FF2B5EF4-FFF2-40B4-BE49-F238E27FC236}">
                <a16:creationId xmlns:a16="http://schemas.microsoft.com/office/drawing/2014/main" id="{5FB3A8DE-E16C-4D84-86BF-D72FD75AE332}"/>
              </a:ext>
              <a:ext uri="{C183D7F6-B498-43B3-948B-1728B52AA6E4}">
                <adec:decorative xmlns:adec="http://schemas.microsoft.com/office/drawing/2017/decorative" val="1"/>
              </a:ext>
            </a:extLst>
          </p:cNvPr>
          <p:cNvSpPr/>
          <p:nvPr>
            <p:custDataLst>
              <p:tags r:id="rId7"/>
            </p:custDataLst>
          </p:nvPr>
        </p:nvSpPr>
        <p:spPr>
          <a:xfrm>
            <a:off x="12819792" y="1705600"/>
            <a:ext cx="411480" cy="411899"/>
          </a:xfrm>
          <a:prstGeom prst="foldedCorner">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45" name="Sticky">
            <a:extLst>
              <a:ext uri="{FF2B5EF4-FFF2-40B4-BE49-F238E27FC236}">
                <a16:creationId xmlns:a16="http://schemas.microsoft.com/office/drawing/2014/main" id="{34A83938-64BE-4B51-BFD9-5A842DBB58D3}"/>
              </a:ext>
              <a:ext uri="{C183D7F6-B498-43B3-948B-1728B52AA6E4}">
                <adec:decorative xmlns:adec="http://schemas.microsoft.com/office/drawing/2017/decorative" val="1"/>
              </a:ext>
            </a:extLst>
          </p:cNvPr>
          <p:cNvSpPr/>
          <p:nvPr>
            <p:custDataLst>
              <p:tags r:id="rId8"/>
            </p:custDataLst>
          </p:nvPr>
        </p:nvSpPr>
        <p:spPr>
          <a:xfrm>
            <a:off x="13334201" y="1705600"/>
            <a:ext cx="411480" cy="411899"/>
          </a:xfrm>
          <a:prstGeom prst="foldedCorner">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46" name="TextBox 45">
            <a:extLst>
              <a:ext uri="{FF2B5EF4-FFF2-40B4-BE49-F238E27FC236}">
                <a16:creationId xmlns:a16="http://schemas.microsoft.com/office/drawing/2014/main" id="{B1794669-FFEA-4548-8CC4-10F3AE67790C}"/>
              </a:ext>
              <a:ext uri="{C183D7F6-B498-43B3-948B-1728B52AA6E4}">
                <adec:decorative xmlns:adec="http://schemas.microsoft.com/office/drawing/2017/decorative" val="1"/>
              </a:ext>
            </a:extLst>
          </p:cNvPr>
          <p:cNvSpPr txBox="1"/>
          <p:nvPr/>
        </p:nvSpPr>
        <p:spPr>
          <a:xfrm>
            <a:off x="12305383" y="1327827"/>
            <a:ext cx="107017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Higher ed</a:t>
            </a:r>
          </a:p>
        </p:txBody>
      </p:sp>
      <p:sp>
        <p:nvSpPr>
          <p:cNvPr id="48" name="Sticky">
            <a:extLst>
              <a:ext uri="{FF2B5EF4-FFF2-40B4-BE49-F238E27FC236}">
                <a16:creationId xmlns:a16="http://schemas.microsoft.com/office/drawing/2014/main" id="{B720B96C-0919-442F-9A2A-989EE7114C60}"/>
              </a:ext>
              <a:ext uri="{C183D7F6-B498-43B3-948B-1728B52AA6E4}">
                <adec:decorative xmlns:adec="http://schemas.microsoft.com/office/drawing/2017/decorative" val="1"/>
              </a:ext>
            </a:extLst>
          </p:cNvPr>
          <p:cNvSpPr/>
          <p:nvPr>
            <p:custDataLst>
              <p:tags r:id="rId9"/>
            </p:custDataLst>
          </p:nvPr>
        </p:nvSpPr>
        <p:spPr>
          <a:xfrm>
            <a:off x="12305383" y="2913302"/>
            <a:ext cx="411480" cy="411899"/>
          </a:xfrm>
          <a:prstGeom prst="foldedCorner">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49" name="Sticky">
            <a:extLst>
              <a:ext uri="{FF2B5EF4-FFF2-40B4-BE49-F238E27FC236}">
                <a16:creationId xmlns:a16="http://schemas.microsoft.com/office/drawing/2014/main" id="{6CB84FD2-B2FF-4EFA-B8B6-7FEE8D0CF505}"/>
              </a:ext>
              <a:ext uri="{C183D7F6-B498-43B3-948B-1728B52AA6E4}">
                <adec:decorative xmlns:adec="http://schemas.microsoft.com/office/drawing/2017/decorative" val="1"/>
              </a:ext>
            </a:extLst>
          </p:cNvPr>
          <p:cNvSpPr/>
          <p:nvPr>
            <p:custDataLst>
              <p:tags r:id="rId10"/>
            </p:custDataLst>
          </p:nvPr>
        </p:nvSpPr>
        <p:spPr>
          <a:xfrm>
            <a:off x="12819792" y="2913302"/>
            <a:ext cx="411480" cy="411899"/>
          </a:xfrm>
          <a:prstGeom prst="foldedCorner">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0" name="Sticky">
            <a:extLst>
              <a:ext uri="{FF2B5EF4-FFF2-40B4-BE49-F238E27FC236}">
                <a16:creationId xmlns:a16="http://schemas.microsoft.com/office/drawing/2014/main" id="{0C37B443-FA00-4941-B467-ADB997A54667}"/>
              </a:ext>
              <a:ext uri="{C183D7F6-B498-43B3-948B-1728B52AA6E4}">
                <adec:decorative xmlns:adec="http://schemas.microsoft.com/office/drawing/2017/decorative" val="1"/>
              </a:ext>
            </a:extLst>
          </p:cNvPr>
          <p:cNvSpPr/>
          <p:nvPr>
            <p:custDataLst>
              <p:tags r:id="rId11"/>
            </p:custDataLst>
          </p:nvPr>
        </p:nvSpPr>
        <p:spPr>
          <a:xfrm>
            <a:off x="13334201" y="2913302"/>
            <a:ext cx="411480" cy="411899"/>
          </a:xfrm>
          <a:prstGeom prst="foldedCorner">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1" name="TextBox 50">
            <a:extLst>
              <a:ext uri="{FF2B5EF4-FFF2-40B4-BE49-F238E27FC236}">
                <a16:creationId xmlns:a16="http://schemas.microsoft.com/office/drawing/2014/main" id="{EBF87A14-D139-4B2A-A694-E4E135EE5708}"/>
              </a:ext>
              <a:ext uri="{C183D7F6-B498-43B3-948B-1728B52AA6E4}">
                <adec:decorative xmlns:adec="http://schemas.microsoft.com/office/drawing/2017/decorative" val="1"/>
              </a:ext>
            </a:extLst>
          </p:cNvPr>
          <p:cNvSpPr txBox="1">
            <a:spLocks/>
          </p:cNvSpPr>
          <p:nvPr/>
        </p:nvSpPr>
        <p:spPr>
          <a:xfrm>
            <a:off x="12305383" y="2535529"/>
            <a:ext cx="1669034"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Medi-Cal payers</a:t>
            </a:r>
          </a:p>
        </p:txBody>
      </p:sp>
      <p:sp>
        <p:nvSpPr>
          <p:cNvPr id="53" name="Sticky">
            <a:extLst>
              <a:ext uri="{FF2B5EF4-FFF2-40B4-BE49-F238E27FC236}">
                <a16:creationId xmlns:a16="http://schemas.microsoft.com/office/drawing/2014/main" id="{7634FF3F-3F6C-4A74-8F39-5B876D52AED1}"/>
              </a:ext>
              <a:ext uri="{C183D7F6-B498-43B3-948B-1728B52AA6E4}">
                <adec:decorative xmlns:adec="http://schemas.microsoft.com/office/drawing/2017/decorative" val="1"/>
              </a:ext>
            </a:extLst>
          </p:cNvPr>
          <p:cNvSpPr/>
          <p:nvPr>
            <p:custDataLst>
              <p:tags r:id="rId12"/>
            </p:custDataLst>
          </p:nvPr>
        </p:nvSpPr>
        <p:spPr>
          <a:xfrm>
            <a:off x="12305383" y="4121004"/>
            <a:ext cx="411480" cy="411899"/>
          </a:xfrm>
          <a:prstGeom prst="foldedCorne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4" name="Sticky">
            <a:extLst>
              <a:ext uri="{FF2B5EF4-FFF2-40B4-BE49-F238E27FC236}">
                <a16:creationId xmlns:a16="http://schemas.microsoft.com/office/drawing/2014/main" id="{3E4B1076-946F-4ECB-B73C-84B223CB56B9}"/>
              </a:ext>
              <a:ext uri="{C183D7F6-B498-43B3-948B-1728B52AA6E4}">
                <adec:decorative xmlns:adec="http://schemas.microsoft.com/office/drawing/2017/decorative" val="1"/>
              </a:ext>
            </a:extLst>
          </p:cNvPr>
          <p:cNvSpPr/>
          <p:nvPr>
            <p:custDataLst>
              <p:tags r:id="rId13"/>
            </p:custDataLst>
          </p:nvPr>
        </p:nvSpPr>
        <p:spPr>
          <a:xfrm>
            <a:off x="12819792" y="4121004"/>
            <a:ext cx="411480" cy="411899"/>
          </a:xfrm>
          <a:prstGeom prst="foldedCorne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5" name="Sticky">
            <a:extLst>
              <a:ext uri="{FF2B5EF4-FFF2-40B4-BE49-F238E27FC236}">
                <a16:creationId xmlns:a16="http://schemas.microsoft.com/office/drawing/2014/main" id="{B2B0359A-61EA-4D85-9480-FF496F469D88}"/>
              </a:ext>
              <a:ext uri="{C183D7F6-B498-43B3-948B-1728B52AA6E4}">
                <adec:decorative xmlns:adec="http://schemas.microsoft.com/office/drawing/2017/decorative" val="1"/>
              </a:ext>
            </a:extLst>
          </p:cNvPr>
          <p:cNvSpPr/>
          <p:nvPr>
            <p:custDataLst>
              <p:tags r:id="rId14"/>
            </p:custDataLst>
          </p:nvPr>
        </p:nvSpPr>
        <p:spPr>
          <a:xfrm>
            <a:off x="13334201" y="4121004"/>
            <a:ext cx="411480" cy="411899"/>
          </a:xfrm>
          <a:prstGeom prst="foldedCorne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6" name="TextBox 55">
            <a:extLst>
              <a:ext uri="{FF2B5EF4-FFF2-40B4-BE49-F238E27FC236}">
                <a16:creationId xmlns:a16="http://schemas.microsoft.com/office/drawing/2014/main" id="{9F5C6E2E-098D-4E5E-992E-AA1FB1FB1F5C}"/>
              </a:ext>
              <a:ext uri="{C183D7F6-B498-43B3-948B-1728B52AA6E4}">
                <adec:decorative xmlns:adec="http://schemas.microsoft.com/office/drawing/2017/decorative" val="1"/>
              </a:ext>
            </a:extLst>
          </p:cNvPr>
          <p:cNvSpPr txBox="1">
            <a:spLocks/>
          </p:cNvSpPr>
          <p:nvPr/>
        </p:nvSpPr>
        <p:spPr>
          <a:xfrm>
            <a:off x="12305382" y="3743231"/>
            <a:ext cx="1867818"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Commercial payers</a:t>
            </a:r>
          </a:p>
        </p:txBody>
      </p:sp>
      <p:sp>
        <p:nvSpPr>
          <p:cNvPr id="58" name="Sticky">
            <a:extLst>
              <a:ext uri="{FF2B5EF4-FFF2-40B4-BE49-F238E27FC236}">
                <a16:creationId xmlns:a16="http://schemas.microsoft.com/office/drawing/2014/main" id="{CFAAA60A-4E43-4782-884C-4AEB3799A255}"/>
              </a:ext>
              <a:ext uri="{C183D7F6-B498-43B3-948B-1728B52AA6E4}">
                <adec:decorative xmlns:adec="http://schemas.microsoft.com/office/drawing/2017/decorative" val="1"/>
              </a:ext>
            </a:extLst>
          </p:cNvPr>
          <p:cNvSpPr/>
          <p:nvPr>
            <p:custDataLst>
              <p:tags r:id="rId15"/>
            </p:custDataLst>
          </p:nvPr>
        </p:nvSpPr>
        <p:spPr>
          <a:xfrm>
            <a:off x="12305383" y="5328705"/>
            <a:ext cx="411480" cy="411899"/>
          </a:xfrm>
          <a:prstGeom prst="foldedCorner">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9" name="Sticky">
            <a:extLst>
              <a:ext uri="{FF2B5EF4-FFF2-40B4-BE49-F238E27FC236}">
                <a16:creationId xmlns:a16="http://schemas.microsoft.com/office/drawing/2014/main" id="{90C2E96F-D30C-4C39-8C89-E9C50C7A0ADD}"/>
              </a:ext>
              <a:ext uri="{C183D7F6-B498-43B3-948B-1728B52AA6E4}">
                <adec:decorative xmlns:adec="http://schemas.microsoft.com/office/drawing/2017/decorative" val="1"/>
              </a:ext>
            </a:extLst>
          </p:cNvPr>
          <p:cNvSpPr/>
          <p:nvPr>
            <p:custDataLst>
              <p:tags r:id="rId16"/>
            </p:custDataLst>
          </p:nvPr>
        </p:nvSpPr>
        <p:spPr>
          <a:xfrm>
            <a:off x="12819792" y="5328705"/>
            <a:ext cx="411480" cy="411899"/>
          </a:xfrm>
          <a:prstGeom prst="foldedCorner">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60" name="Sticky">
            <a:extLst>
              <a:ext uri="{FF2B5EF4-FFF2-40B4-BE49-F238E27FC236}">
                <a16:creationId xmlns:a16="http://schemas.microsoft.com/office/drawing/2014/main" id="{D057AEFE-4D87-4C0C-BD64-36AA3BA1EEE8}"/>
              </a:ext>
              <a:ext uri="{C183D7F6-B498-43B3-948B-1728B52AA6E4}">
                <adec:decorative xmlns:adec="http://schemas.microsoft.com/office/drawing/2017/decorative" val="1"/>
              </a:ext>
            </a:extLst>
          </p:cNvPr>
          <p:cNvSpPr/>
          <p:nvPr>
            <p:custDataLst>
              <p:tags r:id="rId17"/>
            </p:custDataLst>
          </p:nvPr>
        </p:nvSpPr>
        <p:spPr>
          <a:xfrm>
            <a:off x="13334201" y="5328705"/>
            <a:ext cx="411480" cy="411899"/>
          </a:xfrm>
          <a:prstGeom prst="foldedCorner">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61" name="TextBox 60">
            <a:extLst>
              <a:ext uri="{FF2B5EF4-FFF2-40B4-BE49-F238E27FC236}">
                <a16:creationId xmlns:a16="http://schemas.microsoft.com/office/drawing/2014/main" id="{774920F4-DD22-4FEE-9FAA-1A92A402A41E}"/>
              </a:ext>
              <a:ext uri="{C183D7F6-B498-43B3-948B-1728B52AA6E4}">
                <adec:decorative xmlns:adec="http://schemas.microsoft.com/office/drawing/2017/decorative" val="1"/>
              </a:ext>
            </a:extLst>
          </p:cNvPr>
          <p:cNvSpPr txBox="1"/>
          <p:nvPr/>
        </p:nvSpPr>
        <p:spPr>
          <a:xfrm>
            <a:off x="12305383" y="4950932"/>
            <a:ext cx="107017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Other</a:t>
            </a:r>
          </a:p>
        </p:txBody>
      </p:sp>
      <p:sp>
        <p:nvSpPr>
          <p:cNvPr id="36" name="Sticker">
            <a:extLst>
              <a:ext uri="{FF2B5EF4-FFF2-40B4-BE49-F238E27FC236}">
                <a16:creationId xmlns:a16="http://schemas.microsoft.com/office/drawing/2014/main" id="{A8C2E1D0-154D-4768-A696-A8949A805B39}"/>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grpSp>
        <p:nvGrpSpPr>
          <p:cNvPr id="3" name="Group 2" descr="Activity to be completed on Jamboard">
            <a:extLst>
              <a:ext uri="{FF2B5EF4-FFF2-40B4-BE49-F238E27FC236}">
                <a16:creationId xmlns:a16="http://schemas.microsoft.com/office/drawing/2014/main" id="{4785E616-7C50-2F88-E7B7-C46D265F1296}"/>
              </a:ext>
            </a:extLst>
          </p:cNvPr>
          <p:cNvGrpSpPr/>
          <p:nvPr/>
        </p:nvGrpSpPr>
        <p:grpSpPr>
          <a:xfrm>
            <a:off x="340468" y="833208"/>
            <a:ext cx="11354647" cy="5489771"/>
            <a:chOff x="340468" y="833208"/>
            <a:chExt cx="11354647" cy="5489771"/>
          </a:xfrm>
        </p:grpSpPr>
        <p:sp>
          <p:nvSpPr>
            <p:cNvPr id="41" name="TextBox 40">
              <a:extLst>
                <a:ext uri="{FF2B5EF4-FFF2-40B4-BE49-F238E27FC236}">
                  <a16:creationId xmlns:a16="http://schemas.microsoft.com/office/drawing/2014/main" id="{96F5B501-A3CF-4DB6-B012-2911EF72C89B}"/>
                </a:ext>
              </a:extLst>
            </p:cNvPr>
            <p:cNvSpPr txBox="1"/>
            <p:nvPr>
              <p:custDataLst>
                <p:tags r:id="rId19"/>
              </p:custDataLst>
            </p:nvPr>
          </p:nvSpPr>
          <p:spPr>
            <a:xfrm>
              <a:off x="340468" y="1788250"/>
              <a:ext cx="2707531" cy="461665"/>
            </a:xfrm>
            <a:prstGeom prst="rect">
              <a:avLst/>
            </a:prstGeom>
            <a:noFill/>
          </p:spPr>
          <p:txBody>
            <a:bodyPr vert="horz" wrap="square" lIns="91440" tIns="91440" rIns="91440" bIns="9144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t>Topics for discussion</a:t>
              </a:r>
            </a:p>
          </p:txBody>
        </p:sp>
        <p:sp>
          <p:nvSpPr>
            <p:cNvPr id="11" name="TextBox 10">
              <a:extLst>
                <a:ext uri="{FF2B5EF4-FFF2-40B4-BE49-F238E27FC236}">
                  <a16:creationId xmlns:a16="http://schemas.microsoft.com/office/drawing/2014/main" id="{178AFA6E-4B63-4751-80CD-B7273CE43B39}"/>
                </a:ext>
              </a:extLst>
            </p:cNvPr>
            <p:cNvSpPr txBox="1"/>
            <p:nvPr>
              <p:custDataLst>
                <p:tags r:id="rId20"/>
              </p:custDataLst>
            </p:nvPr>
          </p:nvSpPr>
          <p:spPr>
            <a:xfrm>
              <a:off x="340468" y="2301516"/>
              <a:ext cx="2707531" cy="1292662"/>
            </a:xfrm>
            <a:prstGeom prst="rect">
              <a:avLst/>
            </a:prstGeom>
            <a:noFill/>
          </p:spPr>
          <p:txBody>
            <a:bodyPr vert="horz" wrap="square" lIns="91440" tIns="91440" rIns="91440" bIns="9144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dirty="0"/>
                <a:t>Designated party for fee schedule reimbursement (e.g., schools, LEAs, COEs, combination) </a:t>
              </a:r>
            </a:p>
          </p:txBody>
        </p:sp>
        <p:sp>
          <p:nvSpPr>
            <p:cNvPr id="12" name="TextBox 11">
              <a:extLst>
                <a:ext uri="{FF2B5EF4-FFF2-40B4-BE49-F238E27FC236}">
                  <a16:creationId xmlns:a16="http://schemas.microsoft.com/office/drawing/2014/main" id="{EBE73BF5-6CA0-437B-B3F3-F7583AEBC81B}"/>
                </a:ext>
              </a:extLst>
            </p:cNvPr>
            <p:cNvSpPr txBox="1"/>
            <p:nvPr>
              <p:custDataLst>
                <p:tags r:id="rId21"/>
              </p:custDataLst>
            </p:nvPr>
          </p:nvSpPr>
          <p:spPr>
            <a:xfrm>
              <a:off x="340468" y="3909327"/>
              <a:ext cx="2707531" cy="1015663"/>
            </a:xfrm>
            <a:prstGeom prst="rect">
              <a:avLst/>
            </a:prstGeom>
            <a:noFill/>
          </p:spPr>
          <p:txBody>
            <a:bodyPr vert="horz" wrap="square" lIns="91440" tIns="91440" rIns="91440" bIns="9144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dirty="0"/>
                <a:t>Provider enrollment requirements and process</a:t>
              </a:r>
            </a:p>
          </p:txBody>
        </p:sp>
        <p:sp>
          <p:nvSpPr>
            <p:cNvPr id="39" name="TextBox 38">
              <a:extLst>
                <a:ext uri="{FF2B5EF4-FFF2-40B4-BE49-F238E27FC236}">
                  <a16:creationId xmlns:a16="http://schemas.microsoft.com/office/drawing/2014/main" id="{38EF9139-E224-4777-A330-B5CD08CF6B5A}"/>
                </a:ext>
              </a:extLst>
            </p:cNvPr>
            <p:cNvSpPr txBox="1"/>
            <p:nvPr>
              <p:custDataLst>
                <p:tags r:id="rId22"/>
              </p:custDataLst>
            </p:nvPr>
          </p:nvSpPr>
          <p:spPr>
            <a:xfrm>
              <a:off x="340468" y="5348317"/>
              <a:ext cx="2707531" cy="461665"/>
            </a:xfrm>
            <a:prstGeom prst="rect">
              <a:avLst/>
            </a:prstGeom>
            <a:noFill/>
          </p:spPr>
          <p:txBody>
            <a:bodyPr vert="horz" wrap="square" lIns="91440" tIns="91440" rIns="91440" bIns="9144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dirty="0"/>
                <a:t>...other sub-topics</a:t>
              </a:r>
            </a:p>
          </p:txBody>
        </p:sp>
        <p:sp>
          <p:nvSpPr>
            <p:cNvPr id="13" name="TrackerNumBlue 13">
              <a:extLst>
                <a:ext uri="{FF2B5EF4-FFF2-40B4-BE49-F238E27FC236}">
                  <a16:creationId xmlns:a16="http://schemas.microsoft.com/office/drawing/2014/main" id="{4992C386-91CC-4C69-A0AB-2F75835DF163}"/>
                </a:ext>
              </a:extLst>
            </p:cNvPr>
            <p:cNvSpPr/>
            <p:nvPr>
              <p:custDataLst>
                <p:tags r:id="rId23"/>
              </p:custDataLst>
            </p:nvPr>
          </p:nvSpPr>
          <p:spPr>
            <a:xfrm>
              <a:off x="4284321" y="860418"/>
              <a:ext cx="279340" cy="279340"/>
            </a:xfrm>
            <a:prstGeom prst="ellipse">
              <a:avLst/>
            </a:prstGeom>
            <a:solidFill>
              <a:schemeClr val="accent1"/>
            </a:solidFill>
            <a:ln w="12700" cap="sq" cmpd="sng" algn="ctr">
              <a:solidFill>
                <a:schemeClr val="bg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7" name="TextBox 6">
              <a:extLst>
                <a:ext uri="{FF2B5EF4-FFF2-40B4-BE49-F238E27FC236}">
                  <a16:creationId xmlns:a16="http://schemas.microsoft.com/office/drawing/2014/main" id="{71AA238D-F1FB-4BC7-AA2A-29CEE04B2417}"/>
                </a:ext>
              </a:extLst>
            </p:cNvPr>
            <p:cNvSpPr txBox="1"/>
            <p:nvPr>
              <p:custDataLst>
                <p:tags r:id="rId24"/>
              </p:custDataLst>
            </p:nvPr>
          </p:nvSpPr>
          <p:spPr>
            <a:xfrm>
              <a:off x="2928026" y="995394"/>
              <a:ext cx="2991930" cy="5327585"/>
            </a:xfrm>
            <a:prstGeom prst="rect">
              <a:avLst/>
            </a:prstGeom>
            <a:solidFill>
              <a:schemeClr val="accent6"/>
            </a:solidFill>
          </p:spPr>
          <p:txBody>
            <a:bodyPr vert="horz" lIns="129540" tIns="129540" rIns="129540" bIns="12954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accent1"/>
                  </a:solidFill>
                </a:rPr>
                <a:t>What would you be excited to see in the future state?</a:t>
              </a:r>
            </a:p>
          </p:txBody>
        </p:sp>
        <p:sp>
          <p:nvSpPr>
            <p:cNvPr id="15" name="TrackerNumBlue 13">
              <a:extLst>
                <a:ext uri="{FF2B5EF4-FFF2-40B4-BE49-F238E27FC236}">
                  <a16:creationId xmlns:a16="http://schemas.microsoft.com/office/drawing/2014/main" id="{BBEC922D-F3A6-4D63-ACEC-A5E7AFD869EE}"/>
                </a:ext>
              </a:extLst>
            </p:cNvPr>
            <p:cNvSpPr/>
            <p:nvPr>
              <p:custDataLst>
                <p:tags r:id="rId25"/>
              </p:custDataLst>
            </p:nvPr>
          </p:nvSpPr>
          <p:spPr>
            <a:xfrm>
              <a:off x="7251010" y="833208"/>
              <a:ext cx="279340" cy="279340"/>
            </a:xfrm>
            <a:prstGeom prst="ellipse">
              <a:avLst/>
            </a:prstGeom>
            <a:solidFill>
              <a:schemeClr val="accent1"/>
            </a:solidFill>
            <a:ln w="12700" cap="sq" cmpd="sng" algn="ctr">
              <a:solidFill>
                <a:schemeClr val="bg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8" name="TextBox 7">
              <a:extLst>
                <a:ext uri="{FF2B5EF4-FFF2-40B4-BE49-F238E27FC236}">
                  <a16:creationId xmlns:a16="http://schemas.microsoft.com/office/drawing/2014/main" id="{054B27DF-6882-4E7E-929E-D1FB0091C3BA}"/>
                </a:ext>
              </a:extLst>
            </p:cNvPr>
            <p:cNvSpPr txBox="1"/>
            <p:nvPr>
              <p:custDataLst>
                <p:tags r:id="rId26"/>
              </p:custDataLst>
            </p:nvPr>
          </p:nvSpPr>
          <p:spPr>
            <a:xfrm>
              <a:off x="6013120" y="995394"/>
              <a:ext cx="2858654" cy="5327585"/>
            </a:xfrm>
            <a:prstGeom prst="rect">
              <a:avLst/>
            </a:prstGeom>
            <a:solidFill>
              <a:schemeClr val="accent6"/>
            </a:solidFill>
          </p:spPr>
          <p:txBody>
            <a:bodyPr vert="horz" lIns="129540" tIns="129540" rIns="129540" bIns="12954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accent1"/>
                  </a:solidFill>
                </a:rPr>
                <a:t>What policy / operational factors need to be in place to realize that vision?</a:t>
              </a:r>
            </a:p>
          </p:txBody>
        </p:sp>
        <p:sp>
          <p:nvSpPr>
            <p:cNvPr id="16" name="TrackerNumBlue 13">
              <a:extLst>
                <a:ext uri="{FF2B5EF4-FFF2-40B4-BE49-F238E27FC236}">
                  <a16:creationId xmlns:a16="http://schemas.microsoft.com/office/drawing/2014/main" id="{D96FF6A6-EAF4-43A9-901F-4E5D9EED6D34}"/>
                </a:ext>
              </a:extLst>
            </p:cNvPr>
            <p:cNvSpPr/>
            <p:nvPr>
              <p:custDataLst>
                <p:tags r:id="rId27"/>
              </p:custDataLst>
            </p:nvPr>
          </p:nvSpPr>
          <p:spPr>
            <a:xfrm>
              <a:off x="10172700" y="838509"/>
              <a:ext cx="279340" cy="279340"/>
            </a:xfrm>
            <a:prstGeom prst="ellipse">
              <a:avLst/>
            </a:prstGeom>
            <a:solidFill>
              <a:schemeClr val="accent1"/>
            </a:solidFill>
            <a:ln w="12700" cap="sq" cmpd="sng" algn="ctr">
              <a:solidFill>
                <a:schemeClr val="bg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9" name="TextBox 8">
              <a:extLst>
                <a:ext uri="{FF2B5EF4-FFF2-40B4-BE49-F238E27FC236}">
                  <a16:creationId xmlns:a16="http://schemas.microsoft.com/office/drawing/2014/main" id="{57C5A280-5587-49E0-BA2E-2C3F3397CF72}"/>
                </a:ext>
              </a:extLst>
            </p:cNvPr>
            <p:cNvSpPr txBox="1"/>
            <p:nvPr>
              <p:custDataLst>
                <p:tags r:id="rId28"/>
              </p:custDataLst>
            </p:nvPr>
          </p:nvSpPr>
          <p:spPr>
            <a:xfrm>
              <a:off x="8929625" y="995394"/>
              <a:ext cx="2765490" cy="5327585"/>
            </a:xfrm>
            <a:prstGeom prst="rect">
              <a:avLst/>
            </a:prstGeom>
            <a:solidFill>
              <a:schemeClr val="accent6"/>
            </a:solidFill>
          </p:spPr>
          <p:txBody>
            <a:bodyPr vert="horz" lIns="129540" tIns="129540" rIns="129540" bIns="12954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accent1"/>
                  </a:solidFill>
                </a:rPr>
                <a:t>Outstanding questions and considerations for DHCS / DMHC</a:t>
              </a:r>
            </a:p>
          </p:txBody>
        </p:sp>
        <p:grpSp>
          <p:nvGrpSpPr>
            <p:cNvPr id="17" name="Group 16">
              <a:extLst>
                <a:ext uri="{FF2B5EF4-FFF2-40B4-BE49-F238E27FC236}">
                  <a16:creationId xmlns:a16="http://schemas.microsoft.com/office/drawing/2014/main" id="{338D0D9F-1D7D-4830-A741-FEE7DD058F2C}"/>
                </a:ext>
                <a:ext uri="{C183D7F6-B498-43B3-948B-1728B52AA6E4}">
                  <adec:decorative xmlns:adec="http://schemas.microsoft.com/office/drawing/2017/decorative" val="1"/>
                </a:ext>
              </a:extLst>
            </p:cNvPr>
            <p:cNvGrpSpPr/>
            <p:nvPr/>
          </p:nvGrpSpPr>
          <p:grpSpPr>
            <a:xfrm>
              <a:off x="409913" y="2191547"/>
              <a:ext cx="11285202" cy="3070944"/>
              <a:chOff x="409913" y="2191547"/>
              <a:chExt cx="11068725" cy="3070944"/>
            </a:xfrm>
          </p:grpSpPr>
          <p:cxnSp>
            <p:nvCxnSpPr>
              <p:cNvPr id="5" name="LineSeparatorDefault 5">
                <a:extLst>
                  <a:ext uri="{FF2B5EF4-FFF2-40B4-BE49-F238E27FC236}">
                    <a16:creationId xmlns:a16="http://schemas.microsoft.com/office/drawing/2014/main" id="{0359E4B1-9BB3-407A-A645-8D22C6071E4F}"/>
                  </a:ext>
                </a:extLst>
              </p:cNvPr>
              <p:cNvCxnSpPr>
                <a:cxnSpLocks/>
              </p:cNvCxnSpPr>
              <p:nvPr>
                <p:custDataLst>
                  <p:tags r:id="rId29"/>
                </p:custDataLst>
              </p:nvPr>
            </p:nvCxnSpPr>
            <p:spPr>
              <a:xfrm>
                <a:off x="409913" y="2191547"/>
                <a:ext cx="11068725"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LineSeparatorDefault 5">
                <a:extLst>
                  <a:ext uri="{FF2B5EF4-FFF2-40B4-BE49-F238E27FC236}">
                    <a16:creationId xmlns:a16="http://schemas.microsoft.com/office/drawing/2014/main" id="{55709568-CA7F-432E-B521-F1292E7EF62A}"/>
                  </a:ext>
                </a:extLst>
              </p:cNvPr>
              <p:cNvCxnSpPr>
                <a:cxnSpLocks/>
              </p:cNvCxnSpPr>
              <p:nvPr>
                <p:custDataLst>
                  <p:tags r:id="rId30"/>
                </p:custDataLst>
              </p:nvPr>
            </p:nvCxnSpPr>
            <p:spPr>
              <a:xfrm>
                <a:off x="409913" y="3729629"/>
                <a:ext cx="11068725" cy="0"/>
              </a:xfrm>
              <a:prstGeom prst="straightConnector1">
                <a:avLst/>
              </a:prstGeom>
              <a:ln w="1270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LineSeparatorDefault 5">
                <a:extLst>
                  <a:ext uri="{FF2B5EF4-FFF2-40B4-BE49-F238E27FC236}">
                    <a16:creationId xmlns:a16="http://schemas.microsoft.com/office/drawing/2014/main" id="{64C04D6A-286A-47AF-ABA1-AE726DAF183D}"/>
                  </a:ext>
                </a:extLst>
              </p:cNvPr>
              <p:cNvCxnSpPr>
                <a:cxnSpLocks/>
              </p:cNvCxnSpPr>
              <p:nvPr>
                <p:custDataLst>
                  <p:tags r:id="rId31"/>
                </p:custDataLst>
              </p:nvPr>
            </p:nvCxnSpPr>
            <p:spPr>
              <a:xfrm>
                <a:off x="409913" y="5262491"/>
                <a:ext cx="11068725" cy="0"/>
              </a:xfrm>
              <a:prstGeom prst="straightConnector1">
                <a:avLst/>
              </a:prstGeom>
              <a:ln w="1270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grpSp>
      <p:sp>
        <p:nvSpPr>
          <p:cNvPr id="57" name="5. Source">
            <a:extLst>
              <a:ext uri="{FF2B5EF4-FFF2-40B4-BE49-F238E27FC236}">
                <a16:creationId xmlns:a16="http://schemas.microsoft.com/office/drawing/2014/main" id="{81292173-6767-4F94-84EC-84D3763DC7FF}"/>
              </a:ext>
              <a:ext uri="{C183D7F6-B498-43B3-948B-1728B52AA6E4}">
                <adec:decorative xmlns:adec="http://schemas.microsoft.com/office/drawing/2017/decorative" val="1"/>
              </a:ext>
            </a:extLst>
          </p:cNvPr>
          <p:cNvSpPr txBox="1"/>
          <p:nvPr>
            <p:custDataLst>
              <p:tags r:id="rId18"/>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a:t>
            </a:r>
          </a:p>
        </p:txBody>
      </p:sp>
      <p:sp>
        <p:nvSpPr>
          <p:cNvPr id="40" name="TextBox 39">
            <a:extLst>
              <a:ext uri="{FF2B5EF4-FFF2-40B4-BE49-F238E27FC236}">
                <a16:creationId xmlns:a16="http://schemas.microsoft.com/office/drawing/2014/main" id="{82606DDC-DDB1-4CA1-BDDA-095162309DBB}"/>
              </a:ext>
            </a:extLst>
          </p:cNvPr>
          <p:cNvSpPr txBox="1"/>
          <p:nvPr/>
        </p:nvSpPr>
        <p:spPr>
          <a:xfrm rot="20700000">
            <a:off x="3850798" y="3556208"/>
            <a:ext cx="7086600" cy="1200329"/>
          </a:xfrm>
          <a:prstGeom prst="rect">
            <a:avLst/>
          </a:prstGeom>
          <a:noFill/>
          <a:ln w="6350">
            <a:noFill/>
            <a:miter lim="800000"/>
          </a:ln>
        </p:spPr>
        <p:txBody>
          <a:bodyPr wrap="square">
            <a:spAutoFit/>
          </a:bodyPr>
          <a:lstStyle/>
          <a:p>
            <a:pPr algn="ctr">
              <a:buClr>
                <a:schemeClr val="bg1"/>
              </a:buClr>
            </a:pPr>
            <a:r>
              <a:rPr lang="en-US" sz="3600" b="1" i="1" dirty="0"/>
              <a:t>Activity to be completed on </a:t>
            </a:r>
            <a:r>
              <a:rPr lang="en-US" sz="3600" b="1" i="1" dirty="0" err="1"/>
              <a:t>Jamboard</a:t>
            </a:r>
            <a:endParaRPr lang="en-US" sz="3600" b="1" i="1" dirty="0"/>
          </a:p>
        </p:txBody>
      </p:sp>
    </p:spTree>
    <p:extLst>
      <p:ext uri="{BB962C8B-B14F-4D97-AF65-F5344CB8AC3E}">
        <p14:creationId xmlns:p14="http://schemas.microsoft.com/office/powerpoint/2010/main" val="388206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C257A943-BA83-472F-A6EB-66B0F84EC7F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248417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C257A943-BA83-472F-A6EB-66B0F84EC7F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a:extLst>
              <a:ext uri="{FF2B5EF4-FFF2-40B4-BE49-F238E27FC236}">
                <a16:creationId xmlns:a16="http://schemas.microsoft.com/office/drawing/2014/main" id="{ACA2F44F-9B3C-4416-B99D-FA0FEAF6CA21}"/>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500" b="1"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2. Slide Title">
            <a:extLst>
              <a:ext uri="{FF2B5EF4-FFF2-40B4-BE49-F238E27FC236}">
                <a16:creationId xmlns:a16="http://schemas.microsoft.com/office/drawing/2014/main" id="{015E69FB-49E9-4802-8601-954D7DA0143E}"/>
              </a:ext>
            </a:extLst>
          </p:cNvPr>
          <p:cNvSpPr>
            <a:spLocks noGrp="1"/>
          </p:cNvSpPr>
          <p:nvPr>
            <p:ph type="title"/>
            <p:custDataLst>
              <p:tags r:id="rId3"/>
            </p:custDataLst>
          </p:nvPr>
        </p:nvSpPr>
        <p:spPr>
          <a:xfrm>
            <a:off x="554736" y="2744369"/>
            <a:ext cx="2514600"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Read-out from breakouts</a:t>
            </a:r>
          </a:p>
        </p:txBody>
      </p:sp>
      <p:sp>
        <p:nvSpPr>
          <p:cNvPr id="2" name="Subtitle 1">
            <a:extLst>
              <a:ext uri="{FF2B5EF4-FFF2-40B4-BE49-F238E27FC236}">
                <a16:creationId xmlns:a16="http://schemas.microsoft.com/office/drawing/2014/main" id="{89690E72-014A-4C00-B3B0-53D3DA85F960}"/>
              </a:ext>
            </a:extLst>
          </p:cNvPr>
          <p:cNvSpPr>
            <a:spLocks noGrp="1"/>
          </p:cNvSpPr>
          <p:nvPr>
            <p:ph type="subTitle" idx="1"/>
          </p:nvPr>
        </p:nvSpPr>
        <p:spPr>
          <a:xfrm>
            <a:off x="554735" y="4462094"/>
            <a:ext cx="2756023" cy="553998"/>
          </a:xfrm>
        </p:spPr>
        <p:txBody>
          <a:bodyPr/>
          <a:lstStyle/>
          <a:p>
            <a:r>
              <a:rPr lang="en-US" sz="1800" i="1" dirty="0"/>
              <a:t>15 min (3 minutes per group)</a:t>
            </a:r>
          </a:p>
        </p:txBody>
      </p:sp>
      <p:sp>
        <p:nvSpPr>
          <p:cNvPr id="13" name="TextBox 12">
            <a:extLst>
              <a:ext uri="{FF2B5EF4-FFF2-40B4-BE49-F238E27FC236}">
                <a16:creationId xmlns:a16="http://schemas.microsoft.com/office/drawing/2014/main" id="{B84EC88C-D1B0-4715-87BC-F69E9071C03B}"/>
              </a:ext>
            </a:extLst>
          </p:cNvPr>
          <p:cNvSpPr txBox="1"/>
          <p:nvPr>
            <p:custDataLst>
              <p:tags r:id="rId4"/>
            </p:custDataLst>
          </p:nvPr>
        </p:nvSpPr>
        <p:spPr>
          <a:xfrm>
            <a:off x="3790950" y="2137596"/>
            <a:ext cx="7915275"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50000"/>
              </a:spcBef>
              <a:spcAft>
                <a:spcPts val="0"/>
              </a:spcAft>
              <a:buNone/>
            </a:pPr>
            <a:r>
              <a:rPr lang="en-US" sz="2000" b="1" dirty="0"/>
              <a:t>For each breakout group, the designated leader should share:</a:t>
            </a:r>
          </a:p>
        </p:txBody>
      </p:sp>
      <p:sp>
        <p:nvSpPr>
          <p:cNvPr id="8" name="TextBox 7">
            <a:extLst>
              <a:ext uri="{FF2B5EF4-FFF2-40B4-BE49-F238E27FC236}">
                <a16:creationId xmlns:a16="http://schemas.microsoft.com/office/drawing/2014/main" id="{B2033209-27A2-4825-9C99-09834293B68D}"/>
              </a:ext>
            </a:extLst>
          </p:cNvPr>
          <p:cNvSpPr txBox="1"/>
          <p:nvPr>
            <p:custDataLst>
              <p:tags r:id="rId5"/>
            </p:custDataLst>
          </p:nvPr>
        </p:nvSpPr>
        <p:spPr>
          <a:xfrm>
            <a:off x="3790950" y="2959469"/>
            <a:ext cx="7915275" cy="138499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50000"/>
              </a:spcBef>
              <a:spcAft>
                <a:spcPts val="0"/>
              </a:spcAft>
            </a:pPr>
            <a:r>
              <a:rPr lang="en-US" sz="2000" dirty="0"/>
              <a:t>What is one characteristic of the future state that makes you most excited?</a:t>
            </a:r>
          </a:p>
          <a:p>
            <a:pPr lvl="1">
              <a:spcBef>
                <a:spcPct val="50000"/>
              </a:spcBef>
              <a:spcAft>
                <a:spcPts val="0"/>
              </a:spcAft>
            </a:pPr>
            <a:r>
              <a:rPr lang="en-US" sz="2000" dirty="0"/>
              <a:t>What are the 2 - 3 most critical factors for success to realize that vision?</a:t>
            </a:r>
          </a:p>
        </p:txBody>
      </p:sp>
      <p:sp>
        <p:nvSpPr>
          <p:cNvPr id="49" name="Sticker">
            <a:extLst>
              <a:ext uri="{FF2B5EF4-FFF2-40B4-BE49-F238E27FC236}">
                <a16:creationId xmlns:a16="http://schemas.microsoft.com/office/drawing/2014/main" id="{94B874FA-AAA1-4DC0-8CB1-C57034A9976B}"/>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pic>
        <p:nvPicPr>
          <p:cNvPr id="11" name="CustomIcon">
            <a:extLst>
              <a:ext uri="{FF2B5EF4-FFF2-40B4-BE49-F238E27FC236}">
                <a16:creationId xmlns:a16="http://schemas.microsoft.com/office/drawing/2014/main" id="{70AB9E62-E654-4996-A95F-7A56FE8F0989}"/>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0">
            <a:extLst>
              <a:ext uri="{96DAC541-7B7A-43D3-8B79-37D633B846F1}">
                <asvg:svgBlip xmlns:asvg="http://schemas.microsoft.com/office/drawing/2016/SVG/main" r:embed="rId11"/>
              </a:ext>
            </a:extLst>
          </a:blip>
          <a:stretch>
            <a:fillRect/>
          </a:stretch>
        </p:blipFill>
        <p:spPr>
          <a:xfrm>
            <a:off x="554736" y="3688321"/>
            <a:ext cx="609600" cy="609600"/>
          </a:xfrm>
          <a:prstGeom prst="rect">
            <a:avLst/>
          </a:prstGeom>
        </p:spPr>
      </p:pic>
    </p:spTree>
    <p:extLst>
      <p:ext uri="{BB962C8B-B14F-4D97-AF65-F5344CB8AC3E}">
        <p14:creationId xmlns:p14="http://schemas.microsoft.com/office/powerpoint/2010/main" val="194472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id="{8E562B0E-69B8-4C93-967A-580EB577BDA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9337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4" name="Object 6" hidden="1">
                        <a:extLst>
                          <a:ext uri="{FF2B5EF4-FFF2-40B4-BE49-F238E27FC236}">
                            <a16:creationId xmlns:a16="http://schemas.microsoft.com/office/drawing/2014/main" id="{8E562B0E-69B8-4C93-967A-580EB577BDA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5" name="2. Slide Title">
            <a:extLst>
              <a:ext uri="{FF2B5EF4-FFF2-40B4-BE49-F238E27FC236}">
                <a16:creationId xmlns:a16="http://schemas.microsoft.com/office/drawing/2014/main" id="{D9C59B59-86E5-48C7-AC5C-8E98EE160650}"/>
              </a:ext>
            </a:extLst>
          </p:cNvPr>
          <p:cNvSpPr>
            <a:spLocks noGrp="1"/>
          </p:cNvSpPr>
          <p:nvPr>
            <p:ph type="title"/>
            <p:custDataLst>
              <p:tags r:id="rId2"/>
            </p:custDataLst>
          </p:nvPr>
        </p:nvSpPr>
        <p:spPr>
          <a:xfrm>
            <a:off x="554736" y="1887524"/>
            <a:ext cx="2514600"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0" lang="en-US" sz="2800" strike="noStrike" kern="1200" spc="0" normalizeH="0" noProof="0" dirty="0">
                <a:ln w="6350" cap="flat">
                  <a:noFill/>
                  <a:miter lim="800000"/>
                </a:ln>
                <a:effectLst/>
                <a:uLnTx/>
                <a:uFillTx/>
              </a:rPr>
              <a:t>Today’s Agenda</a:t>
            </a:r>
            <a:endParaRPr lang="en-US" sz="2800" dirty="0"/>
          </a:p>
        </p:txBody>
      </p:sp>
      <p:grpSp>
        <p:nvGrpSpPr>
          <p:cNvPr id="2" name="Group 1" descr="Today's agenda">
            <a:extLst>
              <a:ext uri="{FF2B5EF4-FFF2-40B4-BE49-F238E27FC236}">
                <a16:creationId xmlns:a16="http://schemas.microsoft.com/office/drawing/2014/main" id="{BCE93994-91A7-D4B5-AB2A-A44B78098E21}"/>
              </a:ext>
            </a:extLst>
          </p:cNvPr>
          <p:cNvGrpSpPr/>
          <p:nvPr/>
        </p:nvGrpSpPr>
        <p:grpSpPr>
          <a:xfrm>
            <a:off x="3725059" y="960868"/>
            <a:ext cx="8200241" cy="5382030"/>
            <a:chOff x="3725059" y="960868"/>
            <a:chExt cx="8200241" cy="5382030"/>
          </a:xfrm>
        </p:grpSpPr>
        <p:sp>
          <p:nvSpPr>
            <p:cNvPr id="30" name="Rectangle 29">
              <a:extLst>
                <a:ext uri="{FF2B5EF4-FFF2-40B4-BE49-F238E27FC236}">
                  <a16:creationId xmlns:a16="http://schemas.microsoft.com/office/drawing/2014/main" id="{6984A902-052B-4317-9A66-03D589D2DC7D}"/>
                </a:ext>
                <a:ext uri="{C183D7F6-B498-43B3-948B-1728B52AA6E4}">
                  <adec:decorative xmlns:adec="http://schemas.microsoft.com/office/drawing/2017/decorative" val="1"/>
                </a:ext>
              </a:extLst>
            </p:cNvPr>
            <p:cNvSpPr/>
            <p:nvPr/>
          </p:nvSpPr>
          <p:spPr>
            <a:xfrm>
              <a:off x="3725059" y="5137831"/>
              <a:ext cx="8200241" cy="1205067"/>
            </a:xfrm>
            <a:prstGeom prst="rect">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p>
          </p:txBody>
        </p:sp>
        <p:sp>
          <p:nvSpPr>
            <p:cNvPr id="13" name="TextBox 12">
              <a:extLst>
                <a:ext uri="{FF2B5EF4-FFF2-40B4-BE49-F238E27FC236}">
                  <a16:creationId xmlns:a16="http://schemas.microsoft.com/office/drawing/2014/main" id="{9519661D-901B-46AC-A3D5-CED10515A2B9}"/>
                </a:ext>
                <a:ext uri="{C183D7F6-B498-43B3-948B-1728B52AA6E4}">
                  <adec:decorative xmlns:adec="http://schemas.microsoft.com/office/drawing/2017/decorative" val="1"/>
                </a:ext>
              </a:extLst>
            </p:cNvPr>
            <p:cNvSpPr txBox="1">
              <a:spLocks/>
            </p:cNvSpPr>
            <p:nvPr/>
          </p:nvSpPr>
          <p:spPr>
            <a:xfrm>
              <a:off x="3800742" y="960938"/>
              <a:ext cx="1876158" cy="27692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Topic</a:t>
              </a:r>
            </a:p>
          </p:txBody>
        </p:sp>
        <p:cxnSp>
          <p:nvCxnSpPr>
            <p:cNvPr id="15" name="Straight Arrow Connector 14">
              <a:extLst>
                <a:ext uri="{FF2B5EF4-FFF2-40B4-BE49-F238E27FC236}">
                  <a16:creationId xmlns:a16="http://schemas.microsoft.com/office/drawing/2014/main" id="{0E52C8ED-271E-49BC-A213-FA7B42E4A422}"/>
                </a:ext>
                <a:ext uri="{C183D7F6-B498-43B3-948B-1728B52AA6E4}">
                  <adec:decorative xmlns:adec="http://schemas.microsoft.com/office/drawing/2017/decorative" val="1"/>
                </a:ext>
              </a:extLst>
            </p:cNvPr>
            <p:cNvCxnSpPr>
              <a:cxnSpLocks/>
            </p:cNvCxnSpPr>
            <p:nvPr/>
          </p:nvCxnSpPr>
          <p:spPr>
            <a:xfrm>
              <a:off x="3725059" y="1318468"/>
              <a:ext cx="8122022" cy="0"/>
            </a:xfrm>
            <a:prstGeom prst="straightConnector1">
              <a:avLst/>
            </a:prstGeom>
            <a:ln w="12700">
              <a:solidFill>
                <a:srgbClr val="7F7F7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9038B9-CE61-426A-9FEA-332D498E5E01}"/>
                </a:ext>
                <a:ext uri="{C183D7F6-B498-43B3-948B-1728B52AA6E4}">
                  <adec:decorative xmlns:adec="http://schemas.microsoft.com/office/drawing/2017/decorative" val="1"/>
                </a:ext>
              </a:extLst>
            </p:cNvPr>
            <p:cNvSpPr txBox="1">
              <a:spLocks/>
            </p:cNvSpPr>
            <p:nvPr/>
          </p:nvSpPr>
          <p:spPr>
            <a:xfrm>
              <a:off x="10612383" y="960868"/>
              <a:ext cx="113659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Time              </a:t>
              </a:r>
            </a:p>
          </p:txBody>
        </p:sp>
        <p:cxnSp>
          <p:nvCxnSpPr>
            <p:cNvPr id="26" name="Straight Arrow Connector 25">
              <a:extLst>
                <a:ext uri="{FF2B5EF4-FFF2-40B4-BE49-F238E27FC236}">
                  <a16:creationId xmlns:a16="http://schemas.microsoft.com/office/drawing/2014/main" id="{F17334E1-21EA-434C-853A-F405D870DC73}"/>
                </a:ext>
                <a:ext uri="{C183D7F6-B498-43B3-948B-1728B52AA6E4}">
                  <adec:decorative xmlns:adec="http://schemas.microsoft.com/office/drawing/2017/decorative" val="1"/>
                </a:ext>
              </a:extLst>
            </p:cNvPr>
            <p:cNvCxnSpPr>
              <a:cxnSpLocks/>
            </p:cNvCxnSpPr>
            <p:nvPr/>
          </p:nvCxnSpPr>
          <p:spPr>
            <a:xfrm>
              <a:off x="3725059" y="2249101"/>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F8C5D8-747E-440F-952D-F344E188565A}"/>
                </a:ext>
                <a:ext uri="{C183D7F6-B498-43B3-948B-1728B52AA6E4}">
                  <adec:decorative xmlns:adec="http://schemas.microsoft.com/office/drawing/2017/decorative" val="1"/>
                </a:ext>
              </a:extLst>
            </p:cNvPr>
            <p:cNvCxnSpPr>
              <a:cxnSpLocks/>
            </p:cNvCxnSpPr>
            <p:nvPr/>
          </p:nvCxnSpPr>
          <p:spPr>
            <a:xfrm>
              <a:off x="3725059" y="510710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rackerNumBlue 7">
              <a:extLst>
                <a:ext uri="{FF2B5EF4-FFF2-40B4-BE49-F238E27FC236}">
                  <a16:creationId xmlns:a16="http://schemas.microsoft.com/office/drawing/2014/main" id="{82F43979-8FE1-4D4F-9C58-9AC352975B34}"/>
                </a:ext>
              </a:extLst>
            </p:cNvPr>
            <p:cNvSpPr/>
            <p:nvPr>
              <p:custDataLst>
                <p:tags r:id="rId3"/>
              </p:custDataLst>
            </p:nvPr>
          </p:nvSpPr>
          <p:spPr>
            <a:xfrm>
              <a:off x="3800742" y="5249387"/>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4</a:t>
              </a:r>
            </a:p>
          </p:txBody>
        </p:sp>
        <p:sp>
          <p:nvSpPr>
            <p:cNvPr id="47" name="TextBox 46">
              <a:extLst>
                <a:ext uri="{FF2B5EF4-FFF2-40B4-BE49-F238E27FC236}">
                  <a16:creationId xmlns:a16="http://schemas.microsoft.com/office/drawing/2014/main" id="{FD0236BA-350A-407B-B21B-67CC552DDC01}"/>
                </a:ext>
              </a:extLst>
            </p:cNvPr>
            <p:cNvSpPr txBox="1">
              <a:spLocks/>
            </p:cNvSpPr>
            <p:nvPr/>
          </p:nvSpPr>
          <p:spPr>
            <a:xfrm>
              <a:off x="4170829" y="5265947"/>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bg1"/>
                  </a:solidFill>
                  <a:ea typeface="Arial Unicode MS" panose="020B0604020202020204" pitchFamily="34" charset="-128"/>
                  <a:cs typeface="Arial Unicode MS" panose="020B0604020202020204" pitchFamily="34" charset="-128"/>
                </a:rPr>
                <a:t>Next steps</a:t>
              </a:r>
            </a:p>
          </p:txBody>
        </p:sp>
        <p:sp>
          <p:nvSpPr>
            <p:cNvPr id="48" name="TextBox 47">
              <a:extLst>
                <a:ext uri="{FF2B5EF4-FFF2-40B4-BE49-F238E27FC236}">
                  <a16:creationId xmlns:a16="http://schemas.microsoft.com/office/drawing/2014/main" id="{F643ADCB-4554-4720-B666-D7CEA8FEBDD4}"/>
                </a:ext>
              </a:extLst>
            </p:cNvPr>
            <p:cNvSpPr txBox="1">
              <a:spLocks/>
            </p:cNvSpPr>
            <p:nvPr/>
          </p:nvSpPr>
          <p:spPr>
            <a:xfrm>
              <a:off x="6172201" y="5249387"/>
              <a:ext cx="4211052"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solidFill>
                    <a:schemeClr val="bg1"/>
                  </a:solidFill>
                  <a:ea typeface="Arial Unicode MS" panose="020B0604020202020204" pitchFamily="34" charset="-128"/>
                  <a:cs typeface="Arial Unicode MS" panose="020B0604020202020204" pitchFamily="34" charset="-128"/>
                </a:rPr>
                <a:t>Review plan and cadence for following sessions over the next 3 months, including pre-work for next session</a:t>
              </a:r>
            </a:p>
          </p:txBody>
        </p:sp>
        <p:sp>
          <p:nvSpPr>
            <p:cNvPr id="49" name="TextBox 48">
              <a:extLst>
                <a:ext uri="{FF2B5EF4-FFF2-40B4-BE49-F238E27FC236}">
                  <a16:creationId xmlns:a16="http://schemas.microsoft.com/office/drawing/2014/main" id="{BA363576-C06E-4CD5-AF6A-20CD1644D5C8}"/>
                </a:ext>
                <a:ext uri="{C183D7F6-B498-43B3-948B-1728B52AA6E4}">
                  <adec:decorative xmlns:adec="http://schemas.microsoft.com/office/drawing/2017/decorative" val="0"/>
                </a:ext>
              </a:extLst>
            </p:cNvPr>
            <p:cNvSpPr txBox="1">
              <a:spLocks/>
            </p:cNvSpPr>
            <p:nvPr/>
          </p:nvSpPr>
          <p:spPr>
            <a:xfrm>
              <a:off x="10612383" y="5249387"/>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solidFill>
                    <a:schemeClr val="bg1"/>
                  </a:solidFill>
                  <a:ea typeface="Arial Unicode MS" panose="020B0604020202020204" pitchFamily="34" charset="-128"/>
                  <a:cs typeface="Arial Unicode MS" panose="020B0604020202020204" pitchFamily="34" charset="-128"/>
                </a:rPr>
                <a:t>10 mins</a:t>
              </a:r>
            </a:p>
          </p:txBody>
        </p:sp>
        <p:sp>
          <p:nvSpPr>
            <p:cNvPr id="40" name="TrackerNumBlue 7">
              <a:extLst>
                <a:ext uri="{FF2B5EF4-FFF2-40B4-BE49-F238E27FC236}">
                  <a16:creationId xmlns:a16="http://schemas.microsoft.com/office/drawing/2014/main" id="{9EA1A469-895E-416B-B0F0-6520CFF8F7E5}"/>
                </a:ext>
                <a:ext uri="{C183D7F6-B498-43B3-948B-1728B52AA6E4}">
                  <adec:decorative xmlns:adec="http://schemas.microsoft.com/office/drawing/2017/decorative" val="1"/>
                </a:ext>
              </a:extLst>
            </p:cNvPr>
            <p:cNvSpPr/>
            <p:nvPr>
              <p:custDataLst>
                <p:tags r:id="rId4"/>
              </p:custDataLst>
            </p:nvPr>
          </p:nvSpPr>
          <p:spPr>
            <a:xfrm>
              <a:off x="3800742" y="2391378"/>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20" name="TextBox 19">
              <a:extLst>
                <a:ext uri="{FF2B5EF4-FFF2-40B4-BE49-F238E27FC236}">
                  <a16:creationId xmlns:a16="http://schemas.microsoft.com/office/drawing/2014/main" id="{E25BB173-9261-43A5-AC6F-5CCD4D85A3F1}"/>
                </a:ext>
                <a:ext uri="{C183D7F6-B498-43B3-948B-1728B52AA6E4}">
                  <adec:decorative xmlns:adec="http://schemas.microsoft.com/office/drawing/2017/decorative" val="1"/>
                </a:ext>
              </a:extLst>
            </p:cNvPr>
            <p:cNvSpPr txBox="1">
              <a:spLocks/>
            </p:cNvSpPr>
            <p:nvPr/>
          </p:nvSpPr>
          <p:spPr>
            <a:xfrm>
              <a:off x="6172201" y="960938"/>
              <a:ext cx="4211052" cy="27692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Activities</a:t>
              </a:r>
            </a:p>
          </p:txBody>
        </p:sp>
        <p:sp>
          <p:nvSpPr>
            <p:cNvPr id="38" name="TrackerNumBlue 7">
              <a:extLst>
                <a:ext uri="{FF2B5EF4-FFF2-40B4-BE49-F238E27FC236}">
                  <a16:creationId xmlns:a16="http://schemas.microsoft.com/office/drawing/2014/main" id="{E89C0939-1389-4118-80E6-BC9894FABBE0}"/>
                </a:ext>
                <a:ext uri="{C183D7F6-B498-43B3-948B-1728B52AA6E4}">
                  <adec:decorative xmlns:adec="http://schemas.microsoft.com/office/drawing/2017/decorative" val="1"/>
                </a:ext>
              </a:extLst>
            </p:cNvPr>
            <p:cNvSpPr/>
            <p:nvPr>
              <p:custDataLst>
                <p:tags r:id="rId5"/>
              </p:custDataLst>
            </p:nvPr>
          </p:nvSpPr>
          <p:spPr>
            <a:xfrm>
              <a:off x="3800742" y="1428770"/>
              <a:ext cx="279340" cy="279340"/>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43" name="TextBox 42">
              <a:extLst>
                <a:ext uri="{FF2B5EF4-FFF2-40B4-BE49-F238E27FC236}">
                  <a16:creationId xmlns:a16="http://schemas.microsoft.com/office/drawing/2014/main" id="{03B8C89E-2D80-429C-80F3-CF0D08E2541A}"/>
                </a:ext>
                <a:ext uri="{C183D7F6-B498-43B3-948B-1728B52AA6E4}">
                  <adec:decorative xmlns:adec="http://schemas.microsoft.com/office/drawing/2017/decorative" val="1"/>
                </a:ext>
              </a:extLst>
            </p:cNvPr>
            <p:cNvSpPr txBox="1">
              <a:spLocks/>
            </p:cNvSpPr>
            <p:nvPr/>
          </p:nvSpPr>
          <p:spPr>
            <a:xfrm>
              <a:off x="4170828" y="2391378"/>
              <a:ext cx="1897379" cy="49244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Vision for the fee schedule and role of working group</a:t>
              </a:r>
            </a:p>
          </p:txBody>
        </p:sp>
        <p:sp>
          <p:nvSpPr>
            <p:cNvPr id="27" name="TextBox 26">
              <a:extLst>
                <a:ext uri="{FF2B5EF4-FFF2-40B4-BE49-F238E27FC236}">
                  <a16:creationId xmlns:a16="http://schemas.microsoft.com/office/drawing/2014/main" id="{DACD54D6-1997-424E-95FE-54831F37BD0F}"/>
                </a:ext>
                <a:ext uri="{C183D7F6-B498-43B3-948B-1728B52AA6E4}">
                  <adec:decorative xmlns:adec="http://schemas.microsoft.com/office/drawing/2017/decorative" val="1"/>
                </a:ext>
              </a:extLst>
            </p:cNvPr>
            <p:cNvSpPr txBox="1">
              <a:spLocks/>
            </p:cNvSpPr>
            <p:nvPr/>
          </p:nvSpPr>
          <p:spPr>
            <a:xfrm>
              <a:off x="10612383" y="2391378"/>
              <a:ext cx="1136594" cy="276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sz="1800" dirty="0">
                  <a:latin typeface="Segoe UI" panose="020B0502040204020203" pitchFamily="34" charset="0"/>
                  <a:ea typeface="Arial Unicode MS" panose="020B0604020202020204"/>
                  <a:sym typeface=""/>
                </a:rPr>
                <a:t>30 mins                           </a:t>
              </a:r>
              <a:endParaRPr lang="ja-JP" altLang="en-US" sz="1800" dirty="0">
                <a:latin typeface="Segoe UI" panose="020B0502040204020203" pitchFamily="34" charset="0"/>
                <a:ea typeface="Arial Unicode MS" panose="020B0604020202020204"/>
                <a:sym typeface=""/>
              </a:endParaRPr>
            </a:p>
          </p:txBody>
        </p:sp>
        <p:sp>
          <p:nvSpPr>
            <p:cNvPr id="8" name="TextBox 7">
              <a:extLst>
                <a:ext uri="{FF2B5EF4-FFF2-40B4-BE49-F238E27FC236}">
                  <a16:creationId xmlns:a16="http://schemas.microsoft.com/office/drawing/2014/main" id="{31D92EEF-BE07-4C09-9D28-175A48106A43}"/>
                </a:ext>
                <a:ext uri="{C183D7F6-B498-43B3-948B-1728B52AA6E4}">
                  <adec:decorative xmlns:adec="http://schemas.microsoft.com/office/drawing/2017/decorative" val="1"/>
                </a:ext>
              </a:extLst>
            </p:cNvPr>
            <p:cNvSpPr txBox="1">
              <a:spLocks/>
            </p:cNvSpPr>
            <p:nvPr/>
          </p:nvSpPr>
          <p:spPr>
            <a:xfrm>
              <a:off x="6172200" y="2300780"/>
              <a:ext cx="4790089" cy="907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IN" altLang="ja-JP" sz="1800" dirty="0">
                  <a:latin typeface="Segoe UI" panose="020B0502040204020203" pitchFamily="34" charset="0"/>
                  <a:ea typeface="Arial Unicode MS" panose="020B0604020202020204"/>
                  <a:sym typeface=""/>
                </a:rPr>
                <a:t>Review background (e.g., legislative requirements, impact on funding, etc.)</a:t>
              </a:r>
            </a:p>
            <a:p>
              <a:r>
                <a:rPr lang="en-US" altLang="ja-JP" sz="1800" dirty="0">
                  <a:latin typeface="Segoe UI" panose="020B0502040204020203" pitchFamily="34" charset="0"/>
                  <a:ea typeface="Arial Unicode MS" panose="020B0604020202020204"/>
                  <a:sym typeface=""/>
                </a:rPr>
                <a:t>Align on role of workgroup and working norms</a:t>
              </a:r>
              <a:endParaRPr lang="ja-JP" altLang="en-US" sz="1800" dirty="0">
                <a:latin typeface="Segoe UI" panose="020B0502040204020203" pitchFamily="34" charset="0"/>
                <a:ea typeface="Arial Unicode MS" panose="020B0604020202020204"/>
                <a:sym typeface=""/>
              </a:endParaRPr>
            </a:p>
          </p:txBody>
        </p:sp>
        <p:sp>
          <p:nvSpPr>
            <p:cNvPr id="57" name="TextBox 56">
              <a:extLst>
                <a:ext uri="{FF2B5EF4-FFF2-40B4-BE49-F238E27FC236}">
                  <a16:creationId xmlns:a16="http://schemas.microsoft.com/office/drawing/2014/main" id="{80DA9F16-B59A-42CA-8896-EF81EEE32079}"/>
                </a:ext>
                <a:ext uri="{C183D7F6-B498-43B3-948B-1728B52AA6E4}">
                  <adec:decorative xmlns:adec="http://schemas.microsoft.com/office/drawing/2017/decorative" val="1"/>
                </a:ext>
              </a:extLst>
            </p:cNvPr>
            <p:cNvSpPr txBox="1">
              <a:spLocks/>
            </p:cNvSpPr>
            <p:nvPr/>
          </p:nvSpPr>
          <p:spPr>
            <a:xfrm>
              <a:off x="4170829" y="143887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accent1"/>
                  </a:solidFill>
                  <a:ea typeface="Arial Unicode MS" panose="020B0604020202020204" pitchFamily="34" charset="-128"/>
                  <a:cs typeface="Arial Unicode MS" panose="020B0604020202020204" pitchFamily="34" charset="-128"/>
                </a:rPr>
                <a:t>Overview and introductions</a:t>
              </a:r>
            </a:p>
          </p:txBody>
        </p:sp>
        <p:sp>
          <p:nvSpPr>
            <p:cNvPr id="58" name="TextBox 57">
              <a:extLst>
                <a:ext uri="{FF2B5EF4-FFF2-40B4-BE49-F238E27FC236}">
                  <a16:creationId xmlns:a16="http://schemas.microsoft.com/office/drawing/2014/main" id="{F58D5E68-7501-40CA-8DF9-7571778D1E56}"/>
                </a:ext>
                <a:ext uri="{C183D7F6-B498-43B3-948B-1728B52AA6E4}">
                  <adec:decorative xmlns:adec="http://schemas.microsoft.com/office/drawing/2017/decorative" val="1"/>
                </a:ext>
              </a:extLst>
            </p:cNvPr>
            <p:cNvSpPr txBox="1">
              <a:spLocks/>
            </p:cNvSpPr>
            <p:nvPr/>
          </p:nvSpPr>
          <p:spPr>
            <a:xfrm>
              <a:off x="10612383" y="1454285"/>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cs typeface="Arial Unicode MS" panose="020B0604020202020204" pitchFamily="34" charset="-128"/>
                </a:rPr>
                <a:t>20 mins</a:t>
              </a:r>
            </a:p>
          </p:txBody>
        </p:sp>
        <p:sp>
          <p:nvSpPr>
            <p:cNvPr id="59" name="TextBox 58">
              <a:extLst>
                <a:ext uri="{FF2B5EF4-FFF2-40B4-BE49-F238E27FC236}">
                  <a16:creationId xmlns:a16="http://schemas.microsoft.com/office/drawing/2014/main" id="{38169A89-6C5C-4C58-87BA-8A61BA69E3D0}"/>
                </a:ext>
                <a:ext uri="{C183D7F6-B498-43B3-948B-1728B52AA6E4}">
                  <adec:decorative xmlns:adec="http://schemas.microsoft.com/office/drawing/2017/decorative" val="1"/>
                </a:ext>
              </a:extLst>
            </p:cNvPr>
            <p:cNvSpPr txBox="1">
              <a:spLocks/>
            </p:cNvSpPr>
            <p:nvPr/>
          </p:nvSpPr>
          <p:spPr>
            <a:xfrm>
              <a:off x="6172201" y="1454285"/>
              <a:ext cx="4211052"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rPr>
                <a:t>Review today’s agenda and get to know each other</a:t>
              </a:r>
            </a:p>
          </p:txBody>
        </p:sp>
        <p:sp>
          <p:nvSpPr>
            <p:cNvPr id="3" name="TextBox 2">
              <a:extLst>
                <a:ext uri="{FF2B5EF4-FFF2-40B4-BE49-F238E27FC236}">
                  <a16:creationId xmlns:a16="http://schemas.microsoft.com/office/drawing/2014/main" id="{6DF7D1AE-6606-42A1-9E0F-AF8E26FB521E}"/>
                </a:ext>
                <a:ext uri="{C183D7F6-B498-43B3-948B-1728B52AA6E4}">
                  <adec:decorative xmlns:adec="http://schemas.microsoft.com/office/drawing/2017/decorative" val="1"/>
                </a:ext>
              </a:extLst>
            </p:cNvPr>
            <p:cNvSpPr txBox="1">
              <a:spLocks/>
            </p:cNvSpPr>
            <p:nvPr/>
          </p:nvSpPr>
          <p:spPr>
            <a:xfrm>
              <a:off x="4170829" y="3451556"/>
              <a:ext cx="139150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Break</a:t>
              </a:r>
            </a:p>
          </p:txBody>
        </p:sp>
        <p:sp>
          <p:nvSpPr>
            <p:cNvPr id="60" name="TextBox 59">
              <a:extLst>
                <a:ext uri="{FF2B5EF4-FFF2-40B4-BE49-F238E27FC236}">
                  <a16:creationId xmlns:a16="http://schemas.microsoft.com/office/drawing/2014/main" id="{AEABDD44-9AB3-43DB-8FF6-0492D5217F21}"/>
                </a:ext>
                <a:ext uri="{C183D7F6-B498-43B3-948B-1728B52AA6E4}">
                  <adec:decorative xmlns:adec="http://schemas.microsoft.com/office/drawing/2017/decorative" val="1"/>
                </a:ext>
              </a:extLst>
            </p:cNvPr>
            <p:cNvSpPr txBox="1">
              <a:spLocks/>
            </p:cNvSpPr>
            <p:nvPr/>
          </p:nvSpPr>
          <p:spPr>
            <a:xfrm>
              <a:off x="10612383" y="3451556"/>
              <a:ext cx="113659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5 mins</a:t>
              </a:r>
            </a:p>
          </p:txBody>
        </p:sp>
        <p:cxnSp>
          <p:nvCxnSpPr>
            <p:cNvPr id="61" name="Straight Arrow Connector 60">
              <a:extLst>
                <a:ext uri="{FF2B5EF4-FFF2-40B4-BE49-F238E27FC236}">
                  <a16:creationId xmlns:a16="http://schemas.microsoft.com/office/drawing/2014/main" id="{3EBD0917-D7D5-4C0C-9780-578399FA7DF5}"/>
                </a:ext>
                <a:ext uri="{C183D7F6-B498-43B3-948B-1728B52AA6E4}">
                  <adec:decorative xmlns:adec="http://schemas.microsoft.com/office/drawing/2017/decorative" val="1"/>
                </a:ext>
              </a:extLst>
            </p:cNvPr>
            <p:cNvCxnSpPr>
              <a:cxnSpLocks/>
            </p:cNvCxnSpPr>
            <p:nvPr/>
          </p:nvCxnSpPr>
          <p:spPr>
            <a:xfrm>
              <a:off x="3725059" y="332711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8A479B-FBCA-4C6C-95F9-81DE631BB7C1}"/>
                </a:ext>
                <a:ext uri="{C183D7F6-B498-43B3-948B-1728B52AA6E4}">
                  <adec:decorative xmlns:adec="http://schemas.microsoft.com/office/drawing/2017/decorative" val="1"/>
                </a:ext>
              </a:extLst>
            </p:cNvPr>
            <p:cNvCxnSpPr>
              <a:cxnSpLocks/>
            </p:cNvCxnSpPr>
            <p:nvPr/>
          </p:nvCxnSpPr>
          <p:spPr>
            <a:xfrm>
              <a:off x="3725059" y="3840567"/>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rackerNumBlue 7">
              <a:extLst>
                <a:ext uri="{FF2B5EF4-FFF2-40B4-BE49-F238E27FC236}">
                  <a16:creationId xmlns:a16="http://schemas.microsoft.com/office/drawing/2014/main" id="{BA5B036A-0E1C-4B7E-AB0A-3B80EF8EC286}"/>
                </a:ext>
                <a:ext uri="{C183D7F6-B498-43B3-948B-1728B52AA6E4}">
                  <adec:decorative xmlns:adec="http://schemas.microsoft.com/office/drawing/2017/decorative" val="1"/>
                </a:ext>
              </a:extLst>
            </p:cNvPr>
            <p:cNvSpPr/>
            <p:nvPr>
              <p:custDataLst>
                <p:tags r:id="rId6"/>
              </p:custDataLst>
            </p:nvPr>
          </p:nvSpPr>
          <p:spPr>
            <a:xfrm>
              <a:off x="3800742" y="4077020"/>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72" name="TextBox 71">
              <a:extLst>
                <a:ext uri="{FF2B5EF4-FFF2-40B4-BE49-F238E27FC236}">
                  <a16:creationId xmlns:a16="http://schemas.microsoft.com/office/drawing/2014/main" id="{F1327BBF-9D93-4FB5-8719-5D81545B4181}"/>
                </a:ext>
                <a:ext uri="{C183D7F6-B498-43B3-948B-1728B52AA6E4}">
                  <adec:decorative xmlns:adec="http://schemas.microsoft.com/office/drawing/2017/decorative" val="1"/>
                </a:ext>
              </a:extLst>
            </p:cNvPr>
            <p:cNvSpPr txBox="1">
              <a:spLocks/>
            </p:cNvSpPr>
            <p:nvPr/>
          </p:nvSpPr>
          <p:spPr>
            <a:xfrm>
              <a:off x="4170829" y="409358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Policy and operational considerations</a:t>
              </a:r>
            </a:p>
          </p:txBody>
        </p:sp>
        <p:sp>
          <p:nvSpPr>
            <p:cNvPr id="73" name="TextBox 72">
              <a:extLst>
                <a:ext uri="{FF2B5EF4-FFF2-40B4-BE49-F238E27FC236}">
                  <a16:creationId xmlns:a16="http://schemas.microsoft.com/office/drawing/2014/main" id="{3388B44F-CCE8-417B-A7B4-FA2D891F3002}"/>
                </a:ext>
                <a:ext uri="{C183D7F6-B498-43B3-948B-1728B52AA6E4}">
                  <adec:decorative xmlns:adec="http://schemas.microsoft.com/office/drawing/2017/decorative" val="1"/>
                </a:ext>
              </a:extLst>
            </p:cNvPr>
            <p:cNvSpPr txBox="1">
              <a:spLocks/>
            </p:cNvSpPr>
            <p:nvPr/>
          </p:nvSpPr>
          <p:spPr>
            <a:xfrm>
              <a:off x="10612383" y="4077020"/>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cs typeface="Arial Unicode MS" panose="020B0604020202020204" pitchFamily="34" charset="-128"/>
                </a:rPr>
                <a:t>55 mins</a:t>
              </a:r>
            </a:p>
          </p:txBody>
        </p:sp>
        <p:sp>
          <p:nvSpPr>
            <p:cNvPr id="74" name="TextBox 73">
              <a:extLst>
                <a:ext uri="{FF2B5EF4-FFF2-40B4-BE49-F238E27FC236}">
                  <a16:creationId xmlns:a16="http://schemas.microsoft.com/office/drawing/2014/main" id="{DE7DEF38-3B40-4C38-8330-7FC40D427A43}"/>
                </a:ext>
                <a:ext uri="{C183D7F6-B498-43B3-948B-1728B52AA6E4}">
                  <adec:decorative xmlns:adec="http://schemas.microsoft.com/office/drawing/2017/decorative" val="1"/>
                </a:ext>
              </a:extLst>
            </p:cNvPr>
            <p:cNvSpPr txBox="1">
              <a:spLocks/>
            </p:cNvSpPr>
            <p:nvPr/>
          </p:nvSpPr>
          <p:spPr>
            <a:xfrm>
              <a:off x="6172200" y="3906803"/>
              <a:ext cx="4211052"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cs typeface="Arial Unicode MS" panose="020B0604020202020204" pitchFamily="34" charset="-128"/>
                </a:rPr>
                <a:t>Share current hypothesis on scope of services</a:t>
              </a:r>
            </a:p>
            <a:p>
              <a:pPr>
                <a:buClr>
                  <a:schemeClr val="tx1"/>
                </a:buClr>
              </a:pPr>
              <a:r>
                <a:rPr lang="en-US" sz="1800" dirty="0">
                  <a:ea typeface="Arial Unicode MS" panose="020B0604020202020204" pitchFamily="34" charset="-128"/>
                  <a:cs typeface="Arial Unicode MS" panose="020B0604020202020204" pitchFamily="34" charset="-128"/>
                </a:rPr>
                <a:t>Discuss open design questions around policy and operations in breakout rooms</a:t>
              </a:r>
            </a:p>
          </p:txBody>
        </p:sp>
      </p:grpSp>
      <p:sp>
        <p:nvSpPr>
          <p:cNvPr id="35" name="Sticker">
            <a:extLst>
              <a:ext uri="{FF2B5EF4-FFF2-40B4-BE49-F238E27FC236}">
                <a16:creationId xmlns:a16="http://schemas.microsoft.com/office/drawing/2014/main" id="{4432DF6B-A022-4B99-B60C-B09473FD5D44}"/>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3017215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9BFAAFC8-1CBD-40A0-A22C-A01FCD9B621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0309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92" imgH="595" progId="TCLayout.ActiveDocument.1">
                  <p:embed/>
                </p:oleObj>
              </mc:Choice>
              <mc:Fallback>
                <p:oleObj name="think-cell Slide" r:id="rId12" imgW="592" imgH="595" progId="TCLayout.ActiveDocument.1">
                  <p:embed/>
                  <p:pic>
                    <p:nvPicPr>
                      <p:cNvPr id="5" name="Object 4" hidden="1">
                        <a:extLst>
                          <a:ext uri="{FF2B5EF4-FFF2-40B4-BE49-F238E27FC236}">
                            <a16:creationId xmlns:a16="http://schemas.microsoft.com/office/drawing/2014/main" id="{9BFAAFC8-1CBD-40A0-A22C-A01FCD9B621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2AAB9D15-A024-40D5-ACCA-8C34BB0550E9}"/>
              </a:ext>
            </a:extLst>
          </p:cNvPr>
          <p:cNvSpPr>
            <a:spLocks noGrp="1"/>
          </p:cNvSpPr>
          <p:nvPr>
            <p:ph type="title"/>
            <p:custDataLst>
              <p:tags r:id="rId2"/>
            </p:custDataLst>
          </p:nvPr>
        </p:nvSpPr>
        <p:spPr/>
        <p:txBody>
          <a:bodyPr vert="horz"/>
          <a:lstStyle/>
          <a:p>
            <a:r>
              <a:rPr lang="en-US" dirty="0"/>
              <a:t>4. School-linked fee schedule implementation preliminary timeline</a:t>
            </a:r>
          </a:p>
        </p:txBody>
      </p:sp>
      <p:sp>
        <p:nvSpPr>
          <p:cNvPr id="9" name="TextBox 8">
            <a:extLst>
              <a:ext uri="{FF2B5EF4-FFF2-40B4-BE49-F238E27FC236}">
                <a16:creationId xmlns:a16="http://schemas.microsoft.com/office/drawing/2014/main" id="{F0AB72BF-0658-44B9-91E9-AA485FE7D307}"/>
              </a:ext>
            </a:extLst>
          </p:cNvPr>
          <p:cNvSpPr txBox="1"/>
          <p:nvPr/>
        </p:nvSpPr>
        <p:spPr>
          <a:xfrm>
            <a:off x="554736" y="1776148"/>
            <a:ext cx="4064000"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200" b="1" dirty="0"/>
              <a:t>Milestone</a:t>
            </a:r>
          </a:p>
        </p:txBody>
      </p:sp>
      <p:sp>
        <p:nvSpPr>
          <p:cNvPr id="8" name="TextBox 7">
            <a:extLst>
              <a:ext uri="{FF2B5EF4-FFF2-40B4-BE49-F238E27FC236}">
                <a16:creationId xmlns:a16="http://schemas.microsoft.com/office/drawing/2014/main" id="{50AAF185-9B02-4318-A7E3-C7B43472646B}"/>
              </a:ext>
            </a:extLst>
          </p:cNvPr>
          <p:cNvSpPr txBox="1"/>
          <p:nvPr>
            <p:custDataLst>
              <p:tags r:id="rId3"/>
            </p:custDataLst>
          </p:nvPr>
        </p:nvSpPr>
        <p:spPr>
          <a:xfrm>
            <a:off x="554735" y="2314257"/>
            <a:ext cx="5172298" cy="347531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indent="-342900">
              <a:spcBef>
                <a:spcPts val="800"/>
              </a:spcBef>
              <a:buFont typeface="+mj-lt"/>
              <a:buAutoNum type="arabicPeriod"/>
            </a:pPr>
            <a:r>
              <a:rPr lang="en-US" sz="2000" dirty="0"/>
              <a:t>Fee schedule working group sessions</a:t>
            </a:r>
          </a:p>
          <a:p>
            <a:pPr marL="342900" indent="-342900">
              <a:spcBef>
                <a:spcPts val="800"/>
              </a:spcBef>
              <a:buFont typeface="+mj-lt"/>
              <a:buAutoNum type="arabicPeriod"/>
            </a:pPr>
            <a:r>
              <a:rPr lang="en-US" sz="2000" dirty="0"/>
              <a:t>School-linked services grant rounds</a:t>
            </a:r>
          </a:p>
          <a:p>
            <a:pPr marL="342900" indent="-342900">
              <a:spcBef>
                <a:spcPts val="800"/>
              </a:spcBef>
              <a:buFont typeface="+mj-lt"/>
              <a:buAutoNum type="arabicPeriod"/>
            </a:pPr>
            <a:r>
              <a:rPr lang="en-US" sz="2000" dirty="0"/>
              <a:t>Preliminary scope of services and design decisions for fee schedule finalized</a:t>
            </a:r>
          </a:p>
          <a:p>
            <a:pPr marL="342900" indent="-342900">
              <a:spcBef>
                <a:spcPts val="800"/>
              </a:spcBef>
              <a:buFont typeface="+mj-lt"/>
              <a:buAutoNum type="arabicPeriod"/>
            </a:pPr>
            <a:r>
              <a:rPr lang="en-US" sz="2000" dirty="0"/>
              <a:t>Fee schedule published by healthcare finance team</a:t>
            </a:r>
          </a:p>
          <a:p>
            <a:pPr marL="342900" indent="-342900">
              <a:spcBef>
                <a:spcPts val="800"/>
              </a:spcBef>
              <a:buFont typeface="+mj-lt"/>
              <a:buAutoNum type="arabicPeriod"/>
            </a:pPr>
            <a:r>
              <a:rPr lang="en-US" sz="2000" dirty="0"/>
              <a:t>Fee schedule goes live for Medi-Cal </a:t>
            </a:r>
          </a:p>
          <a:p>
            <a:pPr marL="342900" indent="-342900">
              <a:spcBef>
                <a:spcPts val="800"/>
              </a:spcBef>
              <a:buFont typeface="+mj-lt"/>
              <a:buAutoNum type="arabicPeriod"/>
            </a:pPr>
            <a:r>
              <a:rPr lang="en-US" sz="2000" dirty="0"/>
              <a:t>Fee schedule goes live for Commercial Health Plans</a:t>
            </a:r>
          </a:p>
        </p:txBody>
      </p:sp>
      <p:sp>
        <p:nvSpPr>
          <p:cNvPr id="12" name="TextBox 11">
            <a:extLst>
              <a:ext uri="{FF2B5EF4-FFF2-40B4-BE49-F238E27FC236}">
                <a16:creationId xmlns:a16="http://schemas.microsoft.com/office/drawing/2014/main" id="{03F60550-4671-4280-BBC2-E5178AB46EE5}"/>
              </a:ext>
            </a:extLst>
          </p:cNvPr>
          <p:cNvSpPr txBox="1"/>
          <p:nvPr/>
        </p:nvSpPr>
        <p:spPr>
          <a:xfrm>
            <a:off x="5817938" y="1437594"/>
            <a:ext cx="2310062" cy="6771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200" b="1" dirty="0"/>
              <a:t>Preliminary Timeframe</a:t>
            </a:r>
          </a:p>
        </p:txBody>
      </p:sp>
      <p:sp>
        <p:nvSpPr>
          <p:cNvPr id="10" name="TextBox 9">
            <a:extLst>
              <a:ext uri="{FF2B5EF4-FFF2-40B4-BE49-F238E27FC236}">
                <a16:creationId xmlns:a16="http://schemas.microsoft.com/office/drawing/2014/main" id="{E07FC52B-A03D-4EB5-A76A-66A5A4653E35}"/>
              </a:ext>
            </a:extLst>
          </p:cNvPr>
          <p:cNvSpPr txBox="1"/>
          <p:nvPr/>
        </p:nvSpPr>
        <p:spPr>
          <a:xfrm>
            <a:off x="5817938" y="2317708"/>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Oct-Dec 2022</a:t>
            </a:r>
          </a:p>
        </p:txBody>
      </p:sp>
      <p:cxnSp>
        <p:nvCxnSpPr>
          <p:cNvPr id="11" name="LineBasicStrong 12">
            <a:extLst>
              <a:ext uri="{FF2B5EF4-FFF2-40B4-BE49-F238E27FC236}">
                <a16:creationId xmlns:a16="http://schemas.microsoft.com/office/drawing/2014/main" id="{40249547-6F98-4189-B21E-66AF089B49FA}"/>
              </a:ext>
              <a:ext uri="{C183D7F6-B498-43B3-948B-1728B52AA6E4}">
                <adec:decorative xmlns:adec="http://schemas.microsoft.com/office/drawing/2017/decorative" val="1"/>
              </a:ext>
            </a:extLst>
          </p:cNvPr>
          <p:cNvCxnSpPr>
            <a:cxnSpLocks/>
          </p:cNvCxnSpPr>
          <p:nvPr>
            <p:custDataLst>
              <p:tags r:id="rId4"/>
            </p:custDataLst>
          </p:nvPr>
        </p:nvCxnSpPr>
        <p:spPr>
          <a:xfrm>
            <a:off x="554736" y="2214479"/>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AA34A99-77FA-4BA5-9EF1-38F0402472D6}"/>
              </a:ext>
            </a:extLst>
          </p:cNvPr>
          <p:cNvSpPr txBox="1"/>
          <p:nvPr/>
        </p:nvSpPr>
        <p:spPr>
          <a:xfrm>
            <a:off x="5817938" y="2756063"/>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Oct 2022-Feb 2023</a:t>
            </a:r>
          </a:p>
        </p:txBody>
      </p:sp>
      <p:sp>
        <p:nvSpPr>
          <p:cNvPr id="18" name="TextBox 17">
            <a:extLst>
              <a:ext uri="{FF2B5EF4-FFF2-40B4-BE49-F238E27FC236}">
                <a16:creationId xmlns:a16="http://schemas.microsoft.com/office/drawing/2014/main" id="{76B9D5E6-0237-41A8-9A10-C44A0A2C65E8}"/>
              </a:ext>
            </a:extLst>
          </p:cNvPr>
          <p:cNvSpPr txBox="1"/>
          <p:nvPr/>
        </p:nvSpPr>
        <p:spPr>
          <a:xfrm>
            <a:off x="5817938" y="3197605"/>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Dec 2022</a:t>
            </a:r>
          </a:p>
        </p:txBody>
      </p:sp>
      <p:sp>
        <p:nvSpPr>
          <p:cNvPr id="19" name="TextBox 18">
            <a:extLst>
              <a:ext uri="{FF2B5EF4-FFF2-40B4-BE49-F238E27FC236}">
                <a16:creationId xmlns:a16="http://schemas.microsoft.com/office/drawing/2014/main" id="{12B98390-6C79-4634-8706-29052BA9816A}"/>
              </a:ext>
            </a:extLst>
          </p:cNvPr>
          <p:cNvSpPr txBox="1"/>
          <p:nvPr/>
        </p:nvSpPr>
        <p:spPr>
          <a:xfrm>
            <a:off x="5817938" y="3990429"/>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TBD</a:t>
            </a:r>
          </a:p>
        </p:txBody>
      </p:sp>
      <p:sp>
        <p:nvSpPr>
          <p:cNvPr id="20" name="TextBox 19">
            <a:extLst>
              <a:ext uri="{FF2B5EF4-FFF2-40B4-BE49-F238E27FC236}">
                <a16:creationId xmlns:a16="http://schemas.microsoft.com/office/drawing/2014/main" id="{7A5856C1-52FF-49E4-AE3A-9ABD889CC019}"/>
              </a:ext>
            </a:extLst>
          </p:cNvPr>
          <p:cNvSpPr txBox="1"/>
          <p:nvPr/>
        </p:nvSpPr>
        <p:spPr>
          <a:xfrm>
            <a:off x="5817938" y="4662122"/>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Jan 2024</a:t>
            </a:r>
          </a:p>
        </p:txBody>
      </p:sp>
      <p:sp>
        <p:nvSpPr>
          <p:cNvPr id="21" name="TextBox 20">
            <a:extLst>
              <a:ext uri="{FF2B5EF4-FFF2-40B4-BE49-F238E27FC236}">
                <a16:creationId xmlns:a16="http://schemas.microsoft.com/office/drawing/2014/main" id="{4A089797-F376-4C3A-B400-A8072E8791A7}"/>
              </a:ext>
            </a:extLst>
          </p:cNvPr>
          <p:cNvSpPr txBox="1"/>
          <p:nvPr/>
        </p:nvSpPr>
        <p:spPr>
          <a:xfrm>
            <a:off x="5817938" y="5143512"/>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TBD</a:t>
            </a:r>
          </a:p>
        </p:txBody>
      </p:sp>
      <p:sp>
        <p:nvSpPr>
          <p:cNvPr id="22" name="TextBox 21">
            <a:extLst>
              <a:ext uri="{FF2B5EF4-FFF2-40B4-BE49-F238E27FC236}">
                <a16:creationId xmlns:a16="http://schemas.microsoft.com/office/drawing/2014/main" id="{1848AD0A-7524-4069-AE81-F39F5D86595C}"/>
              </a:ext>
            </a:extLst>
          </p:cNvPr>
          <p:cNvSpPr txBox="1"/>
          <p:nvPr/>
        </p:nvSpPr>
        <p:spPr>
          <a:xfrm>
            <a:off x="8218905" y="1776148"/>
            <a:ext cx="3418359"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200" b="1" dirty="0"/>
              <a:t>Considerations</a:t>
            </a:r>
          </a:p>
        </p:txBody>
      </p:sp>
      <p:sp>
        <p:nvSpPr>
          <p:cNvPr id="23" name="TextBox 22">
            <a:extLst>
              <a:ext uri="{FF2B5EF4-FFF2-40B4-BE49-F238E27FC236}">
                <a16:creationId xmlns:a16="http://schemas.microsoft.com/office/drawing/2014/main" id="{37C2CECA-2E33-4B51-8203-58B9DCA56483}"/>
              </a:ext>
            </a:extLst>
          </p:cNvPr>
          <p:cNvSpPr txBox="1"/>
          <p:nvPr/>
        </p:nvSpPr>
        <p:spPr>
          <a:xfrm>
            <a:off x="8218905" y="4662122"/>
            <a:ext cx="3418359"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May include a phased roll-out</a:t>
            </a:r>
          </a:p>
        </p:txBody>
      </p:sp>
      <p:cxnSp>
        <p:nvCxnSpPr>
          <p:cNvPr id="24" name="LineSeparatorStrong 24">
            <a:extLst>
              <a:ext uri="{FF2B5EF4-FFF2-40B4-BE49-F238E27FC236}">
                <a16:creationId xmlns:a16="http://schemas.microsoft.com/office/drawing/2014/main" id="{A2E0B618-EAA7-46DE-9B66-5EC8CB6273C8}"/>
              </a:ext>
              <a:ext uri="{C183D7F6-B498-43B3-948B-1728B52AA6E4}">
                <adec:decorative xmlns:adec="http://schemas.microsoft.com/office/drawing/2017/decorative" val="1"/>
              </a:ext>
            </a:extLst>
          </p:cNvPr>
          <p:cNvCxnSpPr>
            <a:cxnSpLocks/>
          </p:cNvCxnSpPr>
          <p:nvPr>
            <p:custDataLst>
              <p:tags r:id="rId5"/>
            </p:custDataLst>
          </p:nvPr>
        </p:nvCxnSpPr>
        <p:spPr>
          <a:xfrm>
            <a:off x="554736" y="2704482"/>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LineSeparatorStrong 24">
            <a:extLst>
              <a:ext uri="{FF2B5EF4-FFF2-40B4-BE49-F238E27FC236}">
                <a16:creationId xmlns:a16="http://schemas.microsoft.com/office/drawing/2014/main" id="{50F0FA8D-0C7D-445B-ABBE-15B39BADC422}"/>
              </a:ext>
              <a:ext uri="{C183D7F6-B498-43B3-948B-1728B52AA6E4}">
                <adec:decorative xmlns:adec="http://schemas.microsoft.com/office/drawing/2017/decorative" val="1"/>
              </a:ext>
            </a:extLst>
          </p:cNvPr>
          <p:cNvCxnSpPr>
            <a:cxnSpLocks/>
          </p:cNvCxnSpPr>
          <p:nvPr>
            <p:custDataLst>
              <p:tags r:id="rId6"/>
            </p:custDataLst>
          </p:nvPr>
        </p:nvCxnSpPr>
        <p:spPr>
          <a:xfrm>
            <a:off x="554736" y="3174210"/>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LineSeparatorStrong 24">
            <a:extLst>
              <a:ext uri="{FF2B5EF4-FFF2-40B4-BE49-F238E27FC236}">
                <a16:creationId xmlns:a16="http://schemas.microsoft.com/office/drawing/2014/main" id="{A2980C66-55A6-400F-9C85-D4B8E5932E70}"/>
              </a:ext>
              <a:ext uri="{C183D7F6-B498-43B3-948B-1728B52AA6E4}">
                <adec:decorative xmlns:adec="http://schemas.microsoft.com/office/drawing/2017/decorative" val="1"/>
              </a:ext>
            </a:extLst>
          </p:cNvPr>
          <p:cNvCxnSpPr>
            <a:cxnSpLocks/>
          </p:cNvCxnSpPr>
          <p:nvPr>
            <p:custDataLst>
              <p:tags r:id="rId7"/>
            </p:custDataLst>
          </p:nvPr>
        </p:nvCxnSpPr>
        <p:spPr>
          <a:xfrm>
            <a:off x="554736" y="3896105"/>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LineSeparatorStrong 24">
            <a:extLst>
              <a:ext uri="{FF2B5EF4-FFF2-40B4-BE49-F238E27FC236}">
                <a16:creationId xmlns:a16="http://schemas.microsoft.com/office/drawing/2014/main" id="{A9005A68-1589-49E4-97AB-BAF052379661}"/>
              </a:ext>
              <a:ext uri="{C183D7F6-B498-43B3-948B-1728B52AA6E4}">
                <adec:decorative xmlns:adec="http://schemas.microsoft.com/office/drawing/2017/decorative" val="1"/>
              </a:ext>
            </a:extLst>
          </p:cNvPr>
          <p:cNvCxnSpPr>
            <a:cxnSpLocks/>
          </p:cNvCxnSpPr>
          <p:nvPr>
            <p:custDataLst>
              <p:tags r:id="rId8"/>
            </p:custDataLst>
          </p:nvPr>
        </p:nvCxnSpPr>
        <p:spPr>
          <a:xfrm>
            <a:off x="554736" y="4626026"/>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LineSeparatorStrong 24">
            <a:extLst>
              <a:ext uri="{FF2B5EF4-FFF2-40B4-BE49-F238E27FC236}">
                <a16:creationId xmlns:a16="http://schemas.microsoft.com/office/drawing/2014/main" id="{2472FF37-8B95-45F8-B6FC-6B520B7E88D9}"/>
              </a:ext>
              <a:ext uri="{C183D7F6-B498-43B3-948B-1728B52AA6E4}">
                <adec:decorative xmlns:adec="http://schemas.microsoft.com/office/drawing/2017/decorative" val="1"/>
              </a:ext>
            </a:extLst>
          </p:cNvPr>
          <p:cNvCxnSpPr>
            <a:cxnSpLocks/>
          </p:cNvCxnSpPr>
          <p:nvPr>
            <p:custDataLst>
              <p:tags r:id="rId9"/>
            </p:custDataLst>
          </p:nvPr>
        </p:nvCxnSpPr>
        <p:spPr>
          <a:xfrm>
            <a:off x="554736" y="5107416"/>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Sticker">
            <a:extLst>
              <a:ext uri="{FF2B5EF4-FFF2-40B4-BE49-F238E27FC236}">
                <a16:creationId xmlns:a16="http://schemas.microsoft.com/office/drawing/2014/main" id="{8A2BC668-C84A-440F-82B4-EC905930AEFF}"/>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31" name="5. Source">
            <a:extLst>
              <a:ext uri="{FF2B5EF4-FFF2-40B4-BE49-F238E27FC236}">
                <a16:creationId xmlns:a16="http://schemas.microsoft.com/office/drawing/2014/main" id="{C11E373A-EDCC-46C0-9BDA-93FC46B1ECCC}"/>
              </a:ext>
              <a:ext uri="{C183D7F6-B498-43B3-948B-1728B52AA6E4}">
                <adec:decorative xmlns:adec="http://schemas.microsoft.com/office/drawing/2017/decorative" val="1"/>
              </a:ext>
            </a:extLst>
          </p:cNvPr>
          <p:cNvSpPr txBox="1"/>
          <p:nvPr>
            <p:custDataLst>
              <p:tags r:id="rId10"/>
            </p:custDataLst>
          </p:nvPr>
        </p:nvSpPr>
        <p:spPr>
          <a:xfrm>
            <a:off x="554735" y="654816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r>
              <a:rPr lang="en-US" sz="800"/>
              <a:t>Input from OSP, 09/07/2022</a:t>
            </a:r>
            <a:endParaRPr lang="en-US" sz="800" dirty="0"/>
          </a:p>
        </p:txBody>
      </p:sp>
    </p:spTree>
    <p:extLst>
      <p:ext uri="{BB962C8B-B14F-4D97-AF65-F5344CB8AC3E}">
        <p14:creationId xmlns:p14="http://schemas.microsoft.com/office/powerpoint/2010/main" val="322592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id="{50A9D0D5-8ADF-4BAE-B115-F8E6D9BB33DB}"/>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5533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6" progId="TCLayout.ActiveDocument.1">
                  <p:embed/>
                </p:oleObj>
              </mc:Choice>
              <mc:Fallback>
                <p:oleObj name="think-cell Slide" r:id="rId21" imgW="395" imgH="396" progId="TCLayout.ActiveDocument.1">
                  <p:embed/>
                  <p:pic>
                    <p:nvPicPr>
                      <p:cNvPr id="4" name="Object 6" hidden="1">
                        <a:extLst>
                          <a:ext uri="{FF2B5EF4-FFF2-40B4-BE49-F238E27FC236}">
                            <a16:creationId xmlns:a16="http://schemas.microsoft.com/office/drawing/2014/main" id="{50A9D0D5-8ADF-4BAE-B115-F8E6D9BB33D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9" name="1. On-page tracker">
            <a:extLst>
              <a:ext uri="{FF2B5EF4-FFF2-40B4-BE49-F238E27FC236}">
                <a16:creationId xmlns:a16="http://schemas.microsoft.com/office/drawing/2014/main" id="{87E1823B-7BCE-45B5-98EB-0E4C52EA8833}"/>
              </a:ext>
              <a:ext uri="{C183D7F6-B498-43B3-948B-1728B52AA6E4}">
                <adec:decorative xmlns:adec="http://schemas.microsoft.com/office/drawing/2017/decorative" val="1"/>
              </a:ext>
            </a:extLst>
          </p:cNvPr>
          <p:cNvSpPr>
            <a:spLocks noGrp="1"/>
          </p:cNvSpPr>
          <p:nvPr>
            <p:ph type="body" sz="quarter" idx="10"/>
            <p:custDataLst>
              <p:tags r:id="rId2"/>
            </p:custDataLst>
          </p:nvPr>
        </p:nvSpPr>
        <p:spPr>
          <a:noFill/>
          <a:ln>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dirty="0"/>
              <a:t> </a:t>
            </a:r>
          </a:p>
        </p:txBody>
      </p:sp>
      <p:sp>
        <p:nvSpPr>
          <p:cNvPr id="32" name="Title 8">
            <a:extLst>
              <a:ext uri="{FF2B5EF4-FFF2-40B4-BE49-F238E27FC236}">
                <a16:creationId xmlns:a16="http://schemas.microsoft.com/office/drawing/2014/main" id="{C9B7A33C-7384-4DEB-AD4C-406C4E3E109E}"/>
              </a:ext>
            </a:extLst>
          </p:cNvPr>
          <p:cNvSpPr>
            <a:spLocks noGrp="1"/>
          </p:cNvSpPr>
          <p:nvPr>
            <p:ph type="title"/>
          </p:nvPr>
        </p:nvSpPr>
        <p:spPr>
          <a:xfrm>
            <a:off x="554736" y="270240"/>
            <a:ext cx="11082528" cy="369332"/>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sz="2400" dirty="0"/>
              <a:t>4. Preliminary topics for upcoming sessions</a:t>
            </a:r>
          </a:p>
        </p:txBody>
      </p:sp>
      <p:sp>
        <p:nvSpPr>
          <p:cNvPr id="7" name="TextBox 6">
            <a:extLst>
              <a:ext uri="{FF2B5EF4-FFF2-40B4-BE49-F238E27FC236}">
                <a16:creationId xmlns:a16="http://schemas.microsoft.com/office/drawing/2014/main" id="{D80D3F74-27DF-43BB-9009-14204065C896}"/>
              </a:ext>
            </a:extLst>
          </p:cNvPr>
          <p:cNvSpPr txBox="1"/>
          <p:nvPr/>
        </p:nvSpPr>
        <p:spPr>
          <a:xfrm>
            <a:off x="554736" y="745104"/>
            <a:ext cx="6902082"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Session topics, dates, and agendas may be subject to change</a:t>
            </a:r>
          </a:p>
        </p:txBody>
      </p:sp>
      <p:sp>
        <p:nvSpPr>
          <p:cNvPr id="21" name="TextBox 20">
            <a:extLst>
              <a:ext uri="{FF2B5EF4-FFF2-40B4-BE49-F238E27FC236}">
                <a16:creationId xmlns:a16="http://schemas.microsoft.com/office/drawing/2014/main" id="{96E52B32-89CE-423C-A371-9E4FA2727A08}"/>
              </a:ext>
            </a:extLst>
          </p:cNvPr>
          <p:cNvSpPr txBox="1"/>
          <p:nvPr/>
        </p:nvSpPr>
        <p:spPr>
          <a:xfrm>
            <a:off x="332126" y="2336141"/>
            <a:ext cx="1119494" cy="55399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mn-cs"/>
              </a:rPr>
              <a:t>Topics for discussion</a:t>
            </a:r>
          </a:p>
        </p:txBody>
      </p:sp>
      <p:sp>
        <p:nvSpPr>
          <p:cNvPr id="5" name="Rectangle 4">
            <a:extLst>
              <a:ext uri="{FF2B5EF4-FFF2-40B4-BE49-F238E27FC236}">
                <a16:creationId xmlns:a16="http://schemas.microsoft.com/office/drawing/2014/main" id="{1C7F7665-430D-416E-89F2-CAEC73C952F3}"/>
              </a:ext>
              <a:ext uri="{C183D7F6-B498-43B3-948B-1728B52AA6E4}">
                <adec:decorative xmlns:adec="http://schemas.microsoft.com/office/drawing/2017/decorative" val="1"/>
              </a:ext>
            </a:extLst>
          </p:cNvPr>
          <p:cNvSpPr/>
          <p:nvPr/>
        </p:nvSpPr>
        <p:spPr>
          <a:xfrm>
            <a:off x="3781909" y="1378671"/>
            <a:ext cx="2220060" cy="4977523"/>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14" name="Group 13" descr="Session 1 (today) Kickoff and Overview">
            <a:extLst>
              <a:ext uri="{FF2B5EF4-FFF2-40B4-BE49-F238E27FC236}">
                <a16:creationId xmlns:a16="http://schemas.microsoft.com/office/drawing/2014/main" id="{E1D34785-3DC7-440B-827D-2F19561DC25E}"/>
              </a:ext>
            </a:extLst>
          </p:cNvPr>
          <p:cNvGrpSpPr/>
          <p:nvPr>
            <p:custDataLst>
              <p:tags r:id="rId3"/>
            </p:custDataLst>
          </p:nvPr>
        </p:nvGrpSpPr>
        <p:grpSpPr>
          <a:xfrm>
            <a:off x="1504169" y="1311766"/>
            <a:ext cx="2293717" cy="920469"/>
            <a:chOff x="2723224" y="1706563"/>
            <a:chExt cx="2078021" cy="532645"/>
          </a:xfrm>
        </p:grpSpPr>
        <p:sp>
          <p:nvSpPr>
            <p:cNvPr id="86" name="Freeform: Shape 85">
              <a:extLst>
                <a:ext uri="{FF2B5EF4-FFF2-40B4-BE49-F238E27FC236}">
                  <a16:creationId xmlns:a16="http://schemas.microsoft.com/office/drawing/2014/main" id="{69E89DA9-A357-4943-9E0F-80B6D76C7F40}"/>
                </a:ext>
              </a:extLst>
            </p:cNvPr>
            <p:cNvSpPr/>
            <p:nvPr>
              <p:custDataLst>
                <p:tags r:id="rId17"/>
              </p:custDataLst>
            </p:nvPr>
          </p:nvSpPr>
          <p:spPr>
            <a:xfrm>
              <a:off x="2723224" y="1706563"/>
              <a:ext cx="2078021"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4423" y="0"/>
                  </a:lnTo>
                  <a:lnTo>
                    <a:pt x="1828800" y="457200"/>
                  </a:lnTo>
                  <a:lnTo>
                    <a:pt x="1744423" y="914400"/>
                  </a:lnTo>
                  <a:lnTo>
                    <a:pt x="0" y="914400"/>
                  </a:lnTo>
                  <a:lnTo>
                    <a:pt x="84377"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7" name="TextBox 86">
              <a:extLst>
                <a:ext uri="{FF2B5EF4-FFF2-40B4-BE49-F238E27FC236}">
                  <a16:creationId xmlns:a16="http://schemas.microsoft.com/office/drawing/2014/main" id="{28D029FB-1F60-4EF8-AD89-66010F557014}"/>
                </a:ext>
              </a:extLst>
            </p:cNvPr>
            <p:cNvSpPr txBox="1"/>
            <p:nvPr>
              <p:custDataLst>
                <p:tags r:id="rId18"/>
              </p:custDataLst>
            </p:nvPr>
          </p:nvSpPr>
          <p:spPr>
            <a:xfrm>
              <a:off x="2869900" y="1743552"/>
              <a:ext cx="1835469"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1 (today)</a:t>
              </a:r>
              <a:br>
                <a:rPr lang="en-US" sz="1800" b="1" dirty="0">
                  <a:solidFill>
                    <a:schemeClr val="bg1"/>
                  </a:solidFill>
                </a:rPr>
              </a:br>
              <a:r>
                <a:rPr lang="en-US" sz="1800" b="1" i="1" dirty="0">
                  <a:solidFill>
                    <a:schemeClr val="bg1"/>
                  </a:solidFill>
                </a:rPr>
                <a:t>Kickoff &amp; Overview</a:t>
              </a:r>
            </a:p>
          </p:txBody>
        </p:sp>
      </p:grpSp>
      <p:sp>
        <p:nvSpPr>
          <p:cNvPr id="22" name="TextBox 21">
            <a:extLst>
              <a:ext uri="{FF2B5EF4-FFF2-40B4-BE49-F238E27FC236}">
                <a16:creationId xmlns:a16="http://schemas.microsoft.com/office/drawing/2014/main" id="{0BD58720-9F97-4197-9508-F94845FCF0C8}"/>
              </a:ext>
            </a:extLst>
          </p:cNvPr>
          <p:cNvSpPr txBox="1">
            <a:spLocks/>
          </p:cNvSpPr>
          <p:nvPr/>
        </p:nvSpPr>
        <p:spPr>
          <a:xfrm>
            <a:off x="1703068" y="2294729"/>
            <a:ext cx="1886691" cy="399340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FSWG charter</a:t>
            </a:r>
          </a:p>
          <a:p>
            <a:pPr lvl="1"/>
            <a:r>
              <a:rPr lang="en-US" sz="1800" b="1" dirty="0"/>
              <a:t>Fee schedule background </a:t>
            </a:r>
            <a:r>
              <a:rPr lang="en-US" sz="1800" dirty="0"/>
              <a:t>and overview</a:t>
            </a:r>
          </a:p>
          <a:p>
            <a:pPr lvl="1"/>
            <a:r>
              <a:rPr lang="en-US" sz="1800" b="1" dirty="0"/>
              <a:t>Policy and operational </a:t>
            </a:r>
            <a:r>
              <a:rPr lang="en-US" sz="1800" dirty="0"/>
              <a:t>conditions and success factors</a:t>
            </a:r>
            <a:endParaRPr lang="en-US" sz="1800" b="1" dirty="0"/>
          </a:p>
          <a:p>
            <a:pPr lvl="1"/>
            <a:r>
              <a:rPr lang="en-US" sz="1800" b="1" dirty="0"/>
              <a:t>Preview of upcoming sessions </a:t>
            </a:r>
            <a:r>
              <a:rPr lang="en-US" sz="1800" dirty="0"/>
              <a:t>and scope of services discussion</a:t>
            </a:r>
            <a:endParaRPr lang="en-US" sz="1800" b="1" dirty="0"/>
          </a:p>
        </p:txBody>
      </p:sp>
      <p:grpSp>
        <p:nvGrpSpPr>
          <p:cNvPr id="15" name="Group 14" descr="Session 2 (10/24) Scope of Services and Provider Network">
            <a:extLst>
              <a:ext uri="{FF2B5EF4-FFF2-40B4-BE49-F238E27FC236}">
                <a16:creationId xmlns:a16="http://schemas.microsoft.com/office/drawing/2014/main" id="{EDF091E3-3A79-44C6-B74D-D63EA36A000B}"/>
              </a:ext>
            </a:extLst>
          </p:cNvPr>
          <p:cNvGrpSpPr/>
          <p:nvPr>
            <p:custDataLst>
              <p:tags r:id="rId4"/>
            </p:custDataLst>
          </p:nvPr>
        </p:nvGrpSpPr>
        <p:grpSpPr>
          <a:xfrm>
            <a:off x="3703135" y="1311766"/>
            <a:ext cx="2386042" cy="920469"/>
            <a:chOff x="4676427" y="1706563"/>
            <a:chExt cx="2161664" cy="532645"/>
          </a:xfrm>
        </p:grpSpPr>
        <p:sp>
          <p:nvSpPr>
            <p:cNvPr id="84" name="Freeform: Shape 83">
              <a:extLst>
                <a:ext uri="{FF2B5EF4-FFF2-40B4-BE49-F238E27FC236}">
                  <a16:creationId xmlns:a16="http://schemas.microsoft.com/office/drawing/2014/main" id="{3EB45468-9523-4863-A57F-580C976FF2A2}"/>
                </a:ext>
              </a:extLst>
            </p:cNvPr>
            <p:cNvSpPr/>
            <p:nvPr>
              <p:custDataLst>
                <p:tags r:id="rId15"/>
              </p:custDataLst>
            </p:nvPr>
          </p:nvSpPr>
          <p:spPr>
            <a:xfrm>
              <a:off x="4676427" y="1706563"/>
              <a:ext cx="2161664"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7687" y="0"/>
                  </a:lnTo>
                  <a:lnTo>
                    <a:pt x="1828800" y="457200"/>
                  </a:lnTo>
                  <a:lnTo>
                    <a:pt x="1747687" y="914400"/>
                  </a:lnTo>
                  <a:lnTo>
                    <a:pt x="0" y="914400"/>
                  </a:lnTo>
                  <a:lnTo>
                    <a:pt x="81113"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5" name="TextBox 84">
              <a:extLst>
                <a:ext uri="{FF2B5EF4-FFF2-40B4-BE49-F238E27FC236}">
                  <a16:creationId xmlns:a16="http://schemas.microsoft.com/office/drawing/2014/main" id="{93BFB2AB-3B0E-49E6-9B07-994F1A301844}"/>
                </a:ext>
              </a:extLst>
            </p:cNvPr>
            <p:cNvSpPr txBox="1"/>
            <p:nvPr>
              <p:custDataLst>
                <p:tags r:id="rId16"/>
              </p:custDataLst>
            </p:nvPr>
          </p:nvSpPr>
          <p:spPr>
            <a:xfrm>
              <a:off x="4823103" y="1743552"/>
              <a:ext cx="1919112"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2 (10/24) </a:t>
              </a:r>
              <a:r>
                <a:rPr lang="en-US" sz="1800" b="1" i="1" dirty="0">
                  <a:solidFill>
                    <a:schemeClr val="bg1"/>
                  </a:solidFill>
                </a:rPr>
                <a:t>Scope of Services &amp; Provider Network</a:t>
              </a:r>
              <a:endParaRPr lang="en-US" sz="1800" i="1" dirty="0">
                <a:solidFill>
                  <a:schemeClr val="bg1"/>
                </a:solidFill>
              </a:endParaRPr>
            </a:p>
          </p:txBody>
        </p:sp>
      </p:grpSp>
      <p:sp>
        <p:nvSpPr>
          <p:cNvPr id="28" name="TextBox 27">
            <a:extLst>
              <a:ext uri="{FF2B5EF4-FFF2-40B4-BE49-F238E27FC236}">
                <a16:creationId xmlns:a16="http://schemas.microsoft.com/office/drawing/2014/main" id="{028D557B-5C32-4E93-B774-39C448B43BF2}"/>
              </a:ext>
            </a:extLst>
          </p:cNvPr>
          <p:cNvSpPr txBox="1"/>
          <p:nvPr/>
        </p:nvSpPr>
        <p:spPr>
          <a:xfrm>
            <a:off x="3865036" y="2294729"/>
            <a:ext cx="1984935" cy="34009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endParaRPr lang="en-US" sz="1800" b="1" dirty="0"/>
          </a:p>
          <a:p>
            <a:pPr lvl="1"/>
            <a:r>
              <a:rPr lang="en-US" sz="1800" b="1" dirty="0"/>
              <a:t>Provider network </a:t>
            </a:r>
            <a:r>
              <a:rPr lang="en-US" sz="1800" dirty="0"/>
              <a:t>considerations, including </a:t>
            </a:r>
            <a:r>
              <a:rPr lang="en-US" sz="1800" b="1" dirty="0"/>
              <a:t>enrollment and eligibility </a:t>
            </a:r>
            <a:r>
              <a:rPr lang="en-US" sz="1800" dirty="0"/>
              <a:t>requirements</a:t>
            </a:r>
          </a:p>
          <a:p>
            <a:pPr lvl="1"/>
            <a:r>
              <a:rPr lang="en-US" sz="1800" b="1" dirty="0"/>
              <a:t>Detail on scope of services</a:t>
            </a:r>
          </a:p>
        </p:txBody>
      </p:sp>
      <p:grpSp>
        <p:nvGrpSpPr>
          <p:cNvPr id="17" name="Group 16" descr="Session 3 (11/7) Billing and Reimbursement">
            <a:extLst>
              <a:ext uri="{FF2B5EF4-FFF2-40B4-BE49-F238E27FC236}">
                <a16:creationId xmlns:a16="http://schemas.microsoft.com/office/drawing/2014/main" id="{88F921D4-DB74-4B2B-ACB7-13EDB85BBBDA}"/>
              </a:ext>
            </a:extLst>
          </p:cNvPr>
          <p:cNvGrpSpPr/>
          <p:nvPr>
            <p:custDataLst>
              <p:tags r:id="rId5"/>
            </p:custDataLst>
          </p:nvPr>
        </p:nvGrpSpPr>
        <p:grpSpPr>
          <a:xfrm>
            <a:off x="5994425" y="1311766"/>
            <a:ext cx="2278296" cy="920469"/>
            <a:chOff x="6683335" y="1706563"/>
            <a:chExt cx="2064050" cy="532645"/>
          </a:xfrm>
          <a:solidFill>
            <a:schemeClr val="accent6">
              <a:lumMod val="90000"/>
            </a:schemeClr>
          </a:solidFill>
        </p:grpSpPr>
        <p:sp>
          <p:nvSpPr>
            <p:cNvPr id="82" name="Freeform: Shape 81">
              <a:extLst>
                <a:ext uri="{FF2B5EF4-FFF2-40B4-BE49-F238E27FC236}">
                  <a16:creationId xmlns:a16="http://schemas.microsoft.com/office/drawing/2014/main" id="{CFCB7AD2-6065-435D-9DA0-FBBAB877AE42}"/>
                </a:ext>
              </a:extLst>
            </p:cNvPr>
            <p:cNvSpPr/>
            <p:nvPr>
              <p:custDataLst>
                <p:tags r:id="rId13"/>
              </p:custDataLst>
            </p:nvPr>
          </p:nvSpPr>
          <p:spPr>
            <a:xfrm>
              <a:off x="6683335" y="1706563"/>
              <a:ext cx="2064050"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3851" y="0"/>
                  </a:lnTo>
                  <a:lnTo>
                    <a:pt x="1828800" y="457200"/>
                  </a:lnTo>
                  <a:lnTo>
                    <a:pt x="1743851" y="914400"/>
                  </a:lnTo>
                  <a:lnTo>
                    <a:pt x="0" y="914400"/>
                  </a:lnTo>
                  <a:lnTo>
                    <a:pt x="84949" y="457201"/>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accent1"/>
                </a:solidFill>
              </a:endParaRPr>
            </a:p>
          </p:txBody>
        </p:sp>
        <p:sp>
          <p:nvSpPr>
            <p:cNvPr id="83" name="TextBox 82">
              <a:extLst>
                <a:ext uri="{FF2B5EF4-FFF2-40B4-BE49-F238E27FC236}">
                  <a16:creationId xmlns:a16="http://schemas.microsoft.com/office/drawing/2014/main" id="{32DECFE9-8623-4DFD-82BD-0775163AA184}"/>
                </a:ext>
              </a:extLst>
            </p:cNvPr>
            <p:cNvSpPr txBox="1"/>
            <p:nvPr>
              <p:custDataLst>
                <p:tags r:id="rId14"/>
              </p:custDataLst>
            </p:nvPr>
          </p:nvSpPr>
          <p:spPr>
            <a:xfrm>
              <a:off x="6830011" y="1743552"/>
              <a:ext cx="1821498" cy="458667"/>
            </a:xfrm>
            <a:prstGeom prst="rect">
              <a:avLst/>
            </a:prstGeom>
            <a:grp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accent1"/>
                  </a:solidFill>
                </a:rPr>
                <a:t>Session 3 (11/7)         </a:t>
              </a:r>
              <a:r>
                <a:rPr lang="en-US" sz="1800" b="1" i="1" dirty="0">
                  <a:solidFill>
                    <a:schemeClr val="accent1"/>
                  </a:solidFill>
                </a:rPr>
                <a:t>Billing &amp; Reimbursement</a:t>
              </a:r>
              <a:endParaRPr lang="en-US" sz="1800" b="1" dirty="0">
                <a:solidFill>
                  <a:schemeClr val="accent1"/>
                </a:solidFill>
              </a:endParaRPr>
            </a:p>
          </p:txBody>
        </p:sp>
      </p:grpSp>
      <p:sp>
        <p:nvSpPr>
          <p:cNvPr id="24" name="TextBox 23">
            <a:extLst>
              <a:ext uri="{FF2B5EF4-FFF2-40B4-BE49-F238E27FC236}">
                <a16:creationId xmlns:a16="http://schemas.microsoft.com/office/drawing/2014/main" id="{FDDB43D6-1A98-480D-A9E4-8AD45F8AF9E6}"/>
              </a:ext>
            </a:extLst>
          </p:cNvPr>
          <p:cNvSpPr txBox="1">
            <a:spLocks/>
          </p:cNvSpPr>
          <p:nvPr/>
        </p:nvSpPr>
        <p:spPr>
          <a:xfrm>
            <a:off x="6125248" y="2294729"/>
            <a:ext cx="1984935" cy="347787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endParaRPr lang="en-US" sz="1800" b="1" dirty="0"/>
          </a:p>
          <a:p>
            <a:pPr lvl="1"/>
            <a:r>
              <a:rPr lang="en-US" sz="1800" b="1" dirty="0"/>
              <a:t>Billing and reimbursement </a:t>
            </a:r>
            <a:r>
              <a:rPr lang="en-US" sz="1800" dirty="0"/>
              <a:t>considerations</a:t>
            </a:r>
          </a:p>
          <a:p>
            <a:pPr lvl="1"/>
            <a:r>
              <a:rPr lang="en-US" sz="1800" b="1" dirty="0"/>
              <a:t>Network oversight, </a:t>
            </a:r>
            <a:r>
              <a:rPr lang="en-US" sz="1800" dirty="0"/>
              <a:t>including FWA considerations</a:t>
            </a:r>
          </a:p>
          <a:p>
            <a:pPr lvl="1"/>
            <a:endParaRPr lang="en-US" sz="1800" dirty="0"/>
          </a:p>
          <a:p>
            <a:pPr lvl="2"/>
            <a:endParaRPr lang="en-US" sz="1800" dirty="0"/>
          </a:p>
        </p:txBody>
      </p:sp>
      <p:grpSp>
        <p:nvGrpSpPr>
          <p:cNvPr id="18" name="Group 17" descr="Session 4 (12/5) Implementation">
            <a:extLst>
              <a:ext uri="{FF2B5EF4-FFF2-40B4-BE49-F238E27FC236}">
                <a16:creationId xmlns:a16="http://schemas.microsoft.com/office/drawing/2014/main" id="{50A59E81-3A2D-4202-A9F4-6851963C78EC}"/>
              </a:ext>
            </a:extLst>
          </p:cNvPr>
          <p:cNvGrpSpPr/>
          <p:nvPr>
            <p:custDataLst>
              <p:tags r:id="rId6"/>
            </p:custDataLst>
          </p:nvPr>
        </p:nvGrpSpPr>
        <p:grpSpPr>
          <a:xfrm>
            <a:off x="8177970" y="1311766"/>
            <a:ext cx="2218429" cy="920469"/>
            <a:chOff x="8651043" y="1706563"/>
            <a:chExt cx="2009813" cy="532645"/>
          </a:xfrm>
          <a:solidFill>
            <a:schemeClr val="accent6">
              <a:lumMod val="90000"/>
            </a:schemeClr>
          </a:solidFill>
        </p:grpSpPr>
        <p:sp>
          <p:nvSpPr>
            <p:cNvPr id="80" name="Freeform: Shape 79">
              <a:extLst>
                <a:ext uri="{FF2B5EF4-FFF2-40B4-BE49-F238E27FC236}">
                  <a16:creationId xmlns:a16="http://schemas.microsoft.com/office/drawing/2014/main" id="{1A48AE13-87EB-4C2A-ACA8-ABE98E9AC283}"/>
                </a:ext>
              </a:extLst>
            </p:cNvPr>
            <p:cNvSpPr/>
            <p:nvPr>
              <p:custDataLst>
                <p:tags r:id="rId11"/>
              </p:custDataLst>
            </p:nvPr>
          </p:nvSpPr>
          <p:spPr>
            <a:xfrm>
              <a:off x="8651043" y="1706563"/>
              <a:ext cx="2009813"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1559" y="0"/>
                  </a:lnTo>
                  <a:lnTo>
                    <a:pt x="1828800" y="457200"/>
                  </a:lnTo>
                  <a:lnTo>
                    <a:pt x="1741559" y="914400"/>
                  </a:lnTo>
                  <a:lnTo>
                    <a:pt x="0" y="914400"/>
                  </a:lnTo>
                  <a:lnTo>
                    <a:pt x="87242" y="457201"/>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accent1"/>
                </a:solidFill>
              </a:endParaRPr>
            </a:p>
          </p:txBody>
        </p:sp>
        <p:sp>
          <p:nvSpPr>
            <p:cNvPr id="81" name="TextBox 80">
              <a:extLst>
                <a:ext uri="{FF2B5EF4-FFF2-40B4-BE49-F238E27FC236}">
                  <a16:creationId xmlns:a16="http://schemas.microsoft.com/office/drawing/2014/main" id="{86DCCCEF-9AC4-41BF-A144-709403F25073}"/>
                </a:ext>
              </a:extLst>
            </p:cNvPr>
            <p:cNvSpPr txBox="1"/>
            <p:nvPr>
              <p:custDataLst>
                <p:tags r:id="rId12"/>
              </p:custDataLst>
            </p:nvPr>
          </p:nvSpPr>
          <p:spPr>
            <a:xfrm>
              <a:off x="8797720" y="1743552"/>
              <a:ext cx="1767261" cy="458667"/>
            </a:xfrm>
            <a:prstGeom prst="rect">
              <a:avLst/>
            </a:prstGeom>
            <a:grp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accent1"/>
                  </a:solidFill>
                </a:rPr>
                <a:t>Session 4 (12/5)</a:t>
              </a:r>
              <a:br>
                <a:rPr lang="en-US" sz="1800" b="1" dirty="0">
                  <a:solidFill>
                    <a:schemeClr val="accent1"/>
                  </a:solidFill>
                </a:rPr>
              </a:br>
              <a:r>
                <a:rPr lang="en-US" sz="1800" b="1" i="1" dirty="0">
                  <a:solidFill>
                    <a:schemeClr val="accent1"/>
                  </a:solidFill>
                </a:rPr>
                <a:t>Implementation</a:t>
              </a:r>
            </a:p>
          </p:txBody>
        </p:sp>
      </p:grpSp>
      <p:sp>
        <p:nvSpPr>
          <p:cNvPr id="31" name="TextBox 30">
            <a:extLst>
              <a:ext uri="{FF2B5EF4-FFF2-40B4-BE49-F238E27FC236}">
                <a16:creationId xmlns:a16="http://schemas.microsoft.com/office/drawing/2014/main" id="{344C86DB-B006-4351-8336-6D7E266D6CD1}"/>
              </a:ext>
            </a:extLst>
          </p:cNvPr>
          <p:cNvSpPr txBox="1"/>
          <p:nvPr/>
        </p:nvSpPr>
        <p:spPr>
          <a:xfrm>
            <a:off x="8194314" y="2294729"/>
            <a:ext cx="1984935" cy="22929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p>
          <a:p>
            <a:pPr lvl="1"/>
            <a:r>
              <a:rPr lang="en-US" sz="1800" dirty="0"/>
              <a:t>Fee schedule </a:t>
            </a:r>
            <a:r>
              <a:rPr lang="en-US" sz="1800" b="1" dirty="0"/>
              <a:t>implementation plan for 2024</a:t>
            </a:r>
          </a:p>
          <a:p>
            <a:pPr lvl="1"/>
            <a:r>
              <a:rPr lang="en-US" sz="1800" b="1" dirty="0"/>
              <a:t>Additional topics </a:t>
            </a:r>
            <a:r>
              <a:rPr lang="en-US" sz="1800" dirty="0"/>
              <a:t>as needed</a:t>
            </a:r>
          </a:p>
        </p:txBody>
      </p:sp>
      <p:grpSp>
        <p:nvGrpSpPr>
          <p:cNvPr id="19" name="Group 18" descr="Post Session 4">
            <a:extLst>
              <a:ext uri="{FF2B5EF4-FFF2-40B4-BE49-F238E27FC236}">
                <a16:creationId xmlns:a16="http://schemas.microsoft.com/office/drawing/2014/main" id="{F99CE2B4-0656-4A4E-B756-F66B09130E96}"/>
              </a:ext>
            </a:extLst>
          </p:cNvPr>
          <p:cNvGrpSpPr/>
          <p:nvPr>
            <p:custDataLst>
              <p:tags r:id="rId7"/>
            </p:custDataLst>
          </p:nvPr>
        </p:nvGrpSpPr>
        <p:grpSpPr>
          <a:xfrm>
            <a:off x="10301647" y="1311765"/>
            <a:ext cx="1463934" cy="920469"/>
            <a:chOff x="10551510" y="1706562"/>
            <a:chExt cx="1236153" cy="532645"/>
          </a:xfrm>
          <a:solidFill>
            <a:schemeClr val="accent6">
              <a:lumMod val="90000"/>
            </a:schemeClr>
          </a:solidFill>
        </p:grpSpPr>
        <p:sp>
          <p:nvSpPr>
            <p:cNvPr id="78" name="Freeform: Shape 77">
              <a:extLst>
                <a:ext uri="{FF2B5EF4-FFF2-40B4-BE49-F238E27FC236}">
                  <a16:creationId xmlns:a16="http://schemas.microsoft.com/office/drawing/2014/main" id="{CB020A21-49E1-4CA8-B492-48E4B3BCBFF3}"/>
                </a:ext>
              </a:extLst>
            </p:cNvPr>
            <p:cNvSpPr/>
            <p:nvPr>
              <p:custDataLst>
                <p:tags r:id="rId9"/>
              </p:custDataLst>
            </p:nvPr>
          </p:nvSpPr>
          <p:spPr>
            <a:xfrm>
              <a:off x="10551510" y="1706562"/>
              <a:ext cx="1236153"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6802" y="0"/>
                  </a:lnTo>
                  <a:lnTo>
                    <a:pt x="1828800" y="457200"/>
                  </a:lnTo>
                  <a:lnTo>
                    <a:pt x="1666802" y="914400"/>
                  </a:lnTo>
                  <a:lnTo>
                    <a:pt x="0" y="914400"/>
                  </a:lnTo>
                  <a:lnTo>
                    <a:pt x="161999" y="457201"/>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accent1"/>
                </a:solidFill>
              </a:endParaRPr>
            </a:p>
          </p:txBody>
        </p:sp>
        <p:sp>
          <p:nvSpPr>
            <p:cNvPr id="79" name="TextBox 78">
              <a:extLst>
                <a:ext uri="{FF2B5EF4-FFF2-40B4-BE49-F238E27FC236}">
                  <a16:creationId xmlns:a16="http://schemas.microsoft.com/office/drawing/2014/main" id="{5E96F66B-6C7C-4243-A28D-530464375D98}"/>
                </a:ext>
              </a:extLst>
            </p:cNvPr>
            <p:cNvSpPr txBox="1"/>
            <p:nvPr>
              <p:custDataLst>
                <p:tags r:id="rId10"/>
              </p:custDataLst>
            </p:nvPr>
          </p:nvSpPr>
          <p:spPr>
            <a:xfrm>
              <a:off x="10698187" y="1743551"/>
              <a:ext cx="959135" cy="458667"/>
            </a:xfrm>
            <a:prstGeom prst="rect">
              <a:avLst/>
            </a:prstGeom>
            <a:grp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buNone/>
              </a:pPr>
              <a:r>
                <a:rPr lang="en-US" sz="1800" b="1" dirty="0">
                  <a:solidFill>
                    <a:schemeClr val="accent1"/>
                  </a:solidFill>
                </a:rPr>
                <a:t>Post Session 4</a:t>
              </a:r>
              <a:endParaRPr lang="en-US" sz="1800" dirty="0">
                <a:solidFill>
                  <a:schemeClr val="accent1"/>
                </a:solidFill>
              </a:endParaRPr>
            </a:p>
          </p:txBody>
        </p:sp>
      </p:grpSp>
      <p:sp>
        <p:nvSpPr>
          <p:cNvPr id="26" name="TextBox 25">
            <a:extLst>
              <a:ext uri="{FF2B5EF4-FFF2-40B4-BE49-F238E27FC236}">
                <a16:creationId xmlns:a16="http://schemas.microsoft.com/office/drawing/2014/main" id="{9CE01AE6-848E-4CF5-B5D5-C81169FF2294}"/>
              </a:ext>
            </a:extLst>
          </p:cNvPr>
          <p:cNvSpPr txBox="1">
            <a:spLocks/>
          </p:cNvSpPr>
          <p:nvPr/>
        </p:nvSpPr>
        <p:spPr>
          <a:xfrm>
            <a:off x="10332644" y="2294729"/>
            <a:ext cx="1859355" cy="166199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dirty="0"/>
              <a:t>Additional townhalls</a:t>
            </a:r>
            <a:r>
              <a:rPr lang="en-US" sz="1800" b="1" dirty="0"/>
              <a:t> as needed </a:t>
            </a:r>
            <a:r>
              <a:rPr lang="en-US" sz="1800" dirty="0"/>
              <a:t>through Jan 2024 to flag considerations</a:t>
            </a:r>
          </a:p>
        </p:txBody>
      </p:sp>
      <p:sp>
        <p:nvSpPr>
          <p:cNvPr id="35" name="5. Source">
            <a:extLst>
              <a:ext uri="{FF2B5EF4-FFF2-40B4-BE49-F238E27FC236}">
                <a16:creationId xmlns:a16="http://schemas.microsoft.com/office/drawing/2014/main" id="{1439568F-13DC-404B-A1DF-F2E3F12AD1BD}"/>
              </a:ext>
              <a:ext uri="{C183D7F6-B498-43B3-948B-1728B52AA6E4}">
                <adec:decorative xmlns:adec="http://schemas.microsoft.com/office/drawing/2017/decorative" val="1"/>
              </a:ext>
            </a:extLst>
          </p:cNvPr>
          <p:cNvSpPr txBox="1"/>
          <p:nvPr>
            <p:custDataLst>
              <p:tags r:id="rId8"/>
            </p:custDataLst>
          </p:nvPr>
        </p:nvSpPr>
        <p:spPr>
          <a:xfrm>
            <a:off x="554735" y="654816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Input from OSP, 09/07/2022</a:t>
            </a:r>
          </a:p>
        </p:txBody>
      </p:sp>
      <p:grpSp>
        <p:nvGrpSpPr>
          <p:cNvPr id="6" name="LegendBoxes">
            <a:extLst>
              <a:ext uri="{FF2B5EF4-FFF2-40B4-BE49-F238E27FC236}">
                <a16:creationId xmlns:a16="http://schemas.microsoft.com/office/drawing/2014/main" id="{CF012683-2EDC-4550-9715-56E6AC2754F4}"/>
              </a:ext>
              <a:ext uri="{C183D7F6-B498-43B3-948B-1728B52AA6E4}">
                <adec:decorative xmlns:adec="http://schemas.microsoft.com/office/drawing/2017/decorative" val="1"/>
              </a:ext>
            </a:extLst>
          </p:cNvPr>
          <p:cNvGrpSpPr/>
          <p:nvPr/>
        </p:nvGrpSpPr>
        <p:grpSpPr>
          <a:xfrm>
            <a:off x="9186781" y="508680"/>
            <a:ext cx="2868958" cy="276999"/>
            <a:chOff x="10714801" y="4350723"/>
            <a:chExt cx="2868958" cy="276999"/>
          </a:xfrm>
        </p:grpSpPr>
        <p:sp>
          <p:nvSpPr>
            <p:cNvPr id="39" name="RectangleLegend1">
              <a:extLst>
                <a:ext uri="{FF2B5EF4-FFF2-40B4-BE49-F238E27FC236}">
                  <a16:creationId xmlns:a16="http://schemas.microsoft.com/office/drawing/2014/main" id="{911DDD72-18DA-4625-B11E-D78F7CDF8FEB}"/>
                </a:ext>
              </a:extLst>
            </p:cNvPr>
            <p:cNvSpPr/>
            <p:nvPr/>
          </p:nvSpPr>
          <p:spPr>
            <a:xfrm>
              <a:off x="10714801" y="4402858"/>
              <a:ext cx="172729" cy="172729"/>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6" name="Legend1">
              <a:extLst>
                <a:ext uri="{FF2B5EF4-FFF2-40B4-BE49-F238E27FC236}">
                  <a16:creationId xmlns:a16="http://schemas.microsoft.com/office/drawing/2014/main" id="{1C1C7310-AFD7-4408-99B4-755E7AC74721}"/>
                </a:ext>
              </a:extLst>
            </p:cNvPr>
            <p:cNvSpPr txBox="1"/>
            <p:nvPr/>
          </p:nvSpPr>
          <p:spPr>
            <a:xfrm>
              <a:off x="11040947" y="4350723"/>
              <a:ext cx="2542812" cy="276999"/>
            </a:xfrm>
            <a:prstGeom prst="rect">
              <a:avLst/>
            </a:prstGeom>
            <a:noFill/>
            <a:ln>
              <a:noFill/>
              <a:miter lim="800000"/>
            </a:ln>
          </p:spPr>
          <p:txBody>
            <a:bodyPr wrap="none" lIns="0" tIns="0" rIns="0" bIns="0" rtlCol="0" anchor="ctr" anchorCtr="0">
              <a:spAutoFit/>
            </a:bodyPr>
            <a:lstStyle/>
            <a:p>
              <a:pPr>
                <a:spcAft>
                  <a:spcPts val="600"/>
                </a:spcAft>
              </a:pPr>
              <a:r>
                <a:rPr lang="en-US" dirty="0"/>
                <a:t>Topics for future sessions</a:t>
              </a:r>
            </a:p>
          </p:txBody>
        </p:sp>
      </p:grpSp>
      <p:sp>
        <p:nvSpPr>
          <p:cNvPr id="37" name="Sticker">
            <a:extLst>
              <a:ext uri="{FF2B5EF4-FFF2-40B4-BE49-F238E27FC236}">
                <a16:creationId xmlns:a16="http://schemas.microsoft.com/office/drawing/2014/main" id="{C6ED89AA-92DB-4E3C-9231-545A13BBD542}"/>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3785408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89A65F15-FDF1-466E-B8D5-B585527D2A4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65471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6" name="Object 5" hidden="1">
                        <a:extLst>
                          <a:ext uri="{FF2B5EF4-FFF2-40B4-BE49-F238E27FC236}">
                            <a16:creationId xmlns:a16="http://schemas.microsoft.com/office/drawing/2014/main" id="{89A65F15-FDF1-466E-B8D5-B585527D2A4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089C98AC-EDC1-443C-B2F6-F55D205AAB6C}"/>
              </a:ext>
            </a:extLst>
          </p:cNvPr>
          <p:cNvSpPr>
            <a:spLocks noGrp="1"/>
          </p:cNvSpPr>
          <p:nvPr>
            <p:ph type="title"/>
            <p:custDataLst>
              <p:tags r:id="rId2"/>
            </p:custDataLst>
          </p:nvPr>
        </p:nvSpPr>
        <p:spPr/>
        <p:txBody>
          <a:bodyPr vert="horz"/>
          <a:lstStyle/>
          <a:p>
            <a:r>
              <a:rPr lang="en-US" dirty="0"/>
              <a:t>4. Preview of pre-survey for session 2</a:t>
            </a:r>
          </a:p>
        </p:txBody>
      </p:sp>
      <p:sp>
        <p:nvSpPr>
          <p:cNvPr id="19" name="TextBox 18">
            <a:extLst>
              <a:ext uri="{FF2B5EF4-FFF2-40B4-BE49-F238E27FC236}">
                <a16:creationId xmlns:a16="http://schemas.microsoft.com/office/drawing/2014/main" id="{F78C879D-B1AB-4389-8A39-88121FA2F1FA}"/>
              </a:ext>
            </a:extLst>
          </p:cNvPr>
          <p:cNvSpPr txBox="1"/>
          <p:nvPr/>
        </p:nvSpPr>
        <p:spPr>
          <a:xfrm>
            <a:off x="3785854" y="623012"/>
            <a:ext cx="8153470" cy="830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In session 2, the FSWG will </a:t>
            </a:r>
            <a:r>
              <a:rPr lang="en-US" sz="1800" b="1" dirty="0"/>
              <a:t>review mental health and substance use services for students 25 years of age or younger </a:t>
            </a:r>
            <a:r>
              <a:rPr lang="en-US" sz="1800" dirty="0"/>
              <a:t>that can be provided by school-linked providers for inclusion in the statewide fee schedule.</a:t>
            </a:r>
            <a:r>
              <a:rPr lang="en-US" sz="1800" baseline="30000" dirty="0"/>
              <a:t>1</a:t>
            </a:r>
            <a:r>
              <a:rPr lang="en-US" sz="1800" dirty="0"/>
              <a:t> </a:t>
            </a:r>
          </a:p>
        </p:txBody>
      </p:sp>
      <p:sp>
        <p:nvSpPr>
          <p:cNvPr id="18" name="TextBox 17">
            <a:extLst>
              <a:ext uri="{FF2B5EF4-FFF2-40B4-BE49-F238E27FC236}">
                <a16:creationId xmlns:a16="http://schemas.microsoft.com/office/drawing/2014/main" id="{C3F93E08-0ADA-4242-BB08-CC8135FE5601}"/>
              </a:ext>
            </a:extLst>
          </p:cNvPr>
          <p:cNvSpPr txBox="1"/>
          <p:nvPr/>
        </p:nvSpPr>
        <p:spPr>
          <a:xfrm>
            <a:off x="3785854" y="1616389"/>
            <a:ext cx="5203616"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Sample pre-survey questions </a:t>
            </a:r>
            <a:r>
              <a:rPr lang="en-US" sz="1800" dirty="0"/>
              <a:t>(subject to change):</a:t>
            </a:r>
            <a:endParaRPr lang="en-US" sz="1800" b="1" dirty="0"/>
          </a:p>
        </p:txBody>
      </p:sp>
      <p:pic>
        <p:nvPicPr>
          <p:cNvPr id="17" name="Picture 16">
            <a:extLst>
              <a:ext uri="{FF2B5EF4-FFF2-40B4-BE49-F238E27FC236}">
                <a16:creationId xmlns:a16="http://schemas.microsoft.com/office/drawing/2014/main" id="{F9FEF8EF-4E42-499C-8446-0757839D6EE4}"/>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223454" y="2024009"/>
            <a:ext cx="4766016" cy="1596785"/>
          </a:xfrm>
          <a:prstGeom prst="rect">
            <a:avLst/>
          </a:prstGeom>
          <a:ln>
            <a:solidFill>
              <a:schemeClr val="accent1"/>
            </a:solidFill>
          </a:ln>
        </p:spPr>
      </p:pic>
      <p:pic>
        <p:nvPicPr>
          <p:cNvPr id="15" name="Picture 14">
            <a:extLst>
              <a:ext uri="{FF2B5EF4-FFF2-40B4-BE49-F238E27FC236}">
                <a16:creationId xmlns:a16="http://schemas.microsoft.com/office/drawing/2014/main" id="{F194A3C7-74BC-49E7-A839-340239EB922D}"/>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352157" y="2425781"/>
            <a:ext cx="4277499" cy="1862074"/>
          </a:xfrm>
          <a:prstGeom prst="rect">
            <a:avLst/>
          </a:prstGeom>
          <a:ln>
            <a:solidFill>
              <a:schemeClr val="accent1"/>
            </a:solidFill>
          </a:ln>
        </p:spPr>
      </p:pic>
      <p:pic>
        <p:nvPicPr>
          <p:cNvPr id="13" name="Picture 12">
            <a:extLst>
              <a:ext uri="{FF2B5EF4-FFF2-40B4-BE49-F238E27FC236}">
                <a16:creationId xmlns:a16="http://schemas.microsoft.com/office/drawing/2014/main" id="{AE246C37-43CC-46A8-BB95-41A209648464}"/>
              </a:ext>
              <a:ext uri="{C183D7F6-B498-43B3-948B-1728B52AA6E4}">
                <adec:decorative xmlns:adec="http://schemas.microsoft.com/office/drawing/2017/decorative" val="1"/>
              </a:ext>
            </a:extLst>
          </p:cNvPr>
          <p:cNvPicPr>
            <a:picLocks noChangeAspect="1"/>
          </p:cNvPicPr>
          <p:nvPr/>
        </p:nvPicPr>
        <p:blipFill rotWithShape="1">
          <a:blip r:embed="rId12"/>
          <a:srcRect b="14756"/>
          <a:stretch/>
        </p:blipFill>
        <p:spPr>
          <a:xfrm>
            <a:off x="6878956" y="2828772"/>
            <a:ext cx="4623033" cy="2238170"/>
          </a:xfrm>
          <a:prstGeom prst="rect">
            <a:avLst/>
          </a:prstGeom>
          <a:ln>
            <a:solidFill>
              <a:schemeClr val="accent1"/>
            </a:solidFill>
          </a:ln>
        </p:spPr>
      </p:pic>
      <p:sp>
        <p:nvSpPr>
          <p:cNvPr id="8" name="Rectangle 7">
            <a:extLst>
              <a:ext uri="{FF2B5EF4-FFF2-40B4-BE49-F238E27FC236}">
                <a16:creationId xmlns:a16="http://schemas.microsoft.com/office/drawing/2014/main" id="{9B69D335-7208-4B7D-B5DA-3E6D48E2E336}"/>
              </a:ext>
            </a:extLst>
          </p:cNvPr>
          <p:cNvSpPr/>
          <p:nvPr/>
        </p:nvSpPr>
        <p:spPr>
          <a:xfrm>
            <a:off x="3643425" y="5259628"/>
            <a:ext cx="8295899" cy="104634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31825">
              <a:buNone/>
            </a:pPr>
            <a:r>
              <a:rPr lang="en-US" sz="1800" b="1" dirty="0"/>
              <a:t>Action needed:</a:t>
            </a:r>
          </a:p>
          <a:p>
            <a:pPr marL="631825" lvl="1">
              <a:buNone/>
            </a:pPr>
            <a:r>
              <a:rPr lang="en-US" sz="1800" dirty="0"/>
              <a:t>Please </a:t>
            </a:r>
            <a:r>
              <a:rPr lang="en-US" sz="1800" b="1" dirty="0"/>
              <a:t>complete the pre-survey </a:t>
            </a:r>
            <a:r>
              <a:rPr lang="en-US" sz="1800" dirty="0"/>
              <a:t>by end of day on </a:t>
            </a:r>
            <a:r>
              <a:rPr lang="en-US" sz="1800" b="1" dirty="0"/>
              <a:t>Friday, October 14</a:t>
            </a:r>
          </a:p>
        </p:txBody>
      </p:sp>
      <p:sp>
        <p:nvSpPr>
          <p:cNvPr id="16" name="4. Footnote">
            <a:extLst>
              <a:ext uri="{FF2B5EF4-FFF2-40B4-BE49-F238E27FC236}">
                <a16:creationId xmlns:a16="http://schemas.microsoft.com/office/drawing/2014/main" id="{9E787911-F55F-40E9-B4AB-7B5F37E320D1}"/>
              </a:ext>
              <a:ext uri="{C183D7F6-B498-43B3-948B-1728B52AA6E4}">
                <adec:decorative xmlns:adec="http://schemas.microsoft.com/office/drawing/2017/decorative" val="1"/>
              </a:ext>
            </a:extLst>
          </p:cNvPr>
          <p:cNvSpPr txBox="1"/>
          <p:nvPr>
            <p:custDataLst>
              <p:tags r:id="rId3"/>
            </p:custDataLst>
          </p:nvPr>
        </p:nvSpPr>
        <p:spPr>
          <a:xfrm>
            <a:off x="400459" y="6437101"/>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Clr>
                <a:schemeClr val="tx1"/>
              </a:buClr>
            </a:pPr>
            <a:r>
              <a:rPr lang="en-US" dirty="0"/>
              <a:t>1.	CYBHI Act of 2021 Section 5961.4 (a)</a:t>
            </a:r>
          </a:p>
        </p:txBody>
      </p:sp>
      <p:pic>
        <p:nvPicPr>
          <p:cNvPr id="11" name="CustomIcon">
            <a:extLst>
              <a:ext uri="{FF2B5EF4-FFF2-40B4-BE49-F238E27FC236}">
                <a16:creationId xmlns:a16="http://schemas.microsoft.com/office/drawing/2014/main" id="{3561A3E6-766E-49C4-B821-DB6AD6DB41A0}"/>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3">
            <a:extLst>
              <a:ext uri="{96DAC541-7B7A-43D3-8B79-37D633B846F1}">
                <asvg:svgBlip xmlns:asvg="http://schemas.microsoft.com/office/drawing/2016/SVG/main" r:embed="rId14"/>
              </a:ext>
            </a:extLst>
          </a:blip>
          <a:stretch>
            <a:fillRect/>
          </a:stretch>
        </p:blipFill>
        <p:spPr>
          <a:xfrm>
            <a:off x="3778919" y="5547848"/>
            <a:ext cx="503802" cy="503802"/>
          </a:xfrm>
          <a:prstGeom prst="rect">
            <a:avLst/>
          </a:prstGeom>
        </p:spPr>
      </p:pic>
      <p:sp>
        <p:nvSpPr>
          <p:cNvPr id="14" name="5. Source">
            <a:extLst>
              <a:ext uri="{FF2B5EF4-FFF2-40B4-BE49-F238E27FC236}">
                <a16:creationId xmlns:a16="http://schemas.microsoft.com/office/drawing/2014/main" id="{6663E1D1-1286-4E61-AADC-D367B785807F}"/>
              </a:ext>
              <a:ext uri="{C183D7F6-B498-43B3-948B-1728B52AA6E4}">
                <adec:decorative xmlns:adec="http://schemas.microsoft.com/office/drawing/2017/decorative" val="1"/>
              </a:ext>
            </a:extLst>
          </p:cNvPr>
          <p:cNvSpPr txBox="1"/>
          <p:nvPr>
            <p:custDataLst>
              <p:tags r:id="rId5"/>
            </p:custDataLst>
          </p:nvPr>
        </p:nvSpPr>
        <p:spPr>
          <a:xfrm>
            <a:off x="401222" y="6582665"/>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Fee Schedule Working Group Session 1 Pre-Survey, last edited 9/26/2022</a:t>
            </a:r>
          </a:p>
        </p:txBody>
      </p:sp>
    </p:spTree>
    <p:extLst>
      <p:ext uri="{BB962C8B-B14F-4D97-AF65-F5344CB8AC3E}">
        <p14:creationId xmlns:p14="http://schemas.microsoft.com/office/powerpoint/2010/main" val="289775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67D1-89E8-4791-B7A8-F1E38B33C514}"/>
              </a:ext>
            </a:extLst>
          </p:cNvPr>
          <p:cNvSpPr>
            <a:spLocks noGrp="1"/>
          </p:cNvSpPr>
          <p:nvPr>
            <p:ph type="title"/>
          </p:nvPr>
        </p:nvSpPr>
        <p:spPr>
          <a:xfrm>
            <a:off x="554736" y="2255019"/>
            <a:ext cx="11082528" cy="677108"/>
          </a:xfrm>
        </p:spPr>
        <p:txBody>
          <a:bodyPr vert="horz"/>
          <a:lstStyle/>
          <a:p>
            <a:r>
              <a:rPr lang="en-US" dirty="0"/>
              <a:t>Backup</a:t>
            </a:r>
          </a:p>
        </p:txBody>
      </p:sp>
    </p:spTree>
    <p:extLst>
      <p:ext uri="{BB962C8B-B14F-4D97-AF65-F5344CB8AC3E}">
        <p14:creationId xmlns:p14="http://schemas.microsoft.com/office/powerpoint/2010/main" val="423728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292DFEE6-6668-418A-BCB6-48CA05E57CC0}"/>
              </a:ext>
            </a:extLst>
          </p:cNvPr>
          <p:cNvSpPr>
            <a:spLocks noGrp="1"/>
          </p:cNvSpPr>
          <p:nvPr>
            <p:ph type="title"/>
            <p:custDataLst>
              <p:tags r:id="rId1"/>
            </p:custDataLst>
          </p:nvPr>
        </p:nvSpPr>
        <p:spPr/>
        <p:txBody>
          <a:bodyPr vert="horz"/>
          <a:lstStyle/>
          <a:p>
            <a:r>
              <a:rPr lang="en-US" dirty="0"/>
              <a:t>Welcome!</a:t>
            </a:r>
          </a:p>
        </p:txBody>
      </p:sp>
      <p:sp>
        <p:nvSpPr>
          <p:cNvPr id="13" name="Rectangle 12">
            <a:extLst>
              <a:ext uri="{FF2B5EF4-FFF2-40B4-BE49-F238E27FC236}">
                <a16:creationId xmlns:a16="http://schemas.microsoft.com/office/drawing/2014/main" id="{EFD1BD2A-C7F6-483D-93B6-4A6057AAF462}"/>
              </a:ext>
            </a:extLst>
          </p:cNvPr>
          <p:cNvSpPr/>
          <p:nvPr/>
        </p:nvSpPr>
        <p:spPr>
          <a:xfrm>
            <a:off x="554736" y="1136305"/>
            <a:ext cx="11082528" cy="400928"/>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b="1" dirty="0">
                <a:solidFill>
                  <a:schemeClr val="accent1"/>
                </a:solidFill>
              </a:rPr>
              <a:t>Please add your name and role in the meeting chat!</a:t>
            </a:r>
          </a:p>
        </p:txBody>
      </p:sp>
      <p:sp>
        <p:nvSpPr>
          <p:cNvPr id="24" name="TextBox 23">
            <a:extLst>
              <a:ext uri="{FF2B5EF4-FFF2-40B4-BE49-F238E27FC236}">
                <a16:creationId xmlns:a16="http://schemas.microsoft.com/office/drawing/2014/main" id="{17E6EAA6-73DE-41C3-A117-8A79992362F4}"/>
              </a:ext>
            </a:extLst>
          </p:cNvPr>
          <p:cNvSpPr txBox="1"/>
          <p:nvPr/>
        </p:nvSpPr>
        <p:spPr>
          <a:xfrm>
            <a:off x="554735" y="1621479"/>
            <a:ext cx="10290473" cy="6155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t>This Working Group will focus on supporting the design of a school-linked fee schedule </a:t>
            </a:r>
            <a:r>
              <a:rPr lang="en-US" sz="2000" dirty="0"/>
              <a:t>in support of CYBHI. The group includes a wide range of perspectives, including: </a:t>
            </a:r>
          </a:p>
        </p:txBody>
      </p:sp>
      <p:sp>
        <p:nvSpPr>
          <p:cNvPr id="20" name="Oval 19">
            <a:extLst>
              <a:ext uri="{FF2B5EF4-FFF2-40B4-BE49-F238E27FC236}">
                <a16:creationId xmlns:a16="http://schemas.microsoft.com/office/drawing/2014/main" id="{FE707E7F-1CFF-4413-ABC9-B2DC60AD95A5}"/>
              </a:ext>
            </a:extLst>
          </p:cNvPr>
          <p:cNvSpPr/>
          <p:nvPr/>
        </p:nvSpPr>
        <p:spPr>
          <a:xfrm>
            <a:off x="592836" y="2489905"/>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K-12 (including school-linked providers)</a:t>
            </a:r>
          </a:p>
        </p:txBody>
      </p:sp>
      <p:sp>
        <p:nvSpPr>
          <p:cNvPr id="17" name="Oval 16">
            <a:extLst>
              <a:ext uri="{FF2B5EF4-FFF2-40B4-BE49-F238E27FC236}">
                <a16:creationId xmlns:a16="http://schemas.microsoft.com/office/drawing/2014/main" id="{603D006C-E024-475F-8650-9CC50C6AA291}"/>
              </a:ext>
            </a:extLst>
          </p:cNvPr>
          <p:cNvSpPr/>
          <p:nvPr/>
        </p:nvSpPr>
        <p:spPr>
          <a:xfrm>
            <a:off x="1863834" y="4279853"/>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Commercial Health Plans</a:t>
            </a:r>
          </a:p>
        </p:txBody>
      </p:sp>
      <p:sp>
        <p:nvSpPr>
          <p:cNvPr id="21" name="Oval 20">
            <a:extLst>
              <a:ext uri="{FF2B5EF4-FFF2-40B4-BE49-F238E27FC236}">
                <a16:creationId xmlns:a16="http://schemas.microsoft.com/office/drawing/2014/main" id="{0C1982CC-0058-4622-827D-0630B7EC1B09}"/>
              </a:ext>
            </a:extLst>
          </p:cNvPr>
          <p:cNvSpPr/>
          <p:nvPr/>
        </p:nvSpPr>
        <p:spPr>
          <a:xfrm>
            <a:off x="3145285" y="2489905"/>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Higher Education (including school-linked providers)</a:t>
            </a:r>
          </a:p>
        </p:txBody>
      </p:sp>
      <p:sp>
        <p:nvSpPr>
          <p:cNvPr id="19" name="Oval 18">
            <a:extLst>
              <a:ext uri="{FF2B5EF4-FFF2-40B4-BE49-F238E27FC236}">
                <a16:creationId xmlns:a16="http://schemas.microsoft.com/office/drawing/2014/main" id="{026D3DD1-F5A0-4E60-B8A4-76C119DAC319}"/>
              </a:ext>
            </a:extLst>
          </p:cNvPr>
          <p:cNvSpPr/>
          <p:nvPr/>
        </p:nvSpPr>
        <p:spPr>
          <a:xfrm>
            <a:off x="4416283" y="4279853"/>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County Health Plans</a:t>
            </a:r>
          </a:p>
        </p:txBody>
      </p:sp>
      <p:sp>
        <p:nvSpPr>
          <p:cNvPr id="22" name="Oval 21">
            <a:extLst>
              <a:ext uri="{FF2B5EF4-FFF2-40B4-BE49-F238E27FC236}">
                <a16:creationId xmlns:a16="http://schemas.microsoft.com/office/drawing/2014/main" id="{0226A811-8BE8-47D5-AFBE-219CDD5CBDD4}"/>
              </a:ext>
            </a:extLst>
          </p:cNvPr>
          <p:cNvSpPr/>
          <p:nvPr/>
        </p:nvSpPr>
        <p:spPr>
          <a:xfrm>
            <a:off x="5697734" y="2489905"/>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Medi-Cal Managed Care Plans</a:t>
            </a:r>
          </a:p>
        </p:txBody>
      </p:sp>
      <p:sp>
        <p:nvSpPr>
          <p:cNvPr id="18" name="Oval 17">
            <a:extLst>
              <a:ext uri="{FF2B5EF4-FFF2-40B4-BE49-F238E27FC236}">
                <a16:creationId xmlns:a16="http://schemas.microsoft.com/office/drawing/2014/main" id="{A593E91E-11AB-4201-9C8C-1B65EE360DD5}"/>
              </a:ext>
            </a:extLst>
          </p:cNvPr>
          <p:cNvSpPr/>
          <p:nvPr/>
        </p:nvSpPr>
        <p:spPr>
          <a:xfrm>
            <a:off x="6968732" y="4279853"/>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CBOs and Afterschool Programs</a:t>
            </a:r>
          </a:p>
        </p:txBody>
      </p:sp>
      <p:sp>
        <p:nvSpPr>
          <p:cNvPr id="23" name="Oval 22">
            <a:extLst>
              <a:ext uri="{FF2B5EF4-FFF2-40B4-BE49-F238E27FC236}">
                <a16:creationId xmlns:a16="http://schemas.microsoft.com/office/drawing/2014/main" id="{5AC50C84-7316-4CB6-90D3-F721B5B0B8CA}"/>
              </a:ext>
            </a:extLst>
          </p:cNvPr>
          <p:cNvSpPr/>
          <p:nvPr/>
        </p:nvSpPr>
        <p:spPr>
          <a:xfrm>
            <a:off x="8250183" y="2489905"/>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Other Organizations (e.g. ,NGOs, advocates)</a:t>
            </a:r>
          </a:p>
        </p:txBody>
      </p:sp>
      <p:sp>
        <p:nvSpPr>
          <p:cNvPr id="16" name="Oval 15">
            <a:extLst>
              <a:ext uri="{FF2B5EF4-FFF2-40B4-BE49-F238E27FC236}">
                <a16:creationId xmlns:a16="http://schemas.microsoft.com/office/drawing/2014/main" id="{10FC869B-285D-4B29-869F-C87BDE29351E}"/>
              </a:ext>
            </a:extLst>
          </p:cNvPr>
          <p:cNvSpPr/>
          <p:nvPr/>
        </p:nvSpPr>
        <p:spPr>
          <a:xfrm>
            <a:off x="9521181" y="4279853"/>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Counties represented across all major CA regions</a:t>
            </a:r>
          </a:p>
        </p:txBody>
      </p:sp>
      <p:sp>
        <p:nvSpPr>
          <p:cNvPr id="26" name="5. Source">
            <a:extLst>
              <a:ext uri="{FF2B5EF4-FFF2-40B4-BE49-F238E27FC236}">
                <a16:creationId xmlns:a16="http://schemas.microsoft.com/office/drawing/2014/main" id="{F718C4F4-6986-426E-9731-6143DDF97F6F}"/>
              </a:ext>
              <a:ext uri="{C183D7F6-B498-43B3-948B-1728B52AA6E4}">
                <adec:decorative xmlns:adec="http://schemas.microsoft.com/office/drawing/2017/decorative" val="1"/>
              </a:ext>
            </a:extLst>
          </p:cNvPr>
          <p:cNvSpPr txBox="1"/>
          <p:nvPr>
            <p:custDataLst>
              <p:tags r:id="rId2"/>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Responses to Working Group applications and nominations</a:t>
            </a:r>
          </a:p>
        </p:txBody>
      </p:sp>
      <p:sp>
        <p:nvSpPr>
          <p:cNvPr id="27" name="Sticker">
            <a:extLst>
              <a:ext uri="{FF2B5EF4-FFF2-40B4-BE49-F238E27FC236}">
                <a16:creationId xmlns:a16="http://schemas.microsoft.com/office/drawing/2014/main" id="{91B4D8C1-7EDF-4773-9317-D9350C4736FC}"/>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536765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Legend1">
            <a:extLst>
              <a:ext uri="{FF2B5EF4-FFF2-40B4-BE49-F238E27FC236}">
                <a16:creationId xmlns:a16="http://schemas.microsoft.com/office/drawing/2014/main" id="{C128781B-C39D-4067-B1CC-FD62AB0A2006}"/>
              </a:ext>
              <a:ext uri="{C183D7F6-B498-43B3-948B-1728B52AA6E4}">
                <adec:decorative xmlns:adec="http://schemas.microsoft.com/office/drawing/2017/decorative" val="1"/>
              </a:ext>
            </a:extLst>
          </p:cNvPr>
          <p:cNvSpPr>
            <a:spLocks/>
          </p:cNvSpPr>
          <p:nvPr/>
        </p:nvSpPr>
        <p:spPr>
          <a:xfrm>
            <a:off x="474644" y="442476"/>
            <a:ext cx="11288120" cy="5387187"/>
          </a:xfrm>
          <a:prstGeom prst="rect">
            <a:avLst/>
          </a:prstGeom>
          <a:solidFill>
            <a:srgbClr val="EBF5FB"/>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ea typeface="+mn-ea"/>
              <a:cs typeface="+mn-cs"/>
            </a:endParaRPr>
          </a:p>
        </p:txBody>
      </p:sp>
      <p:sp>
        <p:nvSpPr>
          <p:cNvPr id="6" name="5. Source">
            <a:extLst>
              <a:ext uri="{FF2B5EF4-FFF2-40B4-BE49-F238E27FC236}">
                <a16:creationId xmlns:a16="http://schemas.microsoft.com/office/drawing/2014/main" id="{8A20B886-F954-4DBB-ACD6-B058458FE73E}"/>
              </a:ext>
              <a:ext uri="{C183D7F6-B498-43B3-948B-1728B52AA6E4}">
                <adec:decorative xmlns:adec="http://schemas.microsoft.com/office/drawing/2017/decorative" val="1"/>
              </a:ext>
            </a:extLst>
          </p:cNvPr>
          <p:cNvSpPr txBox="1"/>
          <p:nvPr>
            <p:custDataLst>
              <p:tags r:id="rId1"/>
            </p:custDataLst>
          </p:nvPr>
        </p:nvSpPr>
        <p:spPr>
          <a:xfrm>
            <a:off x="498579" y="688020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Source: DHCS announcement</a:t>
            </a:r>
          </a:p>
        </p:txBody>
      </p:sp>
      <p:sp>
        <p:nvSpPr>
          <p:cNvPr id="60" name="Sticker">
            <a:extLst>
              <a:ext uri="{FF2B5EF4-FFF2-40B4-BE49-F238E27FC236}">
                <a16:creationId xmlns:a16="http://schemas.microsoft.com/office/drawing/2014/main" id="{7EF620CE-B58A-4DF0-95B1-43E042BC67D0}"/>
              </a:ext>
              <a:ext uri="{C183D7F6-B498-43B3-948B-1728B52AA6E4}">
                <adec:decorative xmlns:adec="http://schemas.microsoft.com/office/drawing/2017/decorative" val="1"/>
              </a:ext>
            </a:extLst>
          </p:cNvPr>
          <p:cNvSpPr txBox="1"/>
          <p:nvPr/>
        </p:nvSpPr>
        <p:spPr>
          <a:xfrm>
            <a:off x="554735" y="455283"/>
            <a:ext cx="1594988"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r>
              <a:rPr lang="en-US" dirty="0"/>
              <a:t>Preliminary as of 09/08/2022</a:t>
            </a:r>
          </a:p>
        </p:txBody>
      </p:sp>
      <p:sp>
        <p:nvSpPr>
          <p:cNvPr id="62" name="Title 8">
            <a:extLst>
              <a:ext uri="{FF2B5EF4-FFF2-40B4-BE49-F238E27FC236}">
                <a16:creationId xmlns:a16="http://schemas.microsoft.com/office/drawing/2014/main" id="{98F49896-A42B-4EFB-B432-5D2AAB00538C}"/>
              </a:ext>
            </a:extLst>
          </p:cNvPr>
          <p:cNvSpPr>
            <a:spLocks noGrp="1"/>
          </p:cNvSpPr>
          <p:nvPr>
            <p:ph type="title"/>
          </p:nvPr>
        </p:nvSpPr>
        <p:spPr>
          <a:xfrm>
            <a:off x="0" y="24671"/>
            <a:ext cx="11082528" cy="369332"/>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p>
            <a:r>
              <a:rPr lang="en-US" sz="2400" dirty="0"/>
              <a:t>Review: Fee Schedule s</a:t>
            </a:r>
            <a:r>
              <a:rPr lang="en-US" sz="2400" dirty="0">
                <a:sym typeface=""/>
              </a:rPr>
              <a:t>takeholder engagement plan</a:t>
            </a:r>
            <a:endParaRPr lang="en-US" sz="2400" dirty="0"/>
          </a:p>
        </p:txBody>
      </p:sp>
      <p:sp>
        <p:nvSpPr>
          <p:cNvPr id="90" name="TextBox 89">
            <a:extLst>
              <a:ext uri="{FF2B5EF4-FFF2-40B4-BE49-F238E27FC236}">
                <a16:creationId xmlns:a16="http://schemas.microsoft.com/office/drawing/2014/main" id="{9AF7A760-FC7A-4F8A-A7ED-2192645FB218}"/>
              </a:ext>
            </a:extLst>
          </p:cNvPr>
          <p:cNvSpPr txBox="1">
            <a:spLocks/>
          </p:cNvSpPr>
          <p:nvPr/>
        </p:nvSpPr>
        <p:spPr>
          <a:xfrm>
            <a:off x="211335" y="577843"/>
            <a:ext cx="3459880"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88975"/>
            <a:r>
              <a:rPr lang="en-US" sz="1800" b="1" dirty="0"/>
              <a:t>Objective</a:t>
            </a:r>
            <a:endParaRPr lang="en-US" b="1" dirty="0"/>
          </a:p>
        </p:txBody>
      </p:sp>
      <p:sp>
        <p:nvSpPr>
          <p:cNvPr id="76" name="TextBox 75">
            <a:extLst>
              <a:ext uri="{FF2B5EF4-FFF2-40B4-BE49-F238E27FC236}">
                <a16:creationId xmlns:a16="http://schemas.microsoft.com/office/drawing/2014/main" id="{AC4AAF0B-B574-4B05-BD16-383933C7902A}"/>
              </a:ext>
            </a:extLst>
          </p:cNvPr>
          <p:cNvSpPr txBox="1">
            <a:spLocks/>
          </p:cNvSpPr>
          <p:nvPr/>
        </p:nvSpPr>
        <p:spPr>
          <a:xfrm>
            <a:off x="498579" y="894209"/>
            <a:ext cx="3459880"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The Working Group will:</a:t>
            </a:r>
          </a:p>
        </p:txBody>
      </p:sp>
      <p:sp>
        <p:nvSpPr>
          <p:cNvPr id="73" name="TextBox 72">
            <a:extLst>
              <a:ext uri="{FF2B5EF4-FFF2-40B4-BE49-F238E27FC236}">
                <a16:creationId xmlns:a16="http://schemas.microsoft.com/office/drawing/2014/main" id="{3B884A4A-9DB9-41EE-AFB4-07FE1A6CC479}"/>
              </a:ext>
            </a:extLst>
          </p:cNvPr>
          <p:cNvSpPr txBox="1">
            <a:spLocks/>
          </p:cNvSpPr>
          <p:nvPr>
            <p:custDataLst>
              <p:tags r:id="rId2"/>
            </p:custDataLst>
          </p:nvPr>
        </p:nvSpPr>
        <p:spPr>
          <a:xfrm>
            <a:off x="427857" y="1129204"/>
            <a:ext cx="3850975" cy="290592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50"/>
              </a:spcBef>
            </a:pPr>
            <a:r>
              <a:rPr lang="en-US" sz="1800" dirty="0"/>
              <a:t>Provide </a:t>
            </a:r>
            <a:r>
              <a:rPr lang="en-US" sz="1800" b="1" dirty="0">
                <a:solidFill>
                  <a:schemeClr val="accent1"/>
                </a:solidFill>
              </a:rPr>
              <a:t>input on current-state </a:t>
            </a:r>
            <a:r>
              <a:rPr lang="en-US" sz="1800" dirty="0"/>
              <a:t>school-linked BH services billing / reimbursement / contracting processes, including potential challenges </a:t>
            </a:r>
          </a:p>
          <a:p>
            <a:pPr lvl="1">
              <a:spcBef>
                <a:spcPts val="150"/>
              </a:spcBef>
            </a:pPr>
            <a:r>
              <a:rPr lang="en-US" sz="1800" dirty="0"/>
              <a:t>Offer </a:t>
            </a:r>
            <a:r>
              <a:rPr lang="en-US" sz="1800" b="1" dirty="0">
                <a:solidFill>
                  <a:schemeClr val="accent1"/>
                </a:solidFill>
              </a:rPr>
              <a:t>perspectives on key design decisions </a:t>
            </a:r>
            <a:r>
              <a:rPr lang="en-US" sz="1800" dirty="0"/>
              <a:t>in consideration for 2023: </a:t>
            </a:r>
          </a:p>
          <a:p>
            <a:pPr lvl="2">
              <a:spcBef>
                <a:spcPts val="150"/>
              </a:spcBef>
            </a:pPr>
            <a:r>
              <a:rPr lang="en-US" sz="1800" b="1" dirty="0">
                <a:solidFill>
                  <a:schemeClr val="accent1"/>
                </a:solidFill>
                <a:cs typeface="+mn-cs"/>
              </a:rPr>
              <a:t>What</a:t>
            </a:r>
            <a:r>
              <a:rPr lang="en-US" sz="1800" b="1" dirty="0">
                <a:solidFill>
                  <a:schemeClr val="accent4"/>
                </a:solidFill>
                <a:cs typeface="+mn-cs"/>
              </a:rPr>
              <a:t> </a:t>
            </a:r>
            <a:r>
              <a:rPr lang="en-US" sz="1800" dirty="0">
                <a:cs typeface="+mn-cs"/>
              </a:rPr>
              <a:t>services are included in the fee schedule?</a:t>
            </a:r>
          </a:p>
          <a:p>
            <a:pPr lvl="2">
              <a:spcBef>
                <a:spcPts val="150"/>
              </a:spcBef>
            </a:pPr>
            <a:r>
              <a:rPr lang="en-US" sz="1800" b="1" dirty="0">
                <a:solidFill>
                  <a:schemeClr val="accent1"/>
                </a:solidFill>
                <a:cs typeface="+mn-cs"/>
              </a:rPr>
              <a:t>Who</a:t>
            </a:r>
            <a:r>
              <a:rPr lang="en-US" sz="1800" b="1" dirty="0">
                <a:cs typeface="+mn-cs"/>
              </a:rPr>
              <a:t> </a:t>
            </a:r>
            <a:r>
              <a:rPr lang="en-US" sz="1800" dirty="0">
                <a:cs typeface="+mn-cs"/>
              </a:rPr>
              <a:t>is eligible to provide services?</a:t>
            </a:r>
          </a:p>
          <a:p>
            <a:pPr lvl="2">
              <a:spcBef>
                <a:spcPts val="150"/>
              </a:spcBef>
            </a:pPr>
            <a:r>
              <a:rPr lang="en-US" sz="1800" b="1" dirty="0">
                <a:solidFill>
                  <a:schemeClr val="accent1"/>
                </a:solidFill>
                <a:cs typeface="+mn-cs"/>
              </a:rPr>
              <a:t>How</a:t>
            </a:r>
            <a:r>
              <a:rPr lang="en-US" sz="1800" b="1" dirty="0">
                <a:cs typeface="+mn-cs"/>
              </a:rPr>
              <a:t> </a:t>
            </a:r>
            <a:r>
              <a:rPr lang="en-US" sz="1800" dirty="0">
                <a:cs typeface="+mn-cs"/>
              </a:rPr>
              <a:t>are payments made through the fee schedule?</a:t>
            </a:r>
            <a:endParaRPr lang="en-US" sz="1800" b="1" dirty="0">
              <a:cs typeface="+mn-cs"/>
            </a:endParaRPr>
          </a:p>
          <a:p>
            <a:pPr lvl="1">
              <a:spcBef>
                <a:spcPts val="150"/>
              </a:spcBef>
            </a:pPr>
            <a:r>
              <a:rPr lang="en-US" sz="1800" dirty="0"/>
              <a:t>Gain opportunity to engage with other stakeholder groups on the fee schedule implementation plan</a:t>
            </a:r>
            <a:endParaRPr lang="en-US" sz="1100" b="1" dirty="0">
              <a:cs typeface="+mn-cs"/>
            </a:endParaRPr>
          </a:p>
        </p:txBody>
      </p:sp>
      <p:sp>
        <p:nvSpPr>
          <p:cNvPr id="75" name="TextBox 74">
            <a:extLst>
              <a:ext uri="{FF2B5EF4-FFF2-40B4-BE49-F238E27FC236}">
                <a16:creationId xmlns:a16="http://schemas.microsoft.com/office/drawing/2014/main" id="{C879970E-D7C6-4BB0-B28F-5B5241FBD235}"/>
              </a:ext>
            </a:extLst>
          </p:cNvPr>
          <p:cNvSpPr txBox="1">
            <a:spLocks/>
          </p:cNvSpPr>
          <p:nvPr/>
        </p:nvSpPr>
        <p:spPr>
          <a:xfrm>
            <a:off x="513080" y="5787659"/>
            <a:ext cx="3459880"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The Working Group will NOT:</a:t>
            </a:r>
          </a:p>
        </p:txBody>
      </p:sp>
      <p:sp>
        <p:nvSpPr>
          <p:cNvPr id="74" name="TextBox 73">
            <a:extLst>
              <a:ext uri="{FF2B5EF4-FFF2-40B4-BE49-F238E27FC236}">
                <a16:creationId xmlns:a16="http://schemas.microsoft.com/office/drawing/2014/main" id="{54675EAD-2C7C-4253-B1C2-0C33A47AA4EF}"/>
              </a:ext>
            </a:extLst>
          </p:cNvPr>
          <p:cNvSpPr txBox="1">
            <a:spLocks/>
          </p:cNvSpPr>
          <p:nvPr>
            <p:custDataLst>
              <p:tags r:id="rId3"/>
            </p:custDataLst>
          </p:nvPr>
        </p:nvSpPr>
        <p:spPr>
          <a:xfrm>
            <a:off x="348006" y="6084341"/>
            <a:ext cx="3761025"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50"/>
              </a:spcBef>
            </a:pPr>
            <a:r>
              <a:rPr lang="en-US" sz="1800" dirty="0"/>
              <a:t>Make the final key design decisions (DHCS and DMHC will decide) </a:t>
            </a:r>
          </a:p>
        </p:txBody>
      </p:sp>
      <p:sp>
        <p:nvSpPr>
          <p:cNvPr id="92" name="TextBox 91">
            <a:extLst>
              <a:ext uri="{FF2B5EF4-FFF2-40B4-BE49-F238E27FC236}">
                <a16:creationId xmlns:a16="http://schemas.microsoft.com/office/drawing/2014/main" id="{767C9018-5B1A-48D8-BD2E-77A162B74848}"/>
              </a:ext>
            </a:extLst>
          </p:cNvPr>
          <p:cNvSpPr txBox="1">
            <a:spLocks/>
          </p:cNvSpPr>
          <p:nvPr/>
        </p:nvSpPr>
        <p:spPr>
          <a:xfrm>
            <a:off x="4027929" y="460025"/>
            <a:ext cx="3447953"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88975"/>
            <a:r>
              <a:rPr lang="en-US" sz="1800" b="1" dirty="0"/>
              <a:t>Membership</a:t>
            </a:r>
            <a:endParaRPr lang="en-US" b="1" dirty="0"/>
          </a:p>
        </p:txBody>
      </p:sp>
      <p:sp>
        <p:nvSpPr>
          <p:cNvPr id="86" name="TextBox 85">
            <a:extLst>
              <a:ext uri="{FF2B5EF4-FFF2-40B4-BE49-F238E27FC236}">
                <a16:creationId xmlns:a16="http://schemas.microsoft.com/office/drawing/2014/main" id="{8F7C2DF3-93E9-4B2F-A4FC-41CE066484F9}"/>
              </a:ext>
            </a:extLst>
          </p:cNvPr>
          <p:cNvSpPr txBox="1">
            <a:spLocks/>
          </p:cNvSpPr>
          <p:nvPr/>
        </p:nvSpPr>
        <p:spPr>
          <a:xfrm>
            <a:off x="4360780" y="797738"/>
            <a:ext cx="2719603"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Total Members: </a:t>
            </a:r>
            <a:r>
              <a:rPr lang="en-US" sz="1800" dirty="0">
                <a:cs typeface="Arial"/>
              </a:rPr>
              <a:t>40-60</a:t>
            </a:r>
          </a:p>
        </p:txBody>
      </p:sp>
      <p:sp>
        <p:nvSpPr>
          <p:cNvPr id="84" name="TextBox 83">
            <a:extLst>
              <a:ext uri="{FF2B5EF4-FFF2-40B4-BE49-F238E27FC236}">
                <a16:creationId xmlns:a16="http://schemas.microsoft.com/office/drawing/2014/main" id="{89434168-F250-4587-AD6F-4C66EF6EC6B1}"/>
              </a:ext>
            </a:extLst>
          </p:cNvPr>
          <p:cNvSpPr txBox="1">
            <a:spLocks/>
          </p:cNvSpPr>
          <p:nvPr>
            <p:custDataLst>
              <p:tags r:id="rId4"/>
            </p:custDataLst>
          </p:nvPr>
        </p:nvSpPr>
        <p:spPr>
          <a:xfrm>
            <a:off x="4359403" y="1074737"/>
            <a:ext cx="3471816" cy="157992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50"/>
              </a:spcBef>
              <a:buNone/>
            </a:pPr>
            <a:r>
              <a:rPr lang="en-US" sz="1800" b="1" dirty="0"/>
              <a:t>Stakeholder groups:</a:t>
            </a:r>
          </a:p>
          <a:p>
            <a:pPr lvl="1">
              <a:spcBef>
                <a:spcPts val="150"/>
              </a:spcBef>
            </a:pPr>
            <a:r>
              <a:rPr lang="en-US" sz="1800" dirty="0"/>
              <a:t>~1/3 education partners (including K-12 and higher ed. partners)</a:t>
            </a:r>
          </a:p>
          <a:p>
            <a:pPr lvl="1">
              <a:spcBef>
                <a:spcPts val="150"/>
              </a:spcBef>
            </a:pPr>
            <a:r>
              <a:rPr lang="en-US" sz="1800" dirty="0"/>
              <a:t>~1/3 BH providers BH providers (including K-12 and higher ed. partners)</a:t>
            </a:r>
          </a:p>
          <a:p>
            <a:pPr lvl="1">
              <a:spcBef>
                <a:spcPts val="150"/>
              </a:spcBef>
            </a:pPr>
            <a:r>
              <a:rPr lang="en-US" sz="1800" dirty="0"/>
              <a:t>~1/3 plans (Commercial, Medi-Cal MCPs, and County BH)</a:t>
            </a:r>
          </a:p>
          <a:p>
            <a:pPr lvl="1">
              <a:spcBef>
                <a:spcPts val="150"/>
              </a:spcBef>
            </a:pPr>
            <a:r>
              <a:rPr lang="en-US" sz="1800" dirty="0"/>
              <a:t>Other relevant stakeholders</a:t>
            </a:r>
          </a:p>
        </p:txBody>
      </p:sp>
      <p:sp>
        <p:nvSpPr>
          <p:cNvPr id="87" name="TextBox 86">
            <a:extLst>
              <a:ext uri="{FF2B5EF4-FFF2-40B4-BE49-F238E27FC236}">
                <a16:creationId xmlns:a16="http://schemas.microsoft.com/office/drawing/2014/main" id="{5209268D-6703-400B-9F89-6BCFBD8B4B3F}"/>
              </a:ext>
            </a:extLst>
          </p:cNvPr>
          <p:cNvSpPr txBox="1">
            <a:spLocks/>
          </p:cNvSpPr>
          <p:nvPr>
            <p:custDataLst>
              <p:tags r:id="rId5"/>
            </p:custDataLst>
          </p:nvPr>
        </p:nvSpPr>
        <p:spPr>
          <a:xfrm>
            <a:off x="4360780" y="4087536"/>
            <a:ext cx="3636362" cy="144911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50"/>
              </a:spcBef>
            </a:pPr>
            <a:r>
              <a:rPr lang="en-US" sz="1800" b="1" dirty="0"/>
              <a:t>Profiles sought:</a:t>
            </a:r>
          </a:p>
          <a:p>
            <a:pPr lvl="1">
              <a:spcBef>
                <a:spcPts val="150"/>
              </a:spcBef>
            </a:pPr>
            <a:r>
              <a:rPr lang="en-US" sz="1800" b="1" dirty="0">
                <a:solidFill>
                  <a:schemeClr val="accent1"/>
                </a:solidFill>
              </a:rPr>
              <a:t>Technical roles</a:t>
            </a:r>
            <a:r>
              <a:rPr lang="en-US" sz="1800" dirty="0"/>
              <a:t>, including Heads of Managed Care for MCPs / MHPs, School and Provider billing/admin leads</a:t>
            </a:r>
          </a:p>
        </p:txBody>
      </p:sp>
      <p:sp>
        <p:nvSpPr>
          <p:cNvPr id="51" name="TextBox 50">
            <a:extLst>
              <a:ext uri="{FF2B5EF4-FFF2-40B4-BE49-F238E27FC236}">
                <a16:creationId xmlns:a16="http://schemas.microsoft.com/office/drawing/2014/main" id="{25AF3458-8422-4D78-A41C-CB2A0FAC5B3E}"/>
              </a:ext>
            </a:extLst>
          </p:cNvPr>
          <p:cNvSpPr txBox="1">
            <a:spLocks/>
          </p:cNvSpPr>
          <p:nvPr>
            <p:custDataLst>
              <p:tags r:id="rId6"/>
            </p:custDataLst>
          </p:nvPr>
        </p:nvSpPr>
        <p:spPr>
          <a:xfrm>
            <a:off x="4278833" y="5473529"/>
            <a:ext cx="3973931" cy="144911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50"/>
              </a:spcBef>
              <a:buNone/>
            </a:pPr>
            <a:r>
              <a:rPr lang="en-US" sz="1800" b="1" dirty="0"/>
              <a:t>Participant selection:</a:t>
            </a:r>
          </a:p>
          <a:p>
            <a:pPr lvl="1">
              <a:spcBef>
                <a:spcPts val="150"/>
              </a:spcBef>
            </a:pPr>
            <a:r>
              <a:rPr lang="en-US" sz="1800" dirty="0"/>
              <a:t>DHCS and DMHC to identify participants through nominations from key partners (e.g., CAHP, LHPC, Ed. Coalition) and open application</a:t>
            </a:r>
          </a:p>
        </p:txBody>
      </p:sp>
      <p:sp>
        <p:nvSpPr>
          <p:cNvPr id="91" name="TextBox 90">
            <a:extLst>
              <a:ext uri="{FF2B5EF4-FFF2-40B4-BE49-F238E27FC236}">
                <a16:creationId xmlns:a16="http://schemas.microsoft.com/office/drawing/2014/main" id="{0A5AD07E-1FB2-44CE-98CC-1AF7A548892D}"/>
              </a:ext>
            </a:extLst>
          </p:cNvPr>
          <p:cNvSpPr txBox="1">
            <a:spLocks/>
          </p:cNvSpPr>
          <p:nvPr/>
        </p:nvSpPr>
        <p:spPr>
          <a:xfrm>
            <a:off x="7832596" y="464005"/>
            <a:ext cx="3447953"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88975"/>
            <a:r>
              <a:rPr lang="en-US" sz="1800" b="1" dirty="0"/>
              <a:t>Key Dates</a:t>
            </a:r>
          </a:p>
        </p:txBody>
      </p:sp>
      <p:sp>
        <p:nvSpPr>
          <p:cNvPr id="80" name="TextBox 79">
            <a:extLst>
              <a:ext uri="{FF2B5EF4-FFF2-40B4-BE49-F238E27FC236}">
                <a16:creationId xmlns:a16="http://schemas.microsoft.com/office/drawing/2014/main" id="{E2841A49-529F-4771-BD01-AC60ECD832C7}"/>
              </a:ext>
            </a:extLst>
          </p:cNvPr>
          <p:cNvSpPr txBox="1">
            <a:spLocks/>
          </p:cNvSpPr>
          <p:nvPr/>
        </p:nvSpPr>
        <p:spPr>
          <a:xfrm>
            <a:off x="7997142" y="828433"/>
            <a:ext cx="4203124" cy="1680507"/>
          </a:xfrm>
          <a:prstGeom prst="rect">
            <a:avLst/>
          </a:prstGeom>
          <a:ln>
            <a:noFill/>
          </a:ln>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Launch:</a:t>
            </a:r>
          </a:p>
          <a:p>
            <a:pPr lvl="1">
              <a:spcBef>
                <a:spcPts val="150"/>
              </a:spcBef>
            </a:pPr>
            <a:r>
              <a:rPr lang="en-US" sz="1800" b="1" dirty="0">
                <a:solidFill>
                  <a:schemeClr val="accent1"/>
                </a:solidFill>
              </a:rPr>
              <a:t>Application opens; Emails sent to collaborators </a:t>
            </a:r>
            <a:r>
              <a:rPr lang="en-US" sz="1800" dirty="0"/>
              <a:t>who will recommend potential invitees: Fri., 9/2</a:t>
            </a:r>
            <a:endParaRPr lang="en-US" sz="1800" dirty="0">
              <a:cs typeface="Segoe UI"/>
            </a:endParaRPr>
          </a:p>
          <a:p>
            <a:pPr lvl="1">
              <a:spcBef>
                <a:spcPts val="150"/>
              </a:spcBef>
            </a:pPr>
            <a:r>
              <a:rPr lang="en-US" sz="1800" b="1" dirty="0">
                <a:solidFill>
                  <a:schemeClr val="accent1"/>
                </a:solidFill>
              </a:rPr>
              <a:t>Responses expected back from collaborators </a:t>
            </a:r>
            <a:r>
              <a:rPr lang="en-US" sz="1800" dirty="0"/>
              <a:t>who will recommend potential invitees: Wed, 9/7</a:t>
            </a:r>
            <a:endParaRPr lang="en-US" sz="1800" dirty="0">
              <a:cs typeface="Segoe UI"/>
            </a:endParaRPr>
          </a:p>
          <a:p>
            <a:pPr lvl="1">
              <a:spcBef>
                <a:spcPts val="150"/>
              </a:spcBef>
            </a:pPr>
            <a:r>
              <a:rPr lang="en-US" sz="1800" b="1" dirty="0">
                <a:solidFill>
                  <a:schemeClr val="accent1"/>
                </a:solidFill>
              </a:rPr>
              <a:t>Application closes: </a:t>
            </a:r>
            <a:r>
              <a:rPr lang="en-US" sz="1800" dirty="0"/>
              <a:t>Mon., 9/12</a:t>
            </a:r>
            <a:endParaRPr lang="en-US" sz="1800" b="1" dirty="0">
              <a:solidFill>
                <a:schemeClr val="accent4"/>
              </a:solidFill>
              <a:cs typeface="Segoe UI"/>
            </a:endParaRPr>
          </a:p>
          <a:p>
            <a:pPr lvl="1">
              <a:spcBef>
                <a:spcPts val="150"/>
              </a:spcBef>
            </a:pPr>
            <a:r>
              <a:rPr lang="en-US" sz="1800" b="1" dirty="0">
                <a:solidFill>
                  <a:schemeClr val="accent1"/>
                </a:solidFill>
              </a:rPr>
              <a:t>Members notified of selection: </a:t>
            </a:r>
            <a:r>
              <a:rPr lang="en-US" sz="1800" dirty="0"/>
              <a:t>Thur., 9/23</a:t>
            </a:r>
            <a:endParaRPr lang="en-US" sz="1800" dirty="0">
              <a:cs typeface="Segoe UI"/>
            </a:endParaRPr>
          </a:p>
        </p:txBody>
      </p:sp>
      <p:sp>
        <p:nvSpPr>
          <p:cNvPr id="82" name="TextBox 81">
            <a:extLst>
              <a:ext uri="{FF2B5EF4-FFF2-40B4-BE49-F238E27FC236}">
                <a16:creationId xmlns:a16="http://schemas.microsoft.com/office/drawing/2014/main" id="{0325E57B-1134-4440-A18E-F6A69A822101}"/>
              </a:ext>
            </a:extLst>
          </p:cNvPr>
          <p:cNvSpPr txBox="1">
            <a:spLocks/>
          </p:cNvSpPr>
          <p:nvPr/>
        </p:nvSpPr>
        <p:spPr>
          <a:xfrm>
            <a:off x="8035709" y="3829066"/>
            <a:ext cx="4203125" cy="25365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Sessions: </a:t>
            </a:r>
            <a:endParaRPr lang="en-US" sz="1800" b="1" dirty="0"/>
          </a:p>
          <a:p>
            <a:pPr lvl="1">
              <a:spcBef>
                <a:spcPts val="150"/>
              </a:spcBef>
            </a:pPr>
            <a:r>
              <a:rPr lang="en-US" sz="1800" b="1" dirty="0">
                <a:solidFill>
                  <a:schemeClr val="accent1"/>
                </a:solidFill>
              </a:rPr>
              <a:t>Session 1: </a:t>
            </a:r>
            <a:r>
              <a:rPr lang="en-US" sz="1800" dirty="0"/>
              <a:t>October 3, 3-5pm</a:t>
            </a:r>
            <a:endParaRPr lang="en-US" sz="1800" dirty="0">
              <a:cs typeface="Segoe UI"/>
            </a:endParaRPr>
          </a:p>
          <a:p>
            <a:pPr lvl="1">
              <a:spcBef>
                <a:spcPts val="150"/>
              </a:spcBef>
            </a:pPr>
            <a:r>
              <a:rPr lang="en-US" sz="1800" b="1" dirty="0">
                <a:solidFill>
                  <a:schemeClr val="accent1"/>
                </a:solidFill>
              </a:rPr>
              <a:t>Session 2 (Higher ed.): </a:t>
            </a:r>
            <a:r>
              <a:rPr lang="en-US" sz="1800" dirty="0"/>
              <a:t>October 10, 2:30-5:30pm</a:t>
            </a:r>
            <a:endParaRPr lang="en-US" sz="1800" dirty="0">
              <a:cs typeface="Segoe UI"/>
            </a:endParaRPr>
          </a:p>
          <a:p>
            <a:pPr lvl="1">
              <a:spcBef>
                <a:spcPts val="150"/>
              </a:spcBef>
            </a:pPr>
            <a:r>
              <a:rPr lang="en-US" sz="1800" b="1" dirty="0">
                <a:solidFill>
                  <a:schemeClr val="accent1"/>
                </a:solidFill>
              </a:rPr>
              <a:t>Session 3 (K-12): </a:t>
            </a:r>
            <a:r>
              <a:rPr lang="en-US" sz="1800" dirty="0"/>
              <a:t>November 7, 3-6pm</a:t>
            </a:r>
            <a:endParaRPr lang="en-US" sz="1800" dirty="0">
              <a:cs typeface="Segoe UI"/>
            </a:endParaRPr>
          </a:p>
          <a:p>
            <a:pPr lvl="1">
              <a:spcBef>
                <a:spcPts val="150"/>
              </a:spcBef>
            </a:pPr>
            <a:r>
              <a:rPr lang="en-US" sz="1800" b="1" dirty="0">
                <a:solidFill>
                  <a:schemeClr val="accent1"/>
                </a:solidFill>
              </a:rPr>
              <a:t>Session 4: </a:t>
            </a:r>
            <a:r>
              <a:rPr lang="en-US" sz="1800" dirty="0"/>
              <a:t>December 5, 3-6pm</a:t>
            </a:r>
            <a:endParaRPr lang="en-US" sz="1800" dirty="0">
              <a:cs typeface="Segoe UI"/>
            </a:endParaRPr>
          </a:p>
          <a:p>
            <a:pPr lvl="1">
              <a:spcBef>
                <a:spcPts val="150"/>
              </a:spcBef>
            </a:pPr>
            <a:r>
              <a:rPr lang="en-US" sz="1800" dirty="0"/>
              <a:t>Potential additional ~bi-monthly townhall-style sessions in 2023 </a:t>
            </a:r>
          </a:p>
        </p:txBody>
      </p:sp>
      <p:cxnSp>
        <p:nvCxnSpPr>
          <p:cNvPr id="38" name="LineSeparatorDefault 52">
            <a:extLst>
              <a:ext uri="{FF2B5EF4-FFF2-40B4-BE49-F238E27FC236}">
                <a16:creationId xmlns:a16="http://schemas.microsoft.com/office/drawing/2014/main" id="{8C6AED44-BA02-4D4F-B956-E6B4839DEA97}"/>
              </a:ext>
              <a:ext uri="{C183D7F6-B498-43B3-948B-1728B52AA6E4}">
                <adec:decorative xmlns:adec="http://schemas.microsoft.com/office/drawing/2017/decorative" val="1"/>
              </a:ext>
            </a:extLst>
          </p:cNvPr>
          <p:cNvCxnSpPr>
            <a:cxnSpLocks/>
          </p:cNvCxnSpPr>
          <p:nvPr>
            <p:custDataLst>
              <p:tags r:id="rId7"/>
            </p:custDataLst>
          </p:nvPr>
        </p:nvCxnSpPr>
        <p:spPr>
          <a:xfrm>
            <a:off x="498579" y="874525"/>
            <a:ext cx="345988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LineSeparatorDefault 52">
            <a:extLst>
              <a:ext uri="{FF2B5EF4-FFF2-40B4-BE49-F238E27FC236}">
                <a16:creationId xmlns:a16="http://schemas.microsoft.com/office/drawing/2014/main" id="{DE844749-ED7B-43AB-A541-37C6DFF8E5F4}"/>
              </a:ext>
              <a:ext uri="{C183D7F6-B498-43B3-948B-1728B52AA6E4}">
                <adec:decorative xmlns:adec="http://schemas.microsoft.com/office/drawing/2017/decorative" val="1"/>
              </a:ext>
            </a:extLst>
          </p:cNvPr>
          <p:cNvCxnSpPr>
            <a:cxnSpLocks/>
          </p:cNvCxnSpPr>
          <p:nvPr>
            <p:custDataLst>
              <p:tags r:id="rId8"/>
            </p:custDataLst>
          </p:nvPr>
        </p:nvCxnSpPr>
        <p:spPr>
          <a:xfrm>
            <a:off x="4549189" y="742467"/>
            <a:ext cx="2719603"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LineSeparatorDefault 52">
            <a:extLst>
              <a:ext uri="{FF2B5EF4-FFF2-40B4-BE49-F238E27FC236}">
                <a16:creationId xmlns:a16="http://schemas.microsoft.com/office/drawing/2014/main" id="{16A049C3-D643-43C5-874C-0067FDD74459}"/>
              </a:ext>
              <a:ext uri="{C183D7F6-B498-43B3-948B-1728B52AA6E4}">
                <adec:decorative xmlns:adec="http://schemas.microsoft.com/office/drawing/2017/decorative" val="1"/>
              </a:ext>
            </a:extLst>
          </p:cNvPr>
          <p:cNvCxnSpPr>
            <a:cxnSpLocks/>
          </p:cNvCxnSpPr>
          <p:nvPr>
            <p:custDataLst>
              <p:tags r:id="rId9"/>
            </p:custDataLst>
          </p:nvPr>
        </p:nvCxnSpPr>
        <p:spPr>
          <a:xfrm>
            <a:off x="7831221" y="788152"/>
            <a:ext cx="368968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lide Title">
            <a:extLst>
              <a:ext uri="{FF2B5EF4-FFF2-40B4-BE49-F238E27FC236}">
                <a16:creationId xmlns:a16="http://schemas.microsoft.com/office/drawing/2014/main" id="{64C2ACE6-02B7-429C-94E5-6C9C82C2CD62}"/>
              </a:ext>
            </a:extLst>
          </p:cNvPr>
          <p:cNvSpPr>
            <a:spLocks noGrp="1"/>
          </p:cNvSpPr>
          <p:nvPr>
            <p:ph type="title"/>
            <p:custDataLst>
              <p:tags r:id="rId1"/>
            </p:custDataLst>
          </p:nvPr>
        </p:nvSpPr>
        <p:spPr>
          <a:xfrm>
            <a:off x="554736" y="397267"/>
            <a:ext cx="11082528" cy="731520"/>
          </a:xfrm>
        </p:spPr>
        <p:txBody>
          <a:bodyPr vert="horz">
            <a:noAutofit/>
          </a:bodyPr>
          <a:lstStyle/>
          <a:p>
            <a:r>
              <a:rPr lang="en-US" dirty="0"/>
              <a:t>2. Potential impacts of a revised school-linked fee schedule on current billing processes</a:t>
            </a:r>
          </a:p>
        </p:txBody>
      </p:sp>
      <p:sp>
        <p:nvSpPr>
          <p:cNvPr id="19" name="TextBox 18">
            <a:extLst>
              <a:ext uri="{FF2B5EF4-FFF2-40B4-BE49-F238E27FC236}">
                <a16:creationId xmlns:a16="http://schemas.microsoft.com/office/drawing/2014/main" id="{39615B21-BA0A-4861-A8BE-9BB478B2D4CB}"/>
              </a:ext>
            </a:extLst>
          </p:cNvPr>
          <p:cNvSpPr txBox="1">
            <a:spLocks/>
          </p:cNvSpPr>
          <p:nvPr/>
        </p:nvSpPr>
        <p:spPr>
          <a:xfrm>
            <a:off x="471177" y="1151104"/>
            <a:ext cx="6952895" cy="627499"/>
          </a:xfrm>
          <a:prstGeom prst="rect">
            <a:avLst/>
          </a:prstGeom>
          <a:solidFill>
            <a:schemeClr val="accent5">
              <a:lumMod val="40000"/>
              <a:lumOff val="60000"/>
            </a:schemeClr>
          </a:solidFill>
        </p:spPr>
        <p:txBody>
          <a:bodyPr vert="horz" wrap="square" lIns="114300" tIns="114300" rIns="114300" bIns="11430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800" b="1" dirty="0">
                <a:solidFill>
                  <a:schemeClr val="accent1"/>
                </a:solidFill>
              </a:rPr>
              <a:t>What may stay the same with a school-linked fee schedule</a:t>
            </a:r>
            <a:r>
              <a:rPr lang="en-US" sz="1800" b="1" baseline="30000" dirty="0">
                <a:solidFill>
                  <a:schemeClr val="accent1"/>
                </a:solidFill>
              </a:rPr>
              <a:t>1</a:t>
            </a:r>
            <a:r>
              <a:rPr lang="en-US" sz="1800" b="1" dirty="0">
                <a:solidFill>
                  <a:schemeClr val="accent1"/>
                </a:solidFill>
              </a:rPr>
              <a:t> </a:t>
            </a:r>
          </a:p>
        </p:txBody>
      </p:sp>
      <p:sp>
        <p:nvSpPr>
          <p:cNvPr id="20" name="TextBox 19">
            <a:extLst>
              <a:ext uri="{FF2B5EF4-FFF2-40B4-BE49-F238E27FC236}">
                <a16:creationId xmlns:a16="http://schemas.microsoft.com/office/drawing/2014/main" id="{1C91156B-8461-4ED6-9761-14962F988B9A}"/>
              </a:ext>
            </a:extLst>
          </p:cNvPr>
          <p:cNvSpPr txBox="1">
            <a:spLocks/>
          </p:cNvSpPr>
          <p:nvPr>
            <p:custDataLst>
              <p:tags r:id="rId2"/>
            </p:custDataLst>
          </p:nvPr>
        </p:nvSpPr>
        <p:spPr>
          <a:xfrm>
            <a:off x="471176" y="1812546"/>
            <a:ext cx="6952895" cy="46858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600"/>
              </a:spcBef>
              <a:buNone/>
            </a:pPr>
            <a:r>
              <a:rPr lang="en-US" sz="1800" b="1" dirty="0"/>
              <a:t>For payers (e.g., Medi-Cal, commercial plans, county BH): </a:t>
            </a:r>
          </a:p>
          <a:p>
            <a:pPr lvl="1">
              <a:spcBef>
                <a:spcPts val="600"/>
              </a:spcBef>
            </a:pPr>
            <a:r>
              <a:rPr lang="en-US" sz="1800" dirty="0"/>
              <a:t>Current billing programs including </a:t>
            </a:r>
            <a:r>
              <a:rPr lang="en-US" sz="1800" b="1" dirty="0"/>
              <a:t>LEA BOP and the Medi-Cal fee schedule remains in place and unchanged</a:t>
            </a:r>
          </a:p>
          <a:p>
            <a:pPr lvl="1">
              <a:spcBef>
                <a:spcPts val="600"/>
              </a:spcBef>
            </a:pPr>
            <a:r>
              <a:rPr lang="en-US" sz="1800" b="1" dirty="0"/>
              <a:t>Payer designation by service </a:t>
            </a:r>
            <a:r>
              <a:rPr lang="en-US" sz="1800" dirty="0"/>
              <a:t>remains in place</a:t>
            </a:r>
          </a:p>
          <a:p>
            <a:pPr lvl="1">
              <a:spcBef>
                <a:spcPts val="600"/>
              </a:spcBef>
            </a:pPr>
            <a:r>
              <a:rPr lang="en-US" sz="1800" b="1" dirty="0"/>
              <a:t>State handles oversight against fraud</a:t>
            </a:r>
            <a:r>
              <a:rPr lang="en-US" sz="1800" dirty="0"/>
              <a:t>, waste and abuse</a:t>
            </a:r>
          </a:p>
          <a:p>
            <a:pPr marL="0" lvl="1" indent="0">
              <a:spcBef>
                <a:spcPts val="600"/>
              </a:spcBef>
              <a:buNone/>
            </a:pPr>
            <a:r>
              <a:rPr lang="en-US" sz="1800" b="1" dirty="0"/>
              <a:t>For educational institutions (e.g., LEAs, colleges, universities):</a:t>
            </a:r>
          </a:p>
          <a:p>
            <a:pPr lvl="1">
              <a:spcBef>
                <a:spcPts val="600"/>
              </a:spcBef>
            </a:pPr>
            <a:r>
              <a:rPr lang="en-US" sz="1800" dirty="0"/>
              <a:t>Educational institutions or billing entities (in-house department or TPA) </a:t>
            </a:r>
            <a:r>
              <a:rPr lang="en-US" sz="1800" b="1" dirty="0"/>
              <a:t>bill through traditional Medi-Cal FFS system</a:t>
            </a:r>
            <a:r>
              <a:rPr lang="en-US" sz="1800" dirty="0"/>
              <a:t> for reimbursement </a:t>
            </a:r>
          </a:p>
          <a:p>
            <a:pPr lvl="1">
              <a:spcBef>
                <a:spcPts val="600"/>
              </a:spcBef>
            </a:pPr>
            <a:r>
              <a:rPr lang="en-US" sz="1800" b="1" dirty="0"/>
              <a:t>Educational institutions are central providers w/ NPI </a:t>
            </a:r>
            <a:r>
              <a:rPr lang="en-US" sz="1800" dirty="0"/>
              <a:t>and managing certification / compliance requirements, budget projection, DUA </a:t>
            </a:r>
          </a:p>
          <a:p>
            <a:pPr lvl="1">
              <a:spcBef>
                <a:spcPts val="600"/>
              </a:spcBef>
            </a:pPr>
            <a:r>
              <a:rPr lang="en-US" sz="1800" dirty="0"/>
              <a:t>Educational institutions </a:t>
            </a:r>
            <a:r>
              <a:rPr lang="en-US" sz="1800" b="1" dirty="0"/>
              <a:t>hire / contract with providers, provide services and pay for services prior to reimbursement</a:t>
            </a:r>
          </a:p>
        </p:txBody>
      </p:sp>
      <p:sp>
        <p:nvSpPr>
          <p:cNvPr id="24" name="4. Footnote">
            <a:extLst>
              <a:ext uri="{FF2B5EF4-FFF2-40B4-BE49-F238E27FC236}">
                <a16:creationId xmlns:a16="http://schemas.microsoft.com/office/drawing/2014/main" id="{664CE12A-98DD-4B25-ADE2-47855318643E}"/>
              </a:ext>
              <a:ext uri="{C183D7F6-B498-43B3-948B-1728B52AA6E4}">
                <adec:decorative xmlns:adec="http://schemas.microsoft.com/office/drawing/2017/decorative" val="1"/>
              </a:ext>
            </a:extLst>
          </p:cNvPr>
          <p:cNvSpPr txBox="1"/>
          <p:nvPr>
            <p:custDataLst>
              <p:tags r:id="rId3"/>
            </p:custDataLst>
          </p:nvPr>
        </p:nvSpPr>
        <p:spPr>
          <a:xfrm>
            <a:off x="471177" y="6490857"/>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For educational institutions that are currently billing for behavioral health services</a:t>
            </a:r>
          </a:p>
        </p:txBody>
      </p:sp>
      <p:sp>
        <p:nvSpPr>
          <p:cNvPr id="23" name="TextBox 22">
            <a:extLst>
              <a:ext uri="{FF2B5EF4-FFF2-40B4-BE49-F238E27FC236}">
                <a16:creationId xmlns:a16="http://schemas.microsoft.com/office/drawing/2014/main" id="{01476CCB-4C29-43AB-8D12-1F124DDB1E10}"/>
              </a:ext>
            </a:extLst>
          </p:cNvPr>
          <p:cNvSpPr txBox="1">
            <a:spLocks/>
          </p:cNvSpPr>
          <p:nvPr/>
        </p:nvSpPr>
        <p:spPr>
          <a:xfrm>
            <a:off x="7815926" y="1151103"/>
            <a:ext cx="3821337" cy="627499"/>
          </a:xfrm>
          <a:prstGeom prst="rect">
            <a:avLst/>
          </a:prstGeom>
          <a:solidFill>
            <a:schemeClr val="accent5">
              <a:lumMod val="40000"/>
              <a:lumOff val="60000"/>
            </a:schemeClr>
          </a:solidFill>
        </p:spPr>
        <p:txBody>
          <a:bodyPr vert="horz" wrap="square" lIns="114300" tIns="114300" rIns="114300" bIns="11430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800" b="1" dirty="0">
                <a:solidFill>
                  <a:schemeClr val="accent1"/>
                </a:solidFill>
              </a:rPr>
              <a:t>What may change with a school-linked fee schedule</a:t>
            </a:r>
          </a:p>
        </p:txBody>
      </p:sp>
      <p:sp>
        <p:nvSpPr>
          <p:cNvPr id="22" name="TextBox 21">
            <a:extLst>
              <a:ext uri="{FF2B5EF4-FFF2-40B4-BE49-F238E27FC236}">
                <a16:creationId xmlns:a16="http://schemas.microsoft.com/office/drawing/2014/main" id="{D2332CAD-B3C5-4616-9230-B0A3A4362F28}"/>
              </a:ext>
            </a:extLst>
          </p:cNvPr>
          <p:cNvSpPr txBox="1">
            <a:spLocks/>
          </p:cNvSpPr>
          <p:nvPr>
            <p:custDataLst>
              <p:tags r:id="rId4"/>
            </p:custDataLst>
          </p:nvPr>
        </p:nvSpPr>
        <p:spPr>
          <a:xfrm>
            <a:off x="7815927" y="1778602"/>
            <a:ext cx="4291990" cy="282961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600"/>
              </a:spcBef>
            </a:pPr>
            <a:r>
              <a:rPr lang="en-US" sz="1800" b="1" dirty="0"/>
              <a:t>A wider range of services</a:t>
            </a:r>
            <a:r>
              <a:rPr lang="en-US" sz="1800" dirty="0"/>
              <a:t> from a wider range of providers may be billable</a:t>
            </a:r>
          </a:p>
          <a:p>
            <a:pPr lvl="1">
              <a:spcBef>
                <a:spcPts val="600"/>
              </a:spcBef>
            </a:pPr>
            <a:r>
              <a:rPr lang="en-US" sz="1800" b="1" dirty="0"/>
              <a:t>Fee schedule may supersede existing payment mechanisms </a:t>
            </a:r>
            <a:r>
              <a:rPr lang="en-US" sz="1800" dirty="0"/>
              <a:t>for school-linked BH services (e.g., the Medi-Cal fee schedule)</a:t>
            </a:r>
            <a:endParaRPr lang="en-US" sz="1800" b="1" dirty="0"/>
          </a:p>
          <a:p>
            <a:pPr lvl="1">
              <a:spcBef>
                <a:spcPts val="600"/>
              </a:spcBef>
            </a:pPr>
            <a:r>
              <a:rPr lang="en-US" sz="1800" dirty="0"/>
              <a:t>Ed. institutions might </a:t>
            </a:r>
            <a:r>
              <a:rPr lang="en-US" sz="1800" b="1" dirty="0"/>
              <a:t>not be subject to annual cost settlement processes for BH services </a:t>
            </a:r>
            <a:r>
              <a:rPr lang="en-US" sz="1800" dirty="0"/>
              <a:t>(e.g., through LEA BOP)</a:t>
            </a:r>
          </a:p>
          <a:p>
            <a:pPr lvl="1">
              <a:spcBef>
                <a:spcPts val="600"/>
              </a:spcBef>
            </a:pPr>
            <a:r>
              <a:rPr lang="en-US" sz="1800" dirty="0"/>
              <a:t>Educational institutions </a:t>
            </a:r>
            <a:r>
              <a:rPr lang="en-US" sz="1800" b="1" dirty="0"/>
              <a:t>may need to maintain insurance status of all students</a:t>
            </a:r>
          </a:p>
          <a:p>
            <a:pPr lvl="1">
              <a:spcBef>
                <a:spcPts val="600"/>
              </a:spcBef>
            </a:pPr>
            <a:r>
              <a:rPr lang="en-US" sz="1800" b="1" dirty="0"/>
              <a:t>Commercial plans could work more closely with educational institutions </a:t>
            </a:r>
            <a:r>
              <a:rPr lang="en-US" sz="1800" dirty="0"/>
              <a:t>to coordinate billing</a:t>
            </a:r>
            <a:endParaRPr lang="en-US" sz="1800" b="1" dirty="0"/>
          </a:p>
        </p:txBody>
      </p:sp>
      <p:cxnSp>
        <p:nvCxnSpPr>
          <p:cNvPr id="31" name="LineBasicVerticalDefault 31">
            <a:extLst>
              <a:ext uri="{FF2B5EF4-FFF2-40B4-BE49-F238E27FC236}">
                <a16:creationId xmlns:a16="http://schemas.microsoft.com/office/drawing/2014/main" id="{70DB6E95-671F-4BC3-8080-D531D7DE2222}"/>
              </a:ext>
              <a:ext uri="{C183D7F6-B498-43B3-948B-1728B52AA6E4}">
                <adec:decorative xmlns:adec="http://schemas.microsoft.com/office/drawing/2017/decorative" val="1"/>
              </a:ext>
            </a:extLst>
          </p:cNvPr>
          <p:cNvCxnSpPr>
            <a:cxnSpLocks/>
          </p:cNvCxnSpPr>
          <p:nvPr>
            <p:custDataLst>
              <p:tags r:id="rId5"/>
            </p:custDataLst>
          </p:nvPr>
        </p:nvCxnSpPr>
        <p:spPr>
          <a:xfrm>
            <a:off x="7620000" y="1553412"/>
            <a:ext cx="0" cy="4847388"/>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Sticker">
            <a:extLst>
              <a:ext uri="{FF2B5EF4-FFF2-40B4-BE49-F238E27FC236}">
                <a16:creationId xmlns:a16="http://schemas.microsoft.com/office/drawing/2014/main" id="{8BFA03D1-88DA-45F3-92AF-1C08F510AD1B}"/>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4" name="5. Source">
            <a:extLst>
              <a:ext uri="{FF2B5EF4-FFF2-40B4-BE49-F238E27FC236}">
                <a16:creationId xmlns:a16="http://schemas.microsoft.com/office/drawing/2014/main" id="{23BB13E4-44D4-4207-BC64-E87BAA678C5E}"/>
              </a:ext>
              <a:ext uri="{C183D7F6-B498-43B3-948B-1728B52AA6E4}">
                <adec:decorative xmlns:adec="http://schemas.microsoft.com/office/drawing/2017/decorative" val="1"/>
              </a:ext>
            </a:extLst>
          </p:cNvPr>
          <p:cNvSpPr txBox="1"/>
          <p:nvPr>
            <p:custDataLst>
              <p:tags r:id="rId6"/>
            </p:custDataLst>
          </p:nvPr>
        </p:nvSpPr>
        <p:spPr>
          <a:xfrm>
            <a:off x="554735" y="6684545"/>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Discussion with OSP, 09/07/2022; September DHCS Fee Schedule Memo</a:t>
            </a:r>
          </a:p>
        </p:txBody>
      </p:sp>
    </p:spTree>
    <p:extLst>
      <p:ext uri="{BB962C8B-B14F-4D97-AF65-F5344CB8AC3E}">
        <p14:creationId xmlns:p14="http://schemas.microsoft.com/office/powerpoint/2010/main" val="203390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AB3E6786-9252-49D4-9B22-87EAA3BD29C9}"/>
              </a:ext>
            </a:extLst>
          </p:cNvPr>
          <p:cNvSpPr>
            <a:spLocks noGrp="1"/>
          </p:cNvSpPr>
          <p:nvPr>
            <p:ph type="title"/>
            <p:custDataLst>
              <p:tags r:id="rId1"/>
            </p:custDataLst>
          </p:nvPr>
        </p:nvSpPr>
        <p:spPr/>
        <p:txBody>
          <a:bodyPr vert="horz"/>
          <a:lstStyle/>
          <a:p>
            <a:r>
              <a:rPr lang="en-US" dirty="0"/>
              <a:t>4. Instructions for Scope of Services breakout groups</a:t>
            </a:r>
          </a:p>
        </p:txBody>
      </p:sp>
      <p:sp>
        <p:nvSpPr>
          <p:cNvPr id="5" name="Rectangle 4">
            <a:extLst>
              <a:ext uri="{FF2B5EF4-FFF2-40B4-BE49-F238E27FC236}">
                <a16:creationId xmlns:a16="http://schemas.microsoft.com/office/drawing/2014/main" id="{E90B722B-DED5-4CDE-BD06-E7405181DFEC}"/>
              </a:ext>
            </a:extLst>
          </p:cNvPr>
          <p:cNvSpPr>
            <a:spLocks/>
          </p:cNvSpPr>
          <p:nvPr/>
        </p:nvSpPr>
        <p:spPr>
          <a:xfrm>
            <a:off x="554735" y="1130453"/>
            <a:ext cx="1908847" cy="496015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000" b="1" dirty="0">
                <a:solidFill>
                  <a:schemeClr val="bg1"/>
                </a:solidFill>
              </a:rPr>
              <a:t>20 minutes for discussion</a:t>
            </a:r>
            <a:endParaRPr lang="en-US" sz="2000" dirty="0">
              <a:solidFill>
                <a:schemeClr val="bg1"/>
              </a:solidFill>
            </a:endParaRPr>
          </a:p>
        </p:txBody>
      </p:sp>
      <p:sp>
        <p:nvSpPr>
          <p:cNvPr id="7" name="TextBox 6">
            <a:extLst>
              <a:ext uri="{FF2B5EF4-FFF2-40B4-BE49-F238E27FC236}">
                <a16:creationId xmlns:a16="http://schemas.microsoft.com/office/drawing/2014/main" id="{063E7896-764A-4A12-B179-F327A7A518B0}"/>
              </a:ext>
            </a:extLst>
          </p:cNvPr>
          <p:cNvSpPr txBox="1"/>
          <p:nvPr>
            <p:custDataLst>
              <p:tags r:id="rId2"/>
            </p:custDataLst>
          </p:nvPr>
        </p:nvSpPr>
        <p:spPr>
          <a:xfrm>
            <a:off x="2660103" y="1567071"/>
            <a:ext cx="8571551" cy="395492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200"/>
              </a:spcBef>
              <a:buNone/>
            </a:pPr>
            <a:r>
              <a:rPr lang="en-US" sz="2000" dirty="0"/>
              <a:t>1. </a:t>
            </a:r>
            <a:r>
              <a:rPr lang="en-US" sz="1800" dirty="0"/>
              <a:t>Select a team member who will report-out at the end </a:t>
            </a:r>
          </a:p>
          <a:p>
            <a:pPr>
              <a:spcBef>
                <a:spcPts val="1200"/>
              </a:spcBef>
              <a:buNone/>
            </a:pPr>
            <a:r>
              <a:rPr lang="en-US" sz="1800" dirty="0"/>
              <a:t>2. Use stickies on </a:t>
            </a:r>
            <a:r>
              <a:rPr lang="en-US" sz="1800" dirty="0" err="1"/>
              <a:t>Jamboard</a:t>
            </a:r>
            <a:r>
              <a:rPr lang="en-US" sz="1800" dirty="0"/>
              <a:t> to answer these questions:</a:t>
            </a:r>
          </a:p>
          <a:p>
            <a:pPr lvl="4">
              <a:spcBef>
                <a:spcPts val="1200"/>
              </a:spcBef>
            </a:pPr>
            <a:r>
              <a:rPr lang="en-US" sz="1800" dirty="0"/>
              <a:t>What additional major categories of prevention &amp; early intervention services should be offered in school-linked settings?</a:t>
            </a:r>
          </a:p>
          <a:p>
            <a:pPr lvl="4">
              <a:spcBef>
                <a:spcPts val="1200"/>
              </a:spcBef>
            </a:pPr>
            <a:r>
              <a:rPr lang="en-US" sz="1800" dirty="0"/>
              <a:t>Are any services on this list not appropriate to deliver in a school-linked setting?</a:t>
            </a:r>
          </a:p>
          <a:p>
            <a:pPr lvl="4">
              <a:spcBef>
                <a:spcPts val="1200"/>
              </a:spcBef>
            </a:pPr>
            <a:r>
              <a:rPr lang="en-US" sz="1800" dirty="0"/>
              <a:t>Are there specific policy and operational issues to consider in order to deliver and seek reimbursement for these services?</a:t>
            </a:r>
          </a:p>
          <a:p>
            <a:pPr lvl="4">
              <a:spcBef>
                <a:spcPts val="1200"/>
              </a:spcBef>
            </a:pPr>
            <a:r>
              <a:rPr lang="en-US" sz="1800" dirty="0"/>
              <a:t>What are specific examples of services to include within the category?</a:t>
            </a:r>
          </a:p>
          <a:p>
            <a:pPr lvl="4">
              <a:spcBef>
                <a:spcPts val="1200"/>
              </a:spcBef>
            </a:pPr>
            <a:r>
              <a:rPr lang="en-US" sz="1800" dirty="0"/>
              <a:t>What types of providers who typically provide the service?</a:t>
            </a:r>
          </a:p>
        </p:txBody>
      </p:sp>
      <p:sp>
        <p:nvSpPr>
          <p:cNvPr id="8" name="Sticker">
            <a:extLst>
              <a:ext uri="{FF2B5EF4-FFF2-40B4-BE49-F238E27FC236}">
                <a16:creationId xmlns:a16="http://schemas.microsoft.com/office/drawing/2014/main" id="{7FB59457-80D5-4F47-AA2E-781721CB9D9A}"/>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1" name="5. Source">
            <a:extLst>
              <a:ext uri="{FF2B5EF4-FFF2-40B4-BE49-F238E27FC236}">
                <a16:creationId xmlns:a16="http://schemas.microsoft.com/office/drawing/2014/main" id="{F6BD2962-C701-4F62-B018-9C4BE3679242}"/>
              </a:ext>
              <a:ext uri="{C183D7F6-B498-43B3-948B-1728B52AA6E4}">
                <adec:decorative xmlns:adec="http://schemas.microsoft.com/office/drawing/2017/decorative" val="1"/>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Discussion with OSP, 09/07/2022</a:t>
            </a:r>
          </a:p>
        </p:txBody>
      </p:sp>
    </p:spTree>
    <p:extLst>
      <p:ext uri="{BB962C8B-B14F-4D97-AF65-F5344CB8AC3E}">
        <p14:creationId xmlns:p14="http://schemas.microsoft.com/office/powerpoint/2010/main" val="3902746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p:txBody>
          <a:bodyPr vert="horz"/>
          <a:lstStyle/>
          <a:p>
            <a:r>
              <a:rPr lang="en-US" dirty="0"/>
              <a:t>4. Prevention &amp; early intervention</a:t>
            </a:r>
          </a:p>
        </p:txBody>
      </p:sp>
      <p:sp>
        <p:nvSpPr>
          <p:cNvPr id="6" name="TextBox 5">
            <a:extLst>
              <a:ext uri="{FF2B5EF4-FFF2-40B4-BE49-F238E27FC236}">
                <a16:creationId xmlns:a16="http://schemas.microsoft.com/office/drawing/2014/main" id="{A3DBDA73-7895-45F3-92BF-982547643037}"/>
              </a:ext>
            </a:extLst>
          </p:cNvPr>
          <p:cNvSpPr txBox="1"/>
          <p:nvPr>
            <p:custDataLst>
              <p:tags r:id="rId2"/>
            </p:custDataLst>
          </p:nvPr>
        </p:nvSpPr>
        <p:spPr>
          <a:xfrm>
            <a:off x="571499" y="1216740"/>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grpSp>
        <p:nvGrpSpPr>
          <p:cNvPr id="57" name="Group 56" descr="Screenings: administration of brief emotional or behavioral instruments or in-depth follow-ups to initial screenings (e.g., PHQ-9, ACES, S2B1, Brief screener for tobacco, alcohol, or other drugs). Health Education: instruction on behavioral health topics, coaching, goal setting (e.g., CHW services). Wellness and skill building: education and assistance for at-risk students to respond to behavioral health challenges (e.g., emotional regulation, mindfulness, distress tolerance). Student discussion/ support groups: Peer support services for skill building, navigating challenging situations, coping with mental illness, and navigating the health care system (e.g., Identity support, NAMI on campus). Preventive wellness: individual or group risk factor reduction and behavior change interventions (e.g. Mind Matters). SUD pre-clinical intervention: a combination of screening combined with psychoeducation and motivational interviewing (e.g., ASAM 0.5 programs and SBIRT).">
            <a:extLst>
              <a:ext uri="{FF2B5EF4-FFF2-40B4-BE49-F238E27FC236}">
                <a16:creationId xmlns:a16="http://schemas.microsoft.com/office/drawing/2014/main" id="{6231883B-ABC0-4D82-8A9C-CBAC3FD08564}"/>
              </a:ext>
            </a:extLst>
          </p:cNvPr>
          <p:cNvGrpSpPr>
            <a:grpSpLocks/>
          </p:cNvGrpSpPr>
          <p:nvPr/>
        </p:nvGrpSpPr>
        <p:grpSpPr>
          <a:xfrm>
            <a:off x="571499" y="1651722"/>
            <a:ext cx="8162597" cy="4342148"/>
            <a:chOff x="571499" y="1861272"/>
            <a:chExt cx="3424243" cy="4342148"/>
          </a:xfrm>
        </p:grpSpPr>
        <p:sp>
          <p:nvSpPr>
            <p:cNvPr id="7" name="TextBox 6">
              <a:extLst>
                <a:ext uri="{FF2B5EF4-FFF2-40B4-BE49-F238E27FC236}">
                  <a16:creationId xmlns:a16="http://schemas.microsoft.com/office/drawing/2014/main" id="{9D7150CC-8B17-4117-BE6E-F9C2A9C0DC6E}"/>
                </a:ext>
              </a:extLst>
            </p:cNvPr>
            <p:cNvSpPr txBox="1"/>
            <p:nvPr>
              <p:custDataLst>
                <p:tags r:id="rId14"/>
              </p:custDataLst>
            </p:nvPr>
          </p:nvSpPr>
          <p:spPr>
            <a:xfrm>
              <a:off x="571499" y="1861272"/>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Screenings: </a:t>
              </a:r>
              <a:r>
                <a:rPr lang="en-US" sz="1800" dirty="0"/>
                <a:t>administration of brief emotional or behavioral instruments or in-depth follow-ups to initial screenings (e.g., </a:t>
              </a:r>
              <a:r>
                <a:rPr lang="en-US" sz="1800" b="0" dirty="0"/>
                <a:t>PHQ-9, ACES, S2BI, Brief screener for tobacco, alcohol</a:t>
              </a:r>
              <a:r>
                <a:rPr lang="en-US" sz="1800" dirty="0"/>
                <a:t>, or other drugs)</a:t>
              </a:r>
            </a:p>
          </p:txBody>
        </p:sp>
        <p:sp>
          <p:nvSpPr>
            <p:cNvPr id="8" name="TextBox 7">
              <a:extLst>
                <a:ext uri="{FF2B5EF4-FFF2-40B4-BE49-F238E27FC236}">
                  <a16:creationId xmlns:a16="http://schemas.microsoft.com/office/drawing/2014/main" id="{9198C308-D264-4737-A6DB-C87560645F13}"/>
                </a:ext>
              </a:extLst>
            </p:cNvPr>
            <p:cNvSpPr txBox="1"/>
            <p:nvPr>
              <p:custDataLst>
                <p:tags r:id="rId15"/>
              </p:custDataLst>
            </p:nvPr>
          </p:nvSpPr>
          <p:spPr>
            <a:xfrm>
              <a:off x="571499" y="2755409"/>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Health Education: </a:t>
              </a:r>
              <a:r>
                <a:rPr lang="en-US" sz="1800" dirty="0"/>
                <a:t>instruction on behavioral health topics, coaching, goal setting (e.g., </a:t>
              </a:r>
              <a:r>
                <a:rPr lang="en-US" sz="1800" b="0" u="none" dirty="0">
                  <a:solidFill>
                    <a:schemeClr val="tx1"/>
                  </a:solidFill>
                </a:rPr>
                <a:t>CHW services) </a:t>
              </a:r>
              <a:endParaRPr lang="en-US" sz="1800" b="0" i="0" u="none" dirty="0">
                <a:solidFill>
                  <a:schemeClr val="tx1"/>
                </a:solidFill>
                <a:latin typeface="+mn-lt"/>
              </a:endParaRPr>
            </a:p>
          </p:txBody>
        </p:sp>
        <p:sp>
          <p:nvSpPr>
            <p:cNvPr id="9" name="TextBox 8">
              <a:extLst>
                <a:ext uri="{FF2B5EF4-FFF2-40B4-BE49-F238E27FC236}">
                  <a16:creationId xmlns:a16="http://schemas.microsoft.com/office/drawing/2014/main" id="{E67A6329-1C54-4A7C-81FB-6AECDCDCF2A8}"/>
                </a:ext>
              </a:extLst>
            </p:cNvPr>
            <p:cNvSpPr txBox="1"/>
            <p:nvPr>
              <p:custDataLst>
                <p:tags r:id="rId16"/>
              </p:custDataLst>
            </p:nvPr>
          </p:nvSpPr>
          <p:spPr>
            <a:xfrm>
              <a:off x="571499" y="3400066"/>
              <a:ext cx="3424243"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Wellness and skill building:</a:t>
              </a:r>
              <a:r>
                <a:rPr lang="en-US" sz="1800" dirty="0">
                  <a:cs typeface="Arial"/>
                </a:rPr>
                <a:t> education and assistance for at-risk students to respond to behavioral health challenges (e.g., emotional regulation, mindfulness, distress tolerance)</a:t>
              </a:r>
            </a:p>
          </p:txBody>
        </p:sp>
        <p:sp>
          <p:nvSpPr>
            <p:cNvPr id="11" name="TextBox 10">
              <a:extLst>
                <a:ext uri="{FF2B5EF4-FFF2-40B4-BE49-F238E27FC236}">
                  <a16:creationId xmlns:a16="http://schemas.microsoft.com/office/drawing/2014/main" id="{D076540A-6719-4161-8E73-E3E6A7B2415C}"/>
                </a:ext>
              </a:extLst>
            </p:cNvPr>
            <p:cNvSpPr txBox="1"/>
            <p:nvPr>
              <p:custDataLst>
                <p:tags r:id="rId17"/>
              </p:custDataLst>
            </p:nvPr>
          </p:nvSpPr>
          <p:spPr>
            <a:xfrm>
              <a:off x="571499" y="4188577"/>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cs typeface="Arial"/>
                </a:rPr>
                <a:t>Student discussion/support groups: </a:t>
              </a:r>
              <a:r>
                <a:rPr lang="en-US" sz="1800" dirty="0">
                  <a:cs typeface="Arial"/>
                </a:rPr>
                <a:t>Peer support services for skill building, navigating challenging situations, coping with mental illness, and navigating the health care system (e.g., </a:t>
              </a:r>
              <a:r>
                <a:rPr lang="en-US" sz="1800" u="none" dirty="0">
                  <a:cs typeface="Arial"/>
                </a:rPr>
                <a:t>Identity support, NAMI on campus</a:t>
              </a:r>
              <a:r>
                <a:rPr lang="en-US" sz="1800" dirty="0">
                  <a:cs typeface="Arial"/>
                </a:rPr>
                <a:t>)</a:t>
              </a:r>
            </a:p>
          </p:txBody>
        </p:sp>
        <p:sp>
          <p:nvSpPr>
            <p:cNvPr id="12" name="TextBox 11">
              <a:extLst>
                <a:ext uri="{FF2B5EF4-FFF2-40B4-BE49-F238E27FC236}">
                  <a16:creationId xmlns:a16="http://schemas.microsoft.com/office/drawing/2014/main" id="{0F9B7784-BAA5-496F-A477-FAD8D35780F2}"/>
                </a:ext>
              </a:extLst>
            </p:cNvPr>
            <p:cNvSpPr txBox="1"/>
            <p:nvPr>
              <p:custDataLst>
                <p:tags r:id="rId18"/>
              </p:custDataLst>
            </p:nvPr>
          </p:nvSpPr>
          <p:spPr>
            <a:xfrm>
              <a:off x="571499" y="5705520"/>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SUD pre-clinical intervention: </a:t>
              </a:r>
              <a:r>
                <a:rPr lang="en-US" sz="1800" dirty="0">
                  <a:cs typeface="Arial"/>
                </a:rPr>
                <a:t>a combination of screening combined with psychoeducation and/motivational interviewing (e.g., ASAM 0.5 programs and SBIRT)</a:t>
              </a:r>
            </a:p>
            <a:p>
              <a:endParaRPr lang="en-US" dirty="0"/>
            </a:p>
          </p:txBody>
        </p:sp>
        <p:sp>
          <p:nvSpPr>
            <p:cNvPr id="28" name="TextBox 27">
              <a:extLst>
                <a:ext uri="{FF2B5EF4-FFF2-40B4-BE49-F238E27FC236}">
                  <a16:creationId xmlns:a16="http://schemas.microsoft.com/office/drawing/2014/main" id="{5C2DBF6B-D80F-4288-BE32-020C6466FD0B}"/>
                </a:ext>
              </a:extLst>
            </p:cNvPr>
            <p:cNvSpPr txBox="1"/>
            <p:nvPr>
              <p:custDataLst>
                <p:tags r:id="rId19"/>
              </p:custDataLst>
            </p:nvPr>
          </p:nvSpPr>
          <p:spPr>
            <a:xfrm>
              <a:off x="571500" y="5112568"/>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Preventive wellness: </a:t>
              </a:r>
              <a:r>
                <a:rPr lang="en-US" sz="1800" dirty="0">
                  <a:cs typeface="Arial"/>
                </a:rPr>
                <a:t>individual or group risk factor reduction and behavior change interventions (e.g., Mind Matters)</a:t>
              </a:r>
            </a:p>
          </p:txBody>
        </p:sp>
      </p:grpSp>
      <p:cxnSp>
        <p:nvCxnSpPr>
          <p:cNvPr id="38" name="Straight Connector 37">
            <a:extLst>
              <a:ext uri="{FF2B5EF4-FFF2-40B4-BE49-F238E27FC236}">
                <a16:creationId xmlns:a16="http://schemas.microsoft.com/office/drawing/2014/main" id="{8D72F6D0-4D07-46ED-BADC-7606B3BE8096}"/>
              </a:ext>
              <a:ext uri="{C183D7F6-B498-43B3-948B-1728B52AA6E4}">
                <adec:decorative xmlns:adec="http://schemas.microsoft.com/office/drawing/2017/decorative" val="1"/>
              </a:ext>
            </a:extLst>
          </p:cNvPr>
          <p:cNvCxnSpPr>
            <a:cxnSpLocks/>
          </p:cNvCxnSpPr>
          <p:nvPr>
            <p:custDataLst>
              <p:tags r:id="rId3"/>
            </p:custDataLst>
          </p:nvPr>
        </p:nvCxnSpPr>
        <p:spPr>
          <a:xfrm>
            <a:off x="571501" y="1572731"/>
            <a:ext cx="742418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D14A26-4466-4893-820C-2AB0E36D5EE7}"/>
              </a:ext>
              <a:ext uri="{C183D7F6-B498-43B3-948B-1728B52AA6E4}">
                <adec:decorative xmlns:adec="http://schemas.microsoft.com/office/drawing/2017/decorative" val="1"/>
              </a:ext>
            </a:extLst>
          </p:cNvPr>
          <p:cNvCxnSpPr>
            <a:cxnSpLocks/>
          </p:cNvCxnSpPr>
          <p:nvPr>
            <p:custDataLst>
              <p:tags r:id="rId4"/>
            </p:custDataLst>
          </p:nvPr>
        </p:nvCxnSpPr>
        <p:spPr>
          <a:xfrm>
            <a:off x="571501" y="1572731"/>
            <a:ext cx="742418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a:cxnSpLocks/>
          </p:cNvCxnSpPr>
          <p:nvPr>
            <p:custDataLst>
              <p:tags r:id="rId5"/>
            </p:custDataLst>
          </p:nvPr>
        </p:nvCxnSpPr>
        <p:spPr>
          <a:xfrm>
            <a:off x="571501" y="2492623"/>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a:cxnSpLocks/>
          </p:cNvCxnSpPr>
          <p:nvPr>
            <p:custDataLst>
              <p:tags r:id="rId6"/>
            </p:custDataLst>
          </p:nvPr>
        </p:nvCxnSpPr>
        <p:spPr>
          <a:xfrm>
            <a:off x="571501" y="3165087"/>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22CB3B-04D2-4F0C-9C9B-738ADD655D36}"/>
              </a:ext>
              <a:ext uri="{C183D7F6-B498-43B3-948B-1728B52AA6E4}">
                <adec:decorative xmlns:adec="http://schemas.microsoft.com/office/drawing/2017/decorative" val="1"/>
              </a:ext>
            </a:extLst>
          </p:cNvPr>
          <p:cNvCxnSpPr>
            <a:cxnSpLocks/>
          </p:cNvCxnSpPr>
          <p:nvPr>
            <p:custDataLst>
              <p:tags r:id="rId7"/>
            </p:custDataLst>
          </p:nvPr>
        </p:nvCxnSpPr>
        <p:spPr>
          <a:xfrm>
            <a:off x="571501" y="3977319"/>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E436B3-B6B9-4A59-8408-D43BCD693FEB}"/>
              </a:ext>
              <a:ext uri="{C183D7F6-B498-43B3-948B-1728B52AA6E4}">
                <adec:decorative xmlns:adec="http://schemas.microsoft.com/office/drawing/2017/decorative" val="1"/>
              </a:ext>
            </a:extLst>
          </p:cNvPr>
          <p:cNvCxnSpPr>
            <a:cxnSpLocks/>
          </p:cNvCxnSpPr>
          <p:nvPr>
            <p:custDataLst>
              <p:tags r:id="rId8"/>
            </p:custDataLst>
          </p:nvPr>
        </p:nvCxnSpPr>
        <p:spPr>
          <a:xfrm>
            <a:off x="591642" y="4794185"/>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250B5DC-8AED-46BB-B954-0EB11945269C}"/>
              </a:ext>
            </a:extLst>
          </p:cNvPr>
          <p:cNvSpPr txBox="1">
            <a:spLocks/>
          </p:cNvSpPr>
          <p:nvPr>
            <p:custDataLst>
              <p:tags r:id="rId9"/>
            </p:custDataLst>
          </p:nvPr>
        </p:nvSpPr>
        <p:spPr>
          <a:xfrm>
            <a:off x="9240577" y="1247518"/>
            <a:ext cx="2380808" cy="24622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For discussion</a:t>
            </a:r>
          </a:p>
        </p:txBody>
      </p:sp>
      <p:cxnSp>
        <p:nvCxnSpPr>
          <p:cNvPr id="62" name="Straight Connector 61">
            <a:extLst>
              <a:ext uri="{FF2B5EF4-FFF2-40B4-BE49-F238E27FC236}">
                <a16:creationId xmlns:a16="http://schemas.microsoft.com/office/drawing/2014/main" id="{8ABC008F-4996-422C-95B0-CE2793E38C87}"/>
              </a:ext>
              <a:ext uri="{C183D7F6-B498-43B3-948B-1728B52AA6E4}">
                <adec:decorative xmlns:adec="http://schemas.microsoft.com/office/drawing/2017/decorative" val="1"/>
              </a:ext>
            </a:extLst>
          </p:cNvPr>
          <p:cNvCxnSpPr>
            <a:cxnSpLocks/>
          </p:cNvCxnSpPr>
          <p:nvPr>
            <p:custDataLst>
              <p:tags r:id="rId10"/>
            </p:custDataLst>
          </p:nvPr>
        </p:nvCxnSpPr>
        <p:spPr>
          <a:xfrm>
            <a:off x="9240578" y="1572731"/>
            <a:ext cx="238080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6BBAF09-AF38-47A8-AE76-BE24B355E058}"/>
              </a:ext>
            </a:extLst>
          </p:cNvPr>
          <p:cNvSpPr txBox="1">
            <a:spLocks/>
          </p:cNvSpPr>
          <p:nvPr>
            <p:custDataLst>
              <p:tags r:id="rId11"/>
            </p:custDataLst>
          </p:nvPr>
        </p:nvSpPr>
        <p:spPr>
          <a:xfrm>
            <a:off x="9260719" y="1651722"/>
            <a:ext cx="2380808" cy="458587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dirty="0"/>
              <a:t>What additional major categories of prevention &amp; early intervention services should be offered in school-linked settings?</a:t>
            </a:r>
          </a:p>
          <a:p>
            <a:pPr>
              <a:buNone/>
            </a:pPr>
            <a:r>
              <a:rPr lang="en-US" sz="1800" dirty="0"/>
              <a:t>A</a:t>
            </a:r>
            <a:r>
              <a:rPr lang="en-US" sz="1800" dirty="0">
                <a:solidFill>
                  <a:srgbClr val="000000"/>
                </a:solidFill>
              </a:rPr>
              <a:t>re any services on this list not appropriate to deliver in a school-linked setting?</a:t>
            </a:r>
          </a:p>
          <a:p>
            <a:pPr>
              <a:buNone/>
            </a:pPr>
            <a:r>
              <a:rPr lang="en-US" sz="1800" dirty="0">
                <a:solidFill>
                  <a:srgbClr val="000000"/>
                </a:solidFill>
                <a:cs typeface="Arial"/>
              </a:rPr>
              <a:t>Are there specific policy and operational issues to consider in order to deliver and seek reimbursement for these services?</a:t>
            </a:r>
            <a:endParaRPr lang="en-US" sz="1800" dirty="0">
              <a:highlight>
                <a:srgbClr val="FFFF00"/>
              </a:highlight>
            </a:endParaRPr>
          </a:p>
        </p:txBody>
      </p:sp>
      <p:sp>
        <p:nvSpPr>
          <p:cNvPr id="29" name="4. Footnote">
            <a:extLst>
              <a:ext uri="{FF2B5EF4-FFF2-40B4-BE49-F238E27FC236}">
                <a16:creationId xmlns:a16="http://schemas.microsoft.com/office/drawing/2014/main" id="{C70AA4E0-49A6-465C-AB94-D038C66C076B}"/>
              </a:ext>
              <a:ext uri="{C183D7F6-B498-43B3-948B-1728B52AA6E4}">
                <adec:decorative xmlns:adec="http://schemas.microsoft.com/office/drawing/2017/decorative" val="1"/>
              </a:ext>
            </a:extLst>
          </p:cNvPr>
          <p:cNvSpPr txBox="1"/>
          <p:nvPr>
            <p:custDataLst>
              <p:tags r:id="rId12"/>
            </p:custDataLst>
          </p:nvPr>
        </p:nvSpPr>
        <p:spPr>
          <a:xfrm>
            <a:off x="553972" y="6380992"/>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a:p>
            <a:pPr lvl="0"/>
            <a:r>
              <a:rPr lang="en-US" dirty="0"/>
              <a:t>	       Agency for Healthcare Research and Quality (AHRQ)</a:t>
            </a:r>
          </a:p>
        </p:txBody>
      </p:sp>
      <p:sp>
        <p:nvSpPr>
          <p:cNvPr id="27" name="Sticker">
            <a:extLst>
              <a:ext uri="{FF2B5EF4-FFF2-40B4-BE49-F238E27FC236}">
                <a16:creationId xmlns:a16="http://schemas.microsoft.com/office/drawing/2014/main" id="{EFCE9DC7-44B4-4ACF-9BCE-C5FE66950F09}"/>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cxnSp>
        <p:nvCxnSpPr>
          <p:cNvPr id="30" name="Straight Connector 29">
            <a:extLst>
              <a:ext uri="{FF2B5EF4-FFF2-40B4-BE49-F238E27FC236}">
                <a16:creationId xmlns:a16="http://schemas.microsoft.com/office/drawing/2014/main" id="{9E6D7BD2-F729-4AB5-BEA6-1068DB98EC91}"/>
              </a:ext>
              <a:ext uri="{C183D7F6-B498-43B3-948B-1728B52AA6E4}">
                <adec:decorative xmlns:adec="http://schemas.microsoft.com/office/drawing/2017/decorative" val="1"/>
              </a:ext>
            </a:extLst>
          </p:cNvPr>
          <p:cNvCxnSpPr>
            <a:cxnSpLocks/>
          </p:cNvCxnSpPr>
          <p:nvPr>
            <p:custDataLst>
              <p:tags r:id="rId13"/>
            </p:custDataLst>
          </p:nvPr>
        </p:nvCxnSpPr>
        <p:spPr>
          <a:xfrm>
            <a:off x="590488" y="5483383"/>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711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p:txBody>
          <a:bodyPr vert="horz"/>
          <a:lstStyle/>
          <a:p>
            <a:r>
              <a:rPr lang="en-US" dirty="0"/>
              <a:t>4. Prevention &amp; early intervention</a:t>
            </a:r>
          </a:p>
        </p:txBody>
      </p:sp>
      <p:sp>
        <p:nvSpPr>
          <p:cNvPr id="6" name="TextBox 5">
            <a:extLst>
              <a:ext uri="{FF2B5EF4-FFF2-40B4-BE49-F238E27FC236}">
                <a16:creationId xmlns:a16="http://schemas.microsoft.com/office/drawing/2014/main" id="{A3DBDA73-7895-45F3-92BF-982547643037}"/>
              </a:ext>
            </a:extLst>
          </p:cNvPr>
          <p:cNvSpPr txBox="1"/>
          <p:nvPr>
            <p:custDataLst>
              <p:tags r:id="rId2"/>
            </p:custDataLst>
          </p:nvPr>
        </p:nvSpPr>
        <p:spPr>
          <a:xfrm>
            <a:off x="571499" y="1426290"/>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sp>
        <p:nvSpPr>
          <p:cNvPr id="7" name="TextBox 6">
            <a:extLst>
              <a:ext uri="{FF2B5EF4-FFF2-40B4-BE49-F238E27FC236}">
                <a16:creationId xmlns:a16="http://schemas.microsoft.com/office/drawing/2014/main" id="{9D7150CC-8B17-4117-BE6E-F9C2A9C0DC6E}"/>
              </a:ext>
            </a:extLst>
          </p:cNvPr>
          <p:cNvSpPr txBox="1"/>
          <p:nvPr>
            <p:custDataLst>
              <p:tags r:id="rId3"/>
            </p:custDataLst>
          </p:nvPr>
        </p:nvSpPr>
        <p:spPr>
          <a:xfrm>
            <a:off x="571499" y="1861272"/>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Screenings</a:t>
            </a:r>
            <a:endParaRPr lang="en-US" sz="1800" dirty="0"/>
          </a:p>
        </p:txBody>
      </p:sp>
      <p:sp>
        <p:nvSpPr>
          <p:cNvPr id="8" name="TextBox 7">
            <a:extLst>
              <a:ext uri="{FF2B5EF4-FFF2-40B4-BE49-F238E27FC236}">
                <a16:creationId xmlns:a16="http://schemas.microsoft.com/office/drawing/2014/main" id="{9198C308-D264-4737-A6DB-C87560645F13}"/>
              </a:ext>
            </a:extLst>
          </p:cNvPr>
          <p:cNvSpPr txBox="1"/>
          <p:nvPr>
            <p:custDataLst>
              <p:tags r:id="rId4"/>
            </p:custDataLst>
          </p:nvPr>
        </p:nvSpPr>
        <p:spPr>
          <a:xfrm>
            <a:off x="571499" y="2517156"/>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Health Education</a:t>
            </a:r>
            <a:endParaRPr lang="en-US" sz="1800" dirty="0"/>
          </a:p>
        </p:txBody>
      </p:sp>
      <p:sp>
        <p:nvSpPr>
          <p:cNvPr id="9" name="TextBox 8">
            <a:extLst>
              <a:ext uri="{FF2B5EF4-FFF2-40B4-BE49-F238E27FC236}">
                <a16:creationId xmlns:a16="http://schemas.microsoft.com/office/drawing/2014/main" id="{E67A6329-1C54-4A7C-81FB-6AECDCDCF2A8}"/>
              </a:ext>
            </a:extLst>
          </p:cNvPr>
          <p:cNvSpPr txBox="1"/>
          <p:nvPr>
            <p:custDataLst>
              <p:tags r:id="rId5"/>
            </p:custDataLst>
          </p:nvPr>
        </p:nvSpPr>
        <p:spPr>
          <a:xfrm>
            <a:off x="571499" y="3173039"/>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Wellness and skill-building</a:t>
            </a:r>
            <a:endParaRPr lang="en-US" sz="1800" dirty="0"/>
          </a:p>
        </p:txBody>
      </p:sp>
      <p:sp>
        <p:nvSpPr>
          <p:cNvPr id="10" name="TextBox 9">
            <a:extLst>
              <a:ext uri="{FF2B5EF4-FFF2-40B4-BE49-F238E27FC236}">
                <a16:creationId xmlns:a16="http://schemas.microsoft.com/office/drawing/2014/main" id="{F9BBED28-807C-4C63-8839-EE3D113C5888}"/>
              </a:ext>
            </a:extLst>
          </p:cNvPr>
          <p:cNvSpPr txBox="1"/>
          <p:nvPr>
            <p:custDataLst>
              <p:tags r:id="rId6"/>
            </p:custDataLst>
          </p:nvPr>
        </p:nvSpPr>
        <p:spPr>
          <a:xfrm>
            <a:off x="571499" y="3828923"/>
            <a:ext cx="2903221"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Student discussion/support groups</a:t>
            </a:r>
            <a:endParaRPr lang="en-US" sz="1800" dirty="0"/>
          </a:p>
        </p:txBody>
      </p:sp>
      <p:sp>
        <p:nvSpPr>
          <p:cNvPr id="11" name="TextBox 10">
            <a:extLst>
              <a:ext uri="{FF2B5EF4-FFF2-40B4-BE49-F238E27FC236}">
                <a16:creationId xmlns:a16="http://schemas.microsoft.com/office/drawing/2014/main" id="{D076540A-6719-4161-8E73-E3E6A7B2415C}"/>
              </a:ext>
            </a:extLst>
          </p:cNvPr>
          <p:cNvSpPr txBox="1"/>
          <p:nvPr>
            <p:custDataLst>
              <p:tags r:id="rId7"/>
            </p:custDataLst>
          </p:nvPr>
        </p:nvSpPr>
        <p:spPr>
          <a:xfrm>
            <a:off x="571499" y="4484806"/>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Preventive wellness</a:t>
            </a:r>
            <a:endParaRPr lang="en-US" sz="1800" dirty="0"/>
          </a:p>
        </p:txBody>
      </p:sp>
      <p:sp>
        <p:nvSpPr>
          <p:cNvPr id="12" name="TextBox 11">
            <a:extLst>
              <a:ext uri="{FF2B5EF4-FFF2-40B4-BE49-F238E27FC236}">
                <a16:creationId xmlns:a16="http://schemas.microsoft.com/office/drawing/2014/main" id="{0F9B7784-BAA5-496F-A477-FAD8D35780F2}"/>
              </a:ext>
            </a:extLst>
          </p:cNvPr>
          <p:cNvSpPr txBox="1"/>
          <p:nvPr>
            <p:custDataLst>
              <p:tags r:id="rId8"/>
            </p:custDataLst>
          </p:nvPr>
        </p:nvSpPr>
        <p:spPr>
          <a:xfrm>
            <a:off x="571499" y="5140690"/>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SUD pre-clinical intervention</a:t>
            </a:r>
            <a:endParaRPr lang="en-US" sz="1800" dirty="0"/>
          </a:p>
        </p:txBody>
      </p:sp>
      <p:sp>
        <p:nvSpPr>
          <p:cNvPr id="13" name="TextBox 12">
            <a:extLst>
              <a:ext uri="{FF2B5EF4-FFF2-40B4-BE49-F238E27FC236}">
                <a16:creationId xmlns:a16="http://schemas.microsoft.com/office/drawing/2014/main" id="{9FB3C988-85DD-44F0-821F-1C2DFD7A49BB}"/>
              </a:ext>
              <a:ext uri="{C183D7F6-B498-43B3-948B-1728B52AA6E4}">
                <adec:decorative xmlns:adec="http://schemas.microsoft.com/office/drawing/2017/decorative" val="1"/>
              </a:ext>
            </a:extLst>
          </p:cNvPr>
          <p:cNvSpPr txBox="1"/>
          <p:nvPr>
            <p:custDataLst>
              <p:tags r:id="rId9"/>
            </p:custDataLst>
          </p:nvPr>
        </p:nvSpPr>
        <p:spPr>
          <a:xfrm>
            <a:off x="571499" y="5796574"/>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a:t>
            </a:r>
            <a:endParaRPr lang="en-US" dirty="0"/>
          </a:p>
        </p:txBody>
      </p:sp>
      <p:cxnSp>
        <p:nvCxnSpPr>
          <p:cNvPr id="38" name="Straight Connector 37">
            <a:extLst>
              <a:ext uri="{FF2B5EF4-FFF2-40B4-BE49-F238E27FC236}">
                <a16:creationId xmlns:a16="http://schemas.microsoft.com/office/drawing/2014/main" id="{8D72F6D0-4D07-46ED-BADC-7606B3BE8096}"/>
              </a:ext>
              <a:ext uri="{C183D7F6-B498-43B3-948B-1728B52AA6E4}">
                <adec:decorative xmlns:adec="http://schemas.microsoft.com/office/drawing/2017/decorative" val="1"/>
              </a:ext>
            </a:extLst>
          </p:cNvPr>
          <p:cNvCxnSpPr/>
          <p:nvPr>
            <p:custDataLst>
              <p:tags r:id="rId10"/>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8C160E-5379-4235-92A8-2CDC22B4DCB4}"/>
              </a:ext>
              <a:ext uri="{C183D7F6-B498-43B3-948B-1728B52AA6E4}">
                <adec:decorative xmlns:adec="http://schemas.microsoft.com/office/drawing/2017/decorative" val="1"/>
              </a:ext>
            </a:extLst>
          </p:cNvPr>
          <p:cNvCxnSpPr/>
          <p:nvPr>
            <p:custDataLst>
              <p:tags r:id="rId11"/>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C7EF48-43B7-4E14-8538-31AC3BD84642}"/>
              </a:ext>
              <a:ext uri="{C183D7F6-B498-43B3-948B-1728B52AA6E4}">
                <adec:decorative xmlns:adec="http://schemas.microsoft.com/office/drawing/2017/decorative" val="1"/>
              </a:ext>
            </a:extLst>
          </p:cNvPr>
          <p:cNvCxnSpPr/>
          <p:nvPr>
            <p:custDataLst>
              <p:tags r:id="rId12"/>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D14A26-4466-4893-820C-2AB0E36D5EE7}"/>
              </a:ext>
              <a:ext uri="{C183D7F6-B498-43B3-948B-1728B52AA6E4}">
                <adec:decorative xmlns:adec="http://schemas.microsoft.com/office/drawing/2017/decorative" val="1"/>
              </a:ext>
            </a:extLst>
          </p:cNvPr>
          <p:cNvCxnSpPr/>
          <p:nvPr>
            <p:custDataLst>
              <p:tags r:id="rId13"/>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p:nvPr>
            <p:custDataLst>
              <p:tags r:id="rId14"/>
            </p:custDataLst>
          </p:nvPr>
        </p:nvCxnSpPr>
        <p:spPr>
          <a:xfrm>
            <a:off x="571500" y="2438164"/>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p:nvPr>
            <p:custDataLst>
              <p:tags r:id="rId15"/>
            </p:custDataLst>
          </p:nvPr>
        </p:nvCxnSpPr>
        <p:spPr>
          <a:xfrm>
            <a:off x="571500" y="3094048"/>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07B0-C32C-4014-AB37-FE6571BC522E}"/>
              </a:ext>
              <a:ext uri="{C183D7F6-B498-43B3-948B-1728B52AA6E4}">
                <adec:decorative xmlns:adec="http://schemas.microsoft.com/office/drawing/2017/decorative" val="1"/>
              </a:ext>
            </a:extLst>
          </p:cNvPr>
          <p:cNvCxnSpPr/>
          <p:nvPr>
            <p:custDataLst>
              <p:tags r:id="rId16"/>
            </p:custDataLst>
          </p:nvPr>
        </p:nvCxnSpPr>
        <p:spPr>
          <a:xfrm>
            <a:off x="571500" y="3749931"/>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22CB3B-04D2-4F0C-9C9B-738ADD655D36}"/>
              </a:ext>
              <a:ext uri="{C183D7F6-B498-43B3-948B-1728B52AA6E4}">
                <adec:decorative xmlns:adec="http://schemas.microsoft.com/office/drawing/2017/decorative" val="1"/>
              </a:ext>
            </a:extLst>
          </p:cNvPr>
          <p:cNvCxnSpPr/>
          <p:nvPr>
            <p:custDataLst>
              <p:tags r:id="rId17"/>
            </p:custDataLst>
          </p:nvPr>
        </p:nvCxnSpPr>
        <p:spPr>
          <a:xfrm>
            <a:off x="571500" y="4405815"/>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E436B3-B6B9-4A59-8408-D43BCD693FEB}"/>
              </a:ext>
              <a:ext uri="{C183D7F6-B498-43B3-948B-1728B52AA6E4}">
                <adec:decorative xmlns:adec="http://schemas.microsoft.com/office/drawing/2017/decorative" val="1"/>
              </a:ext>
            </a:extLst>
          </p:cNvPr>
          <p:cNvCxnSpPr/>
          <p:nvPr>
            <p:custDataLst>
              <p:tags r:id="rId18"/>
            </p:custDataLst>
          </p:nvPr>
        </p:nvCxnSpPr>
        <p:spPr>
          <a:xfrm>
            <a:off x="571500" y="5061698"/>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1651951-2E15-4DC7-9D5C-2D29DCB45DB6}"/>
              </a:ext>
              <a:ext uri="{C183D7F6-B498-43B3-948B-1728B52AA6E4}">
                <adec:decorative xmlns:adec="http://schemas.microsoft.com/office/drawing/2017/decorative" val="1"/>
              </a:ext>
            </a:extLst>
          </p:cNvPr>
          <p:cNvCxnSpPr/>
          <p:nvPr>
            <p:custDataLst>
              <p:tags r:id="rId19"/>
            </p:custDataLst>
          </p:nvPr>
        </p:nvCxnSpPr>
        <p:spPr>
          <a:xfrm>
            <a:off x="571500" y="5717582"/>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7" name="Sticker">
            <a:extLst>
              <a:ext uri="{FF2B5EF4-FFF2-40B4-BE49-F238E27FC236}">
                <a16:creationId xmlns:a16="http://schemas.microsoft.com/office/drawing/2014/main" id="{21449A12-C7D6-4303-824C-42A9068200AE}"/>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28" name="4. Footnote">
            <a:extLst>
              <a:ext uri="{FF2B5EF4-FFF2-40B4-BE49-F238E27FC236}">
                <a16:creationId xmlns:a16="http://schemas.microsoft.com/office/drawing/2014/main" id="{EF065B4A-B744-4E55-9A7A-E6ED7E73D574}"/>
              </a:ext>
              <a:ext uri="{C183D7F6-B498-43B3-948B-1728B52AA6E4}">
                <adec:decorative xmlns:adec="http://schemas.microsoft.com/office/drawing/2017/decorative" val="1"/>
              </a:ext>
            </a:extLst>
          </p:cNvPr>
          <p:cNvSpPr txBox="1"/>
          <p:nvPr>
            <p:custDataLst>
              <p:tags r:id="rId20"/>
            </p:custDataLst>
          </p:nvPr>
        </p:nvSpPr>
        <p:spPr>
          <a:xfrm>
            <a:off x="553972" y="6410025"/>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a:p>
            <a:pPr lvl="0"/>
            <a:r>
              <a:rPr lang="en-US" dirty="0"/>
              <a:t>	       Agency for Healthcare Research and Quality (AHRQ)</a:t>
            </a:r>
          </a:p>
        </p:txBody>
      </p:sp>
      <p:sp>
        <p:nvSpPr>
          <p:cNvPr id="32" name="TextBox 31">
            <a:extLst>
              <a:ext uri="{FF2B5EF4-FFF2-40B4-BE49-F238E27FC236}">
                <a16:creationId xmlns:a16="http://schemas.microsoft.com/office/drawing/2014/main" id="{E0F572DD-1C56-4E8F-9A0B-5A9C73D1AAB3}"/>
              </a:ext>
            </a:extLst>
          </p:cNvPr>
          <p:cNvSpPr txBox="1"/>
          <p:nvPr>
            <p:custDataLst>
              <p:tags r:id="rId21"/>
            </p:custDataLst>
          </p:nvPr>
        </p:nvSpPr>
        <p:spPr>
          <a:xfrm>
            <a:off x="4221126" y="1168345"/>
            <a:ext cx="337317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Specific examples of services to include within the category</a:t>
            </a:r>
          </a:p>
        </p:txBody>
      </p:sp>
      <p:sp>
        <p:nvSpPr>
          <p:cNvPr id="26" name="TextBox 25">
            <a:extLst>
              <a:ext uri="{FF2B5EF4-FFF2-40B4-BE49-F238E27FC236}">
                <a16:creationId xmlns:a16="http://schemas.microsoft.com/office/drawing/2014/main" id="{E9913643-6280-4EA6-9231-1AAC764418D5}"/>
              </a:ext>
            </a:extLst>
          </p:cNvPr>
          <p:cNvSpPr txBox="1"/>
          <p:nvPr>
            <p:custDataLst>
              <p:tags r:id="rId22"/>
            </p:custDataLst>
          </p:nvPr>
        </p:nvSpPr>
        <p:spPr>
          <a:xfrm>
            <a:off x="8250201" y="1149291"/>
            <a:ext cx="297024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Providers who typically provide service</a:t>
            </a:r>
          </a:p>
        </p:txBody>
      </p:sp>
    </p:spTree>
    <p:extLst>
      <p:ext uri="{BB962C8B-B14F-4D97-AF65-F5344CB8AC3E}">
        <p14:creationId xmlns:p14="http://schemas.microsoft.com/office/powerpoint/2010/main" val="3738529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a:xfrm>
            <a:off x="571501" y="48047"/>
            <a:ext cx="7918704" cy="731520"/>
          </a:xfrm>
        </p:spPr>
        <p:txBody>
          <a:bodyPr vert="horz"/>
          <a:lstStyle/>
          <a:p>
            <a:r>
              <a:rPr lang="en-US" dirty="0"/>
              <a:t>4. Treatment</a:t>
            </a:r>
          </a:p>
        </p:txBody>
      </p:sp>
      <p:sp>
        <p:nvSpPr>
          <p:cNvPr id="33" name="TextBox 32">
            <a:extLst>
              <a:ext uri="{FF2B5EF4-FFF2-40B4-BE49-F238E27FC236}">
                <a16:creationId xmlns:a16="http://schemas.microsoft.com/office/drawing/2014/main" id="{44C7B6C7-68B1-4DDD-BA42-C3005AAB2330}"/>
              </a:ext>
            </a:extLst>
          </p:cNvPr>
          <p:cNvSpPr txBox="1"/>
          <p:nvPr>
            <p:custDataLst>
              <p:tags r:id="rId2"/>
            </p:custDataLst>
          </p:nvPr>
        </p:nvSpPr>
        <p:spPr>
          <a:xfrm>
            <a:off x="571501" y="837185"/>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grpSp>
        <p:nvGrpSpPr>
          <p:cNvPr id="2" name="Group 1" descr="Assessments: administration of an assessment (e.g., brief emotional/behavioral assessment, developmental, neurobehavioral, neuropsychological, SUD). Counselling/ Therapy: standard psychotherapy session (e.g., individual, group or family psychotherapy). Medication management: pharmacological management including prescription use and review of medication. Team consultation: consulting services provided to the treating provider or school-based team serving a student. Family/dyadic services: services that support the family and therefore the health of the student (e.g., Parent Child Interaction Training, Positive Parenting Program). Mobile crisis services: community-based intervention designed to provide de-escalation and relief to individuals experiencing a behavioral health crisis wherever they are, including at school. Evidence based therapy, CBT: Treatment delivered according to a defined CBT protocol (e.g., CBITS, MET-CBT, or trauma focused CBT. SUD treatment: ASAM level 1 service to treat a student's SUD (e.g., Counselling/Therapy; Medication Management; Psychiatric consultation).">
            <a:extLst>
              <a:ext uri="{FF2B5EF4-FFF2-40B4-BE49-F238E27FC236}">
                <a16:creationId xmlns:a16="http://schemas.microsoft.com/office/drawing/2014/main" id="{496EC05B-9B89-4856-86F9-F557DE432786}"/>
              </a:ext>
            </a:extLst>
          </p:cNvPr>
          <p:cNvGrpSpPr/>
          <p:nvPr/>
        </p:nvGrpSpPr>
        <p:grpSpPr>
          <a:xfrm>
            <a:off x="553970" y="1175420"/>
            <a:ext cx="8095278" cy="5234463"/>
            <a:chOff x="570733" y="1520201"/>
            <a:chExt cx="8095278" cy="5234463"/>
          </a:xfrm>
        </p:grpSpPr>
        <p:grpSp>
          <p:nvGrpSpPr>
            <p:cNvPr id="57" name="Group 56">
              <a:extLst>
                <a:ext uri="{FF2B5EF4-FFF2-40B4-BE49-F238E27FC236}">
                  <a16:creationId xmlns:a16="http://schemas.microsoft.com/office/drawing/2014/main" id="{6231883B-ABC0-4D82-8A9C-CBAC3FD08564}"/>
                </a:ext>
              </a:extLst>
            </p:cNvPr>
            <p:cNvGrpSpPr>
              <a:grpSpLocks/>
            </p:cNvGrpSpPr>
            <p:nvPr/>
          </p:nvGrpSpPr>
          <p:grpSpPr>
            <a:xfrm>
              <a:off x="570733" y="1520201"/>
              <a:ext cx="8095278" cy="4037374"/>
              <a:chOff x="571151" y="1653551"/>
              <a:chExt cx="3678090" cy="4037374"/>
            </a:xfrm>
          </p:grpSpPr>
          <p:sp>
            <p:nvSpPr>
              <p:cNvPr id="7" name="TextBox 6">
                <a:extLst>
                  <a:ext uri="{FF2B5EF4-FFF2-40B4-BE49-F238E27FC236}">
                    <a16:creationId xmlns:a16="http://schemas.microsoft.com/office/drawing/2014/main" id="{9D7150CC-8B17-4117-BE6E-F9C2A9C0DC6E}"/>
                  </a:ext>
                </a:extLst>
              </p:cNvPr>
              <p:cNvSpPr txBox="1"/>
              <p:nvPr>
                <p:custDataLst>
                  <p:tags r:id="rId17"/>
                </p:custDataLst>
              </p:nvPr>
            </p:nvSpPr>
            <p:spPr>
              <a:xfrm>
                <a:off x="571151" y="1653551"/>
                <a:ext cx="3678090"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Assessments: </a:t>
                </a:r>
                <a:r>
                  <a:rPr lang="en-US" sz="1800" dirty="0">
                    <a:cs typeface="Arial"/>
                  </a:rPr>
                  <a:t> administration of an assessment (e.g., </a:t>
                </a:r>
                <a:r>
                  <a:rPr lang="en-US" sz="1800" b="0" dirty="0">
                    <a:cs typeface="Arial"/>
                  </a:rPr>
                  <a:t>brief emotional/behavioral assessment, developmental, neurobehavioral, neuropsychological, SUD</a:t>
                </a:r>
                <a:r>
                  <a:rPr lang="en-US" sz="1800" dirty="0">
                    <a:cs typeface="Arial"/>
                  </a:rPr>
                  <a:t>)</a:t>
                </a:r>
              </a:p>
            </p:txBody>
          </p:sp>
          <p:sp>
            <p:nvSpPr>
              <p:cNvPr id="8" name="TextBox 7">
                <a:extLst>
                  <a:ext uri="{FF2B5EF4-FFF2-40B4-BE49-F238E27FC236}">
                    <a16:creationId xmlns:a16="http://schemas.microsoft.com/office/drawing/2014/main" id="{9198C308-D264-4737-A6DB-C87560645F13}"/>
                  </a:ext>
                </a:extLst>
              </p:cNvPr>
              <p:cNvSpPr txBox="1"/>
              <p:nvPr>
                <p:custDataLst>
                  <p:tags r:id="rId18"/>
                </p:custDataLst>
              </p:nvPr>
            </p:nvSpPr>
            <p:spPr>
              <a:xfrm>
                <a:off x="571499" y="2286613"/>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Counselling/ Therapy: </a:t>
                </a:r>
                <a:r>
                  <a:rPr lang="en-US" sz="1800" dirty="0"/>
                  <a:t>standard psychotherapy session (e.g., </a:t>
                </a:r>
                <a:r>
                  <a:rPr lang="en-US" sz="1800" b="0" i="0" u="none" dirty="0">
                    <a:solidFill>
                      <a:schemeClr val="tx1"/>
                    </a:solidFill>
                    <a:latin typeface="+mn-lt"/>
                  </a:rPr>
                  <a:t>Individual, group or family psychotherapy</a:t>
                </a:r>
                <a:r>
                  <a:rPr lang="en-US" sz="1800" dirty="0"/>
                  <a:t>)</a:t>
                </a:r>
              </a:p>
            </p:txBody>
          </p:sp>
          <p:sp>
            <p:nvSpPr>
              <p:cNvPr id="9" name="TextBox 8">
                <a:extLst>
                  <a:ext uri="{FF2B5EF4-FFF2-40B4-BE49-F238E27FC236}">
                    <a16:creationId xmlns:a16="http://schemas.microsoft.com/office/drawing/2014/main" id="{E67A6329-1C54-4A7C-81FB-6AECDCDCF2A8}"/>
                  </a:ext>
                </a:extLst>
              </p:cNvPr>
              <p:cNvSpPr txBox="1"/>
              <p:nvPr>
                <p:custDataLst>
                  <p:tags r:id="rId19"/>
                </p:custDataLst>
              </p:nvPr>
            </p:nvSpPr>
            <p:spPr>
              <a:xfrm>
                <a:off x="571499" y="2887443"/>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Medication management: </a:t>
                </a:r>
                <a:r>
                  <a:rPr lang="en-US" sz="1800" dirty="0"/>
                  <a:t>pharmacological management including prescription use and review of medication</a:t>
                </a:r>
                <a:endParaRPr lang="en-US" sz="1800" b="0" i="0" u="none" dirty="0">
                  <a:solidFill>
                    <a:schemeClr val="tx1"/>
                  </a:solidFill>
                  <a:latin typeface="+mn-lt"/>
                </a:endParaRPr>
              </a:p>
            </p:txBody>
          </p:sp>
          <p:sp>
            <p:nvSpPr>
              <p:cNvPr id="10" name="TextBox 9">
                <a:extLst>
                  <a:ext uri="{FF2B5EF4-FFF2-40B4-BE49-F238E27FC236}">
                    <a16:creationId xmlns:a16="http://schemas.microsoft.com/office/drawing/2014/main" id="{F9BBED28-807C-4C63-8839-EE3D113C5888}"/>
                  </a:ext>
                </a:extLst>
              </p:cNvPr>
              <p:cNvSpPr txBox="1"/>
              <p:nvPr>
                <p:custDataLst>
                  <p:tags r:id="rId20"/>
                </p:custDataLst>
              </p:nvPr>
            </p:nvSpPr>
            <p:spPr>
              <a:xfrm>
                <a:off x="571499" y="3435787"/>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i="0" u="none" dirty="0">
                    <a:solidFill>
                      <a:schemeClr val="tx1"/>
                    </a:solidFill>
                    <a:latin typeface="+mn-lt"/>
                  </a:rPr>
                  <a:t>Team consultation: </a:t>
                </a:r>
                <a:r>
                  <a:rPr lang="en-US" sz="1800" dirty="0"/>
                  <a:t>c</a:t>
                </a:r>
                <a:r>
                  <a:rPr lang="en-US" sz="1800" i="0" u="none" dirty="0">
                    <a:solidFill>
                      <a:schemeClr val="tx1"/>
                    </a:solidFill>
                    <a:latin typeface="+mn-lt"/>
                  </a:rPr>
                  <a:t>onsulting services provided to the treating provider or school-based team serving a student</a:t>
                </a:r>
                <a:endParaRPr lang="en-US" sz="1800" dirty="0"/>
              </a:p>
            </p:txBody>
          </p:sp>
          <p:sp>
            <p:nvSpPr>
              <p:cNvPr id="11" name="TextBox 10">
                <a:extLst>
                  <a:ext uri="{FF2B5EF4-FFF2-40B4-BE49-F238E27FC236}">
                    <a16:creationId xmlns:a16="http://schemas.microsoft.com/office/drawing/2014/main" id="{D076540A-6719-4161-8E73-E3E6A7B2415C}"/>
                  </a:ext>
                </a:extLst>
              </p:cNvPr>
              <p:cNvSpPr txBox="1"/>
              <p:nvPr>
                <p:custDataLst>
                  <p:tags r:id="rId21"/>
                </p:custDataLst>
              </p:nvPr>
            </p:nvSpPr>
            <p:spPr>
              <a:xfrm>
                <a:off x="571499" y="3984131"/>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Family/dyadic services: </a:t>
                </a:r>
                <a:r>
                  <a:rPr lang="en-US" sz="1800" dirty="0"/>
                  <a:t>services that support the family and therefore the health of the student (e.g., Parent Child Interaction Training, Positive Parenting Program)</a:t>
                </a:r>
              </a:p>
            </p:txBody>
          </p:sp>
          <p:sp>
            <p:nvSpPr>
              <p:cNvPr id="12" name="TextBox 11">
                <a:extLst>
                  <a:ext uri="{FF2B5EF4-FFF2-40B4-BE49-F238E27FC236}">
                    <a16:creationId xmlns:a16="http://schemas.microsoft.com/office/drawing/2014/main" id="{0F9B7784-BAA5-496F-A477-FAD8D35780F2}"/>
                  </a:ext>
                </a:extLst>
              </p:cNvPr>
              <p:cNvSpPr txBox="1"/>
              <p:nvPr>
                <p:custDataLst>
                  <p:tags r:id="rId22"/>
                </p:custDataLst>
              </p:nvPr>
            </p:nvSpPr>
            <p:spPr>
              <a:xfrm>
                <a:off x="571151" y="4892744"/>
                <a:ext cx="3373179" cy="798181"/>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t">
                  <a:spcBef>
                    <a:spcPts val="0"/>
                  </a:spcBef>
                  <a:spcAft>
                    <a:spcPts val="0"/>
                  </a:spcAft>
                </a:pPr>
                <a:r>
                  <a:rPr lang="en-US" sz="1800" b="1" dirty="0">
                    <a:cs typeface="Arial"/>
                  </a:rPr>
                  <a:t>Mobile crisis services: </a:t>
                </a:r>
                <a:r>
                  <a:rPr lang="en-US" sz="1800" dirty="0">
                    <a:cs typeface="Arial"/>
                  </a:rPr>
                  <a:t>community-based intervention designed to provide de-escalation and relief to individuals experiencing a behavioral health crisis wherever they are, including at school</a:t>
                </a:r>
              </a:p>
              <a:p>
                <a:endParaRPr lang="en-US" dirty="0"/>
              </a:p>
            </p:txBody>
          </p:sp>
        </p:grpSp>
        <p:sp>
          <p:nvSpPr>
            <p:cNvPr id="26" name="TextBox 25">
              <a:extLst>
                <a:ext uri="{FF2B5EF4-FFF2-40B4-BE49-F238E27FC236}">
                  <a16:creationId xmlns:a16="http://schemas.microsoft.com/office/drawing/2014/main" id="{799E5B66-F980-4594-986B-BBE109FD0CD2}"/>
                </a:ext>
              </a:extLst>
            </p:cNvPr>
            <p:cNvSpPr txBox="1"/>
            <p:nvPr>
              <p:custDataLst>
                <p:tags r:id="rId15"/>
              </p:custDataLst>
            </p:nvPr>
          </p:nvSpPr>
          <p:spPr>
            <a:xfrm>
              <a:off x="570733" y="6256764"/>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algn="l" rtl="0" eaLnBrk="1" fontAlgn="t" latinLnBrk="0" hangingPunct="1">
                <a:spcBef>
                  <a:spcPts val="0"/>
                </a:spcBef>
                <a:spcAft>
                  <a:spcPts val="0"/>
                </a:spcAft>
              </a:pPr>
              <a:r>
                <a:rPr lang="en-US" sz="1800" b="1" dirty="0">
                  <a:cs typeface="Arial"/>
                </a:rPr>
                <a:t>SUD treatment: </a:t>
              </a:r>
              <a:r>
                <a:rPr lang="en-US" sz="1800" dirty="0">
                  <a:cs typeface="Arial"/>
                </a:rPr>
                <a:t>ASAM level 1 service to treat a student’s SUD (e.g., Counselling / Therapy; Medication Management; Psychiatric consultation)</a:t>
              </a:r>
            </a:p>
            <a:p>
              <a:endParaRPr lang="en-US" dirty="0"/>
            </a:p>
          </p:txBody>
        </p:sp>
        <p:sp>
          <p:nvSpPr>
            <p:cNvPr id="39" name="TextBox 38">
              <a:extLst>
                <a:ext uri="{FF2B5EF4-FFF2-40B4-BE49-F238E27FC236}">
                  <a16:creationId xmlns:a16="http://schemas.microsoft.com/office/drawing/2014/main" id="{018808B5-7529-4E62-A24E-69EA11CC8149}"/>
                </a:ext>
              </a:extLst>
            </p:cNvPr>
            <p:cNvSpPr txBox="1"/>
            <p:nvPr>
              <p:custDataLst>
                <p:tags r:id="rId16"/>
              </p:custDataLst>
            </p:nvPr>
          </p:nvSpPr>
          <p:spPr>
            <a:xfrm>
              <a:off x="571501" y="5641207"/>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algn="l" rtl="0" eaLnBrk="1" fontAlgn="t" latinLnBrk="0" hangingPunct="1">
                <a:spcBef>
                  <a:spcPts val="0"/>
                </a:spcBef>
                <a:spcAft>
                  <a:spcPts val="0"/>
                </a:spcAft>
              </a:pPr>
              <a:r>
                <a:rPr lang="en-US" sz="1800" b="1" dirty="0">
                  <a:cs typeface="Arial"/>
                </a:rPr>
                <a:t>Evidence based therapy, CBT: </a:t>
              </a:r>
              <a:r>
                <a:rPr lang="en-US" sz="1800" dirty="0">
                  <a:cs typeface="Arial"/>
                </a:rPr>
                <a:t>Treatment delivered according to a defined CBT protocol (e.g., CBITS, MET-CBT, or trauma focused CBT</a:t>
              </a:r>
            </a:p>
          </p:txBody>
        </p:sp>
      </p:grpSp>
      <p:sp>
        <p:nvSpPr>
          <p:cNvPr id="36" name="TextBox 35">
            <a:extLst>
              <a:ext uri="{FF2B5EF4-FFF2-40B4-BE49-F238E27FC236}">
                <a16:creationId xmlns:a16="http://schemas.microsoft.com/office/drawing/2014/main" id="{BB7A7057-2F94-46FC-856B-5E30D27A5EE9}"/>
              </a:ext>
            </a:extLst>
          </p:cNvPr>
          <p:cNvSpPr txBox="1">
            <a:spLocks/>
          </p:cNvSpPr>
          <p:nvPr>
            <p:custDataLst>
              <p:tags r:id="rId3"/>
            </p:custDataLst>
          </p:nvPr>
        </p:nvSpPr>
        <p:spPr>
          <a:xfrm>
            <a:off x="9240577" y="1247518"/>
            <a:ext cx="2380808" cy="24622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For discussion</a:t>
            </a:r>
          </a:p>
        </p:txBody>
      </p:sp>
      <p:sp>
        <p:nvSpPr>
          <p:cNvPr id="31" name="TextBox 30">
            <a:extLst>
              <a:ext uri="{FF2B5EF4-FFF2-40B4-BE49-F238E27FC236}">
                <a16:creationId xmlns:a16="http://schemas.microsoft.com/office/drawing/2014/main" id="{A96F9114-CE4C-48E1-B52A-860FC6CD0744}"/>
              </a:ext>
            </a:extLst>
          </p:cNvPr>
          <p:cNvSpPr txBox="1">
            <a:spLocks/>
          </p:cNvSpPr>
          <p:nvPr>
            <p:custDataLst>
              <p:tags r:id="rId4"/>
            </p:custDataLst>
          </p:nvPr>
        </p:nvSpPr>
        <p:spPr>
          <a:xfrm>
            <a:off x="9220704" y="1572731"/>
            <a:ext cx="2380808" cy="430887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dirty="0"/>
              <a:t>What additional major categories of treatment services should be offered in school-linked settings?</a:t>
            </a:r>
          </a:p>
          <a:p>
            <a:pPr>
              <a:buNone/>
            </a:pPr>
            <a:r>
              <a:rPr lang="en-US" sz="1800" dirty="0"/>
              <a:t>A</a:t>
            </a:r>
            <a:r>
              <a:rPr lang="en-US" sz="1800" dirty="0">
                <a:solidFill>
                  <a:srgbClr val="000000"/>
                </a:solidFill>
              </a:rPr>
              <a:t>re any services on this list not appropriate to deliver in a school-linked setting?</a:t>
            </a:r>
          </a:p>
          <a:p>
            <a:pPr>
              <a:buNone/>
            </a:pPr>
            <a:r>
              <a:rPr lang="en-US" sz="1800" b="0" i="0" dirty="0">
                <a:solidFill>
                  <a:srgbClr val="1D1C1D"/>
                </a:solidFill>
                <a:effectLst/>
              </a:rPr>
              <a:t>Are there specific policy and operational issues to consider in order to deliver and seek reimbursement for these services?</a:t>
            </a:r>
            <a:endParaRPr lang="en-US" sz="1800" dirty="0"/>
          </a:p>
        </p:txBody>
      </p: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a:cxnSpLocks/>
          </p:cNvCxnSpPr>
          <p:nvPr>
            <p:custDataLst>
              <p:tags r:id="rId5"/>
            </p:custDataLst>
          </p:nvPr>
        </p:nvCxnSpPr>
        <p:spPr>
          <a:xfrm>
            <a:off x="571501" y="2366987"/>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a:cxnSpLocks/>
          </p:cNvCxnSpPr>
          <p:nvPr>
            <p:custDataLst>
              <p:tags r:id="rId6"/>
            </p:custDataLst>
          </p:nvPr>
        </p:nvCxnSpPr>
        <p:spPr>
          <a:xfrm>
            <a:off x="571501" y="3469130"/>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22CB3B-04D2-4F0C-9C9B-738ADD655D36}"/>
              </a:ext>
              <a:ext uri="{C183D7F6-B498-43B3-948B-1728B52AA6E4}">
                <adec:decorative xmlns:adec="http://schemas.microsoft.com/office/drawing/2017/decorative" val="1"/>
              </a:ext>
            </a:extLst>
          </p:cNvPr>
          <p:cNvCxnSpPr>
            <a:cxnSpLocks/>
          </p:cNvCxnSpPr>
          <p:nvPr>
            <p:custDataLst>
              <p:tags r:id="rId7"/>
            </p:custDataLst>
          </p:nvPr>
        </p:nvCxnSpPr>
        <p:spPr>
          <a:xfrm>
            <a:off x="571501" y="4390877"/>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E436B3-B6B9-4A59-8408-D43BCD693FEB}"/>
              </a:ext>
              <a:ext uri="{C183D7F6-B498-43B3-948B-1728B52AA6E4}">
                <adec:decorative xmlns:adec="http://schemas.microsoft.com/office/drawing/2017/decorative" val="1"/>
              </a:ext>
            </a:extLst>
          </p:cNvPr>
          <p:cNvCxnSpPr>
            <a:cxnSpLocks/>
          </p:cNvCxnSpPr>
          <p:nvPr>
            <p:custDataLst>
              <p:tags r:id="rId8"/>
            </p:custDataLst>
          </p:nvPr>
        </p:nvCxnSpPr>
        <p:spPr>
          <a:xfrm>
            <a:off x="571501" y="5296426"/>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4E9936-DA47-4EA9-BDD6-739CE74727B8}"/>
              </a:ext>
              <a:ext uri="{C183D7F6-B498-43B3-948B-1728B52AA6E4}">
                <adec:decorative xmlns:adec="http://schemas.microsoft.com/office/drawing/2017/decorative" val="1"/>
              </a:ext>
            </a:extLst>
          </p:cNvPr>
          <p:cNvCxnSpPr>
            <a:cxnSpLocks/>
          </p:cNvCxnSpPr>
          <p:nvPr>
            <p:custDataLst>
              <p:tags r:id="rId9"/>
            </p:custDataLst>
          </p:nvPr>
        </p:nvCxnSpPr>
        <p:spPr>
          <a:xfrm>
            <a:off x="571501" y="5911983"/>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30" name="4. Footnote">
            <a:extLst>
              <a:ext uri="{FF2B5EF4-FFF2-40B4-BE49-F238E27FC236}">
                <a16:creationId xmlns:a16="http://schemas.microsoft.com/office/drawing/2014/main" id="{3AAF88E1-1AEB-4290-9188-F001796816B7}"/>
              </a:ext>
              <a:ext uri="{C183D7F6-B498-43B3-948B-1728B52AA6E4}">
                <adec:decorative xmlns:adec="http://schemas.microsoft.com/office/drawing/2017/decorative" val="1"/>
              </a:ext>
            </a:extLst>
          </p:cNvPr>
          <p:cNvSpPr txBox="1"/>
          <p:nvPr>
            <p:custDataLst>
              <p:tags r:id="rId10"/>
            </p:custDataLst>
          </p:nvPr>
        </p:nvSpPr>
        <p:spPr>
          <a:xfrm>
            <a:off x="553971" y="6463427"/>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a:p>
            <a:pPr lvl="0"/>
            <a:r>
              <a:rPr lang="en-US" dirty="0"/>
              <a:t>	       Agency for Healthcare Research and Quality (AHRQ)</a:t>
            </a:r>
          </a:p>
        </p:txBody>
      </p:sp>
      <p:sp>
        <p:nvSpPr>
          <p:cNvPr id="32" name="Sticker">
            <a:extLst>
              <a:ext uri="{FF2B5EF4-FFF2-40B4-BE49-F238E27FC236}">
                <a16:creationId xmlns:a16="http://schemas.microsoft.com/office/drawing/2014/main" id="{84C0D466-29BA-4D03-9EB7-2D8AFE02A4EF}"/>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cxnSp>
        <p:nvCxnSpPr>
          <p:cNvPr id="34" name="Straight Connector 33">
            <a:extLst>
              <a:ext uri="{FF2B5EF4-FFF2-40B4-BE49-F238E27FC236}">
                <a16:creationId xmlns:a16="http://schemas.microsoft.com/office/drawing/2014/main" id="{193ECB79-F6FE-424C-9C6B-5E8A21A7E971}"/>
              </a:ext>
              <a:ext uri="{C183D7F6-B498-43B3-948B-1728B52AA6E4}">
                <adec:decorative xmlns:adec="http://schemas.microsoft.com/office/drawing/2017/decorative" val="1"/>
              </a:ext>
            </a:extLst>
          </p:cNvPr>
          <p:cNvCxnSpPr>
            <a:cxnSpLocks/>
          </p:cNvCxnSpPr>
          <p:nvPr>
            <p:custDataLst>
              <p:tags r:id="rId11"/>
            </p:custDataLst>
          </p:nvPr>
        </p:nvCxnSpPr>
        <p:spPr>
          <a:xfrm>
            <a:off x="553971" y="1119704"/>
            <a:ext cx="742418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771251-87ED-41A5-8761-26FA52FABA2D}"/>
              </a:ext>
              <a:ext uri="{C183D7F6-B498-43B3-948B-1728B52AA6E4}">
                <adec:decorative xmlns:adec="http://schemas.microsoft.com/office/drawing/2017/decorative" val="1"/>
              </a:ext>
            </a:extLst>
          </p:cNvPr>
          <p:cNvCxnSpPr>
            <a:cxnSpLocks/>
          </p:cNvCxnSpPr>
          <p:nvPr>
            <p:custDataLst>
              <p:tags r:id="rId12"/>
            </p:custDataLst>
          </p:nvPr>
        </p:nvCxnSpPr>
        <p:spPr>
          <a:xfrm>
            <a:off x="553972" y="1784607"/>
            <a:ext cx="742418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901BD-DD23-423B-BD15-51E838F4A2A1}"/>
              </a:ext>
              <a:ext uri="{C183D7F6-B498-43B3-948B-1728B52AA6E4}">
                <adec:decorative xmlns:adec="http://schemas.microsoft.com/office/drawing/2017/decorative" val="1"/>
              </a:ext>
            </a:extLst>
          </p:cNvPr>
          <p:cNvCxnSpPr>
            <a:cxnSpLocks/>
          </p:cNvCxnSpPr>
          <p:nvPr>
            <p:custDataLst>
              <p:tags r:id="rId13"/>
            </p:custDataLst>
          </p:nvPr>
        </p:nvCxnSpPr>
        <p:spPr>
          <a:xfrm>
            <a:off x="9240578" y="1572731"/>
            <a:ext cx="238080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DECF7-17EC-4A23-A1C4-41C33308A38F}"/>
              </a:ext>
              <a:ext uri="{C183D7F6-B498-43B3-948B-1728B52AA6E4}">
                <adec:decorative xmlns:adec="http://schemas.microsoft.com/office/drawing/2017/decorative" val="1"/>
              </a:ext>
            </a:extLst>
          </p:cNvPr>
          <p:cNvCxnSpPr>
            <a:cxnSpLocks/>
          </p:cNvCxnSpPr>
          <p:nvPr>
            <p:custDataLst>
              <p:tags r:id="rId14"/>
            </p:custDataLst>
          </p:nvPr>
        </p:nvCxnSpPr>
        <p:spPr>
          <a:xfrm>
            <a:off x="554738" y="2953507"/>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83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a:xfrm>
            <a:off x="554736" y="132457"/>
            <a:ext cx="11082528" cy="731520"/>
          </a:xfrm>
        </p:spPr>
        <p:txBody>
          <a:bodyPr vert="horz"/>
          <a:lstStyle/>
          <a:p>
            <a:r>
              <a:rPr lang="en-US" dirty="0"/>
              <a:t>4. Treatment</a:t>
            </a:r>
          </a:p>
        </p:txBody>
      </p:sp>
      <p:sp>
        <p:nvSpPr>
          <p:cNvPr id="6" name="TextBox 5">
            <a:extLst>
              <a:ext uri="{FF2B5EF4-FFF2-40B4-BE49-F238E27FC236}">
                <a16:creationId xmlns:a16="http://schemas.microsoft.com/office/drawing/2014/main" id="{A3DBDA73-7895-45F3-92BF-982547643037}"/>
              </a:ext>
            </a:extLst>
          </p:cNvPr>
          <p:cNvSpPr txBox="1"/>
          <p:nvPr>
            <p:custDataLst>
              <p:tags r:id="rId2"/>
            </p:custDataLst>
          </p:nvPr>
        </p:nvSpPr>
        <p:spPr>
          <a:xfrm>
            <a:off x="571499" y="1116189"/>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sp>
        <p:nvSpPr>
          <p:cNvPr id="7" name="TextBox 6">
            <a:extLst>
              <a:ext uri="{FF2B5EF4-FFF2-40B4-BE49-F238E27FC236}">
                <a16:creationId xmlns:a16="http://schemas.microsoft.com/office/drawing/2014/main" id="{9D7150CC-8B17-4117-BE6E-F9C2A9C0DC6E}"/>
              </a:ext>
            </a:extLst>
          </p:cNvPr>
          <p:cNvSpPr txBox="1"/>
          <p:nvPr>
            <p:custDataLst>
              <p:tags r:id="rId3"/>
            </p:custDataLst>
          </p:nvPr>
        </p:nvSpPr>
        <p:spPr>
          <a:xfrm>
            <a:off x="571499" y="1551171"/>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Assessments</a:t>
            </a:r>
            <a:endParaRPr lang="en-US" dirty="0"/>
          </a:p>
        </p:txBody>
      </p:sp>
      <p:sp>
        <p:nvSpPr>
          <p:cNvPr id="8" name="TextBox 7">
            <a:extLst>
              <a:ext uri="{FF2B5EF4-FFF2-40B4-BE49-F238E27FC236}">
                <a16:creationId xmlns:a16="http://schemas.microsoft.com/office/drawing/2014/main" id="{9198C308-D264-4737-A6DB-C87560645F13}"/>
              </a:ext>
            </a:extLst>
          </p:cNvPr>
          <p:cNvSpPr txBox="1"/>
          <p:nvPr>
            <p:custDataLst>
              <p:tags r:id="rId4"/>
            </p:custDataLst>
          </p:nvPr>
        </p:nvSpPr>
        <p:spPr>
          <a:xfrm>
            <a:off x="571499" y="2143755"/>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Counselling/ Therapy</a:t>
            </a:r>
            <a:endParaRPr lang="en-US" sz="1800" dirty="0"/>
          </a:p>
        </p:txBody>
      </p:sp>
      <p:sp>
        <p:nvSpPr>
          <p:cNvPr id="9" name="TextBox 8">
            <a:extLst>
              <a:ext uri="{FF2B5EF4-FFF2-40B4-BE49-F238E27FC236}">
                <a16:creationId xmlns:a16="http://schemas.microsoft.com/office/drawing/2014/main" id="{E67A6329-1C54-4A7C-81FB-6AECDCDCF2A8}"/>
              </a:ext>
            </a:extLst>
          </p:cNvPr>
          <p:cNvSpPr txBox="1"/>
          <p:nvPr>
            <p:custDataLst>
              <p:tags r:id="rId5"/>
            </p:custDataLst>
          </p:nvPr>
        </p:nvSpPr>
        <p:spPr>
          <a:xfrm>
            <a:off x="571499" y="2736339"/>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Medication management</a:t>
            </a:r>
            <a:endParaRPr lang="en-US" sz="1800" dirty="0"/>
          </a:p>
        </p:txBody>
      </p:sp>
      <p:sp>
        <p:nvSpPr>
          <p:cNvPr id="10" name="TextBox 9">
            <a:extLst>
              <a:ext uri="{FF2B5EF4-FFF2-40B4-BE49-F238E27FC236}">
                <a16:creationId xmlns:a16="http://schemas.microsoft.com/office/drawing/2014/main" id="{F9BBED28-807C-4C63-8839-EE3D113C5888}"/>
              </a:ext>
            </a:extLst>
          </p:cNvPr>
          <p:cNvSpPr txBox="1"/>
          <p:nvPr>
            <p:custDataLst>
              <p:tags r:id="rId6"/>
            </p:custDataLst>
          </p:nvPr>
        </p:nvSpPr>
        <p:spPr>
          <a:xfrm>
            <a:off x="571499" y="3328923"/>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i="0" u="none" dirty="0">
                <a:solidFill>
                  <a:schemeClr val="tx1"/>
                </a:solidFill>
                <a:latin typeface="+mn-lt"/>
              </a:rPr>
              <a:t>Team consultation</a:t>
            </a:r>
            <a:endParaRPr lang="en-US" sz="1800" dirty="0"/>
          </a:p>
        </p:txBody>
      </p:sp>
      <p:sp>
        <p:nvSpPr>
          <p:cNvPr id="11" name="TextBox 10">
            <a:extLst>
              <a:ext uri="{FF2B5EF4-FFF2-40B4-BE49-F238E27FC236}">
                <a16:creationId xmlns:a16="http://schemas.microsoft.com/office/drawing/2014/main" id="{D076540A-6719-4161-8E73-E3E6A7B2415C}"/>
              </a:ext>
            </a:extLst>
          </p:cNvPr>
          <p:cNvSpPr txBox="1"/>
          <p:nvPr>
            <p:custDataLst>
              <p:tags r:id="rId7"/>
            </p:custDataLst>
          </p:nvPr>
        </p:nvSpPr>
        <p:spPr>
          <a:xfrm>
            <a:off x="571499" y="3921507"/>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Family/dyadic services</a:t>
            </a:r>
            <a:endParaRPr lang="en-US" sz="1800" dirty="0"/>
          </a:p>
        </p:txBody>
      </p:sp>
      <p:sp>
        <p:nvSpPr>
          <p:cNvPr id="12" name="TextBox 11">
            <a:extLst>
              <a:ext uri="{FF2B5EF4-FFF2-40B4-BE49-F238E27FC236}">
                <a16:creationId xmlns:a16="http://schemas.microsoft.com/office/drawing/2014/main" id="{0F9B7784-BAA5-496F-A477-FAD8D35780F2}"/>
              </a:ext>
            </a:extLst>
          </p:cNvPr>
          <p:cNvSpPr txBox="1"/>
          <p:nvPr>
            <p:custDataLst>
              <p:tags r:id="rId8"/>
            </p:custDataLst>
          </p:nvPr>
        </p:nvSpPr>
        <p:spPr>
          <a:xfrm>
            <a:off x="571499" y="4514091"/>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Mobile crisis services</a:t>
            </a:r>
            <a:endParaRPr lang="en-US" sz="1800" dirty="0"/>
          </a:p>
        </p:txBody>
      </p:sp>
      <p:sp>
        <p:nvSpPr>
          <p:cNvPr id="32" name="TextBox 31">
            <a:extLst>
              <a:ext uri="{FF2B5EF4-FFF2-40B4-BE49-F238E27FC236}">
                <a16:creationId xmlns:a16="http://schemas.microsoft.com/office/drawing/2014/main" id="{3DF6140D-B5D5-479E-88EC-0107E49C5A00}"/>
              </a:ext>
            </a:extLst>
          </p:cNvPr>
          <p:cNvSpPr txBox="1"/>
          <p:nvPr>
            <p:custDataLst>
              <p:tags r:id="rId9"/>
            </p:custDataLst>
          </p:nvPr>
        </p:nvSpPr>
        <p:spPr>
          <a:xfrm>
            <a:off x="571498" y="5106675"/>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Evidence-based therapy, CBT</a:t>
            </a:r>
            <a:endParaRPr lang="en-US" sz="1800" dirty="0"/>
          </a:p>
        </p:txBody>
      </p:sp>
      <p:sp>
        <p:nvSpPr>
          <p:cNvPr id="13" name="TextBox 12">
            <a:extLst>
              <a:ext uri="{FF2B5EF4-FFF2-40B4-BE49-F238E27FC236}">
                <a16:creationId xmlns:a16="http://schemas.microsoft.com/office/drawing/2014/main" id="{9FB3C988-85DD-44F0-821F-1C2DFD7A49BB}"/>
              </a:ext>
            </a:extLst>
          </p:cNvPr>
          <p:cNvSpPr txBox="1"/>
          <p:nvPr>
            <p:custDataLst>
              <p:tags r:id="rId10"/>
            </p:custDataLst>
          </p:nvPr>
        </p:nvSpPr>
        <p:spPr>
          <a:xfrm>
            <a:off x="571498" y="5699259"/>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SUD treatment</a:t>
            </a:r>
            <a:endParaRPr lang="en-US" sz="1800" dirty="0"/>
          </a:p>
        </p:txBody>
      </p:sp>
      <p:cxnSp>
        <p:nvCxnSpPr>
          <p:cNvPr id="38" name="Straight Connector 37">
            <a:extLst>
              <a:ext uri="{FF2B5EF4-FFF2-40B4-BE49-F238E27FC236}">
                <a16:creationId xmlns:a16="http://schemas.microsoft.com/office/drawing/2014/main" id="{8D72F6D0-4D07-46ED-BADC-7606B3BE8096}"/>
              </a:ext>
              <a:ext uri="{C183D7F6-B498-43B3-948B-1728B52AA6E4}">
                <adec:decorative xmlns:adec="http://schemas.microsoft.com/office/drawing/2017/decorative" val="1"/>
              </a:ext>
            </a:extLst>
          </p:cNvPr>
          <p:cNvCxnSpPr/>
          <p:nvPr>
            <p:custDataLst>
              <p:tags r:id="rId11"/>
            </p:custDataLst>
          </p:nvPr>
        </p:nvCxnSpPr>
        <p:spPr>
          <a:xfrm>
            <a:off x="571500" y="147218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8C160E-5379-4235-92A8-2CDC22B4DCB4}"/>
              </a:ext>
              <a:ext uri="{C183D7F6-B498-43B3-948B-1728B52AA6E4}">
                <adec:decorative xmlns:adec="http://schemas.microsoft.com/office/drawing/2017/decorative" val="1"/>
              </a:ext>
            </a:extLst>
          </p:cNvPr>
          <p:cNvCxnSpPr/>
          <p:nvPr>
            <p:custDataLst>
              <p:tags r:id="rId12"/>
            </p:custDataLst>
          </p:nvPr>
        </p:nvCxnSpPr>
        <p:spPr>
          <a:xfrm>
            <a:off x="571500" y="147218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C7EF48-43B7-4E14-8538-31AC3BD84642}"/>
              </a:ext>
              <a:ext uri="{C183D7F6-B498-43B3-948B-1728B52AA6E4}">
                <adec:decorative xmlns:adec="http://schemas.microsoft.com/office/drawing/2017/decorative" val="1"/>
              </a:ext>
            </a:extLst>
          </p:cNvPr>
          <p:cNvCxnSpPr/>
          <p:nvPr>
            <p:custDataLst>
              <p:tags r:id="rId13"/>
            </p:custDataLst>
          </p:nvPr>
        </p:nvCxnSpPr>
        <p:spPr>
          <a:xfrm>
            <a:off x="571500" y="147218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D14A26-4466-4893-820C-2AB0E36D5EE7}"/>
              </a:ext>
              <a:ext uri="{C183D7F6-B498-43B3-948B-1728B52AA6E4}">
                <adec:decorative xmlns:adec="http://schemas.microsoft.com/office/drawing/2017/decorative" val="1"/>
              </a:ext>
            </a:extLst>
          </p:cNvPr>
          <p:cNvCxnSpPr/>
          <p:nvPr>
            <p:custDataLst>
              <p:tags r:id="rId14"/>
            </p:custDataLst>
          </p:nvPr>
        </p:nvCxnSpPr>
        <p:spPr>
          <a:xfrm>
            <a:off x="571500" y="147218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p:nvPr>
            <p:custDataLst>
              <p:tags r:id="rId15"/>
            </p:custDataLst>
          </p:nvPr>
        </p:nvCxnSpPr>
        <p:spPr>
          <a:xfrm>
            <a:off x="571500" y="2049071"/>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p:nvPr>
            <p:custDataLst>
              <p:tags r:id="rId16"/>
            </p:custDataLst>
          </p:nvPr>
        </p:nvCxnSpPr>
        <p:spPr>
          <a:xfrm>
            <a:off x="571500" y="2643765"/>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07B0-C32C-4014-AB37-FE6571BC522E}"/>
              </a:ext>
              <a:ext uri="{C183D7F6-B498-43B3-948B-1728B52AA6E4}">
                <adec:decorative xmlns:adec="http://schemas.microsoft.com/office/drawing/2017/decorative" val="1"/>
              </a:ext>
            </a:extLst>
          </p:cNvPr>
          <p:cNvCxnSpPr/>
          <p:nvPr>
            <p:custDataLst>
              <p:tags r:id="rId17"/>
            </p:custDataLst>
          </p:nvPr>
        </p:nvCxnSpPr>
        <p:spPr>
          <a:xfrm>
            <a:off x="571500" y="3248289"/>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8A4A522-F0C4-4826-A5C0-166E9E33AF8C}"/>
              </a:ext>
              <a:ext uri="{C183D7F6-B498-43B3-948B-1728B52AA6E4}">
                <adec:decorative xmlns:adec="http://schemas.microsoft.com/office/drawing/2017/decorative" val="1"/>
              </a:ext>
            </a:extLst>
          </p:cNvPr>
          <p:cNvSpPr txBox="1"/>
          <p:nvPr>
            <p:custDataLst>
              <p:tags r:id="rId18"/>
            </p:custDataLst>
          </p:nvPr>
        </p:nvSpPr>
        <p:spPr>
          <a:xfrm>
            <a:off x="554735" y="6118246"/>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a:t>
            </a:r>
            <a:endParaRPr lang="en-US" dirty="0"/>
          </a:p>
        </p:txBody>
      </p:sp>
      <p:cxnSp>
        <p:nvCxnSpPr>
          <p:cNvPr id="45" name="Straight Connector 44">
            <a:extLst>
              <a:ext uri="{FF2B5EF4-FFF2-40B4-BE49-F238E27FC236}">
                <a16:creationId xmlns:a16="http://schemas.microsoft.com/office/drawing/2014/main" id="{E122CB3B-04D2-4F0C-9C9B-738ADD655D36}"/>
              </a:ext>
              <a:ext uri="{C183D7F6-B498-43B3-948B-1728B52AA6E4}">
                <adec:decorative xmlns:adec="http://schemas.microsoft.com/office/drawing/2017/decorative" val="1"/>
              </a:ext>
            </a:extLst>
          </p:cNvPr>
          <p:cNvCxnSpPr/>
          <p:nvPr>
            <p:custDataLst>
              <p:tags r:id="rId19"/>
            </p:custDataLst>
          </p:nvPr>
        </p:nvCxnSpPr>
        <p:spPr>
          <a:xfrm>
            <a:off x="571500" y="3852813"/>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E436B3-B6B9-4A59-8408-D43BCD693FEB}"/>
              </a:ext>
              <a:ext uri="{C183D7F6-B498-43B3-948B-1728B52AA6E4}">
                <adec:decorative xmlns:adec="http://schemas.microsoft.com/office/drawing/2017/decorative" val="1"/>
              </a:ext>
            </a:extLst>
          </p:cNvPr>
          <p:cNvCxnSpPr/>
          <p:nvPr>
            <p:custDataLst>
              <p:tags r:id="rId20"/>
            </p:custDataLst>
          </p:nvPr>
        </p:nvCxnSpPr>
        <p:spPr>
          <a:xfrm>
            <a:off x="571500" y="4419407"/>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1651951-2E15-4DC7-9D5C-2D29DCB45DB6}"/>
              </a:ext>
              <a:ext uri="{C183D7F6-B498-43B3-948B-1728B52AA6E4}">
                <adec:decorative xmlns:adec="http://schemas.microsoft.com/office/drawing/2017/decorative" val="1"/>
              </a:ext>
            </a:extLst>
          </p:cNvPr>
          <p:cNvCxnSpPr/>
          <p:nvPr>
            <p:custDataLst>
              <p:tags r:id="rId21"/>
            </p:custDataLst>
          </p:nvPr>
        </p:nvCxnSpPr>
        <p:spPr>
          <a:xfrm>
            <a:off x="571500" y="5604575"/>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B9629B-DEFE-4BEB-B1DE-10CD751E7BC6}"/>
              </a:ext>
              <a:ext uri="{C183D7F6-B498-43B3-948B-1728B52AA6E4}">
                <adec:decorative xmlns:adec="http://schemas.microsoft.com/office/drawing/2017/decorative" val="1"/>
              </a:ext>
            </a:extLst>
          </p:cNvPr>
          <p:cNvCxnSpPr/>
          <p:nvPr>
            <p:custDataLst>
              <p:tags r:id="rId22"/>
            </p:custDataLst>
          </p:nvPr>
        </p:nvCxnSpPr>
        <p:spPr>
          <a:xfrm>
            <a:off x="554736" y="6136627"/>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30" name="Sticker">
            <a:extLst>
              <a:ext uri="{FF2B5EF4-FFF2-40B4-BE49-F238E27FC236}">
                <a16:creationId xmlns:a16="http://schemas.microsoft.com/office/drawing/2014/main" id="{E338BC23-D3FD-455D-B18E-4BE7813904AC}"/>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31" name="4. Footnote">
            <a:extLst>
              <a:ext uri="{FF2B5EF4-FFF2-40B4-BE49-F238E27FC236}">
                <a16:creationId xmlns:a16="http://schemas.microsoft.com/office/drawing/2014/main" id="{A3962074-4C37-48D2-9FF1-94A1A0B6C0FC}"/>
              </a:ext>
              <a:ext uri="{C183D7F6-B498-43B3-948B-1728B52AA6E4}">
                <adec:decorative xmlns:adec="http://schemas.microsoft.com/office/drawing/2017/decorative" val="1"/>
              </a:ext>
            </a:extLst>
          </p:cNvPr>
          <p:cNvSpPr txBox="1"/>
          <p:nvPr>
            <p:custDataLst>
              <p:tags r:id="rId23"/>
            </p:custDataLst>
          </p:nvPr>
        </p:nvSpPr>
        <p:spPr>
          <a:xfrm>
            <a:off x="553972" y="6410025"/>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a:p>
            <a:pPr lvl="0"/>
            <a:r>
              <a:rPr lang="en-US" dirty="0"/>
              <a:t>	       Agency for Healthcare Research and Quality (AHRQ)</a:t>
            </a:r>
          </a:p>
        </p:txBody>
      </p:sp>
      <p:sp>
        <p:nvSpPr>
          <p:cNvPr id="28" name="TextBox 27">
            <a:extLst>
              <a:ext uri="{FF2B5EF4-FFF2-40B4-BE49-F238E27FC236}">
                <a16:creationId xmlns:a16="http://schemas.microsoft.com/office/drawing/2014/main" id="{BE77F775-55EC-4DEE-A755-566D2CEF23A1}"/>
              </a:ext>
            </a:extLst>
          </p:cNvPr>
          <p:cNvSpPr txBox="1"/>
          <p:nvPr>
            <p:custDataLst>
              <p:tags r:id="rId24"/>
            </p:custDataLst>
          </p:nvPr>
        </p:nvSpPr>
        <p:spPr>
          <a:xfrm>
            <a:off x="4221126" y="825441"/>
            <a:ext cx="337317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Specific examples of services to include within the category</a:t>
            </a:r>
          </a:p>
        </p:txBody>
      </p:sp>
      <p:sp>
        <p:nvSpPr>
          <p:cNvPr id="29" name="TextBox 28">
            <a:extLst>
              <a:ext uri="{FF2B5EF4-FFF2-40B4-BE49-F238E27FC236}">
                <a16:creationId xmlns:a16="http://schemas.microsoft.com/office/drawing/2014/main" id="{D77E9319-5E5D-4F44-8170-0E84BADEA174}"/>
              </a:ext>
            </a:extLst>
          </p:cNvPr>
          <p:cNvSpPr txBox="1"/>
          <p:nvPr>
            <p:custDataLst>
              <p:tags r:id="rId25"/>
            </p:custDataLst>
          </p:nvPr>
        </p:nvSpPr>
        <p:spPr>
          <a:xfrm>
            <a:off x="8250201" y="901641"/>
            <a:ext cx="297024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Providers who typically provide service</a:t>
            </a:r>
          </a:p>
        </p:txBody>
      </p:sp>
      <p:cxnSp>
        <p:nvCxnSpPr>
          <p:cNvPr id="35" name="Straight Connector 34">
            <a:extLst>
              <a:ext uri="{FF2B5EF4-FFF2-40B4-BE49-F238E27FC236}">
                <a16:creationId xmlns:a16="http://schemas.microsoft.com/office/drawing/2014/main" id="{20EA4E82-66A2-4845-8709-3B9B6D86C4EE}"/>
              </a:ext>
              <a:ext uri="{C183D7F6-B498-43B3-948B-1728B52AA6E4}">
                <adec:decorative xmlns:adec="http://schemas.microsoft.com/office/drawing/2017/decorative" val="1"/>
              </a:ext>
            </a:extLst>
          </p:cNvPr>
          <p:cNvCxnSpPr/>
          <p:nvPr>
            <p:custDataLst>
              <p:tags r:id="rId26"/>
            </p:custDataLst>
          </p:nvPr>
        </p:nvCxnSpPr>
        <p:spPr>
          <a:xfrm>
            <a:off x="571500" y="5046142"/>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593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a:xfrm>
            <a:off x="554736" y="484917"/>
            <a:ext cx="7918704" cy="731520"/>
          </a:xfrm>
        </p:spPr>
        <p:txBody>
          <a:bodyPr vert="horz"/>
          <a:lstStyle/>
          <a:p>
            <a:r>
              <a:rPr lang="en-US" dirty="0"/>
              <a:t>4. Coordination/care management and ongoing support</a:t>
            </a:r>
          </a:p>
        </p:txBody>
      </p:sp>
      <p:sp>
        <p:nvSpPr>
          <p:cNvPr id="24" name="TextBox 23">
            <a:extLst>
              <a:ext uri="{FF2B5EF4-FFF2-40B4-BE49-F238E27FC236}">
                <a16:creationId xmlns:a16="http://schemas.microsoft.com/office/drawing/2014/main" id="{4418D150-57E8-4970-8878-5A9C98152A06}"/>
              </a:ext>
            </a:extLst>
          </p:cNvPr>
          <p:cNvSpPr txBox="1"/>
          <p:nvPr>
            <p:custDataLst>
              <p:tags r:id="rId2"/>
            </p:custDataLst>
          </p:nvPr>
        </p:nvSpPr>
        <p:spPr>
          <a:xfrm>
            <a:off x="553969" y="1416148"/>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sp>
        <p:nvSpPr>
          <p:cNvPr id="7" name="TextBox 6">
            <a:extLst>
              <a:ext uri="{FF2B5EF4-FFF2-40B4-BE49-F238E27FC236}">
                <a16:creationId xmlns:a16="http://schemas.microsoft.com/office/drawing/2014/main" id="{9D7150CC-8B17-4117-BE6E-F9C2A9C0DC6E}"/>
              </a:ext>
            </a:extLst>
          </p:cNvPr>
          <p:cNvSpPr txBox="1"/>
          <p:nvPr>
            <p:custDataLst>
              <p:tags r:id="rId3"/>
            </p:custDataLst>
          </p:nvPr>
        </p:nvSpPr>
        <p:spPr>
          <a:xfrm>
            <a:off x="553969" y="1931605"/>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Case management: </a:t>
            </a:r>
            <a:r>
              <a:rPr lang="en-US" sz="1800" dirty="0">
                <a:cs typeface="Arial"/>
              </a:rPr>
              <a:t>clinical team conferences to discuss a patient’s care</a:t>
            </a:r>
          </a:p>
        </p:txBody>
      </p:sp>
      <p:sp>
        <p:nvSpPr>
          <p:cNvPr id="8" name="TextBox 7">
            <a:extLst>
              <a:ext uri="{FF2B5EF4-FFF2-40B4-BE49-F238E27FC236}">
                <a16:creationId xmlns:a16="http://schemas.microsoft.com/office/drawing/2014/main" id="{9198C308-D264-4737-A6DB-C87560645F13}"/>
              </a:ext>
            </a:extLst>
          </p:cNvPr>
          <p:cNvSpPr txBox="1"/>
          <p:nvPr>
            <p:custDataLst>
              <p:tags r:id="rId4"/>
            </p:custDataLst>
          </p:nvPr>
        </p:nvSpPr>
        <p:spPr>
          <a:xfrm>
            <a:off x="571501" y="2534629"/>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Case consultation: </a:t>
            </a:r>
            <a:r>
              <a:rPr lang="en-US" sz="1800" dirty="0">
                <a:cs typeface="Arial"/>
              </a:rPr>
              <a:t>consultation between a specialist and a teacher or other adult (e.g., interdisciplinary care team meeting)</a:t>
            </a:r>
          </a:p>
        </p:txBody>
      </p:sp>
      <p:sp>
        <p:nvSpPr>
          <p:cNvPr id="9" name="TextBox 8">
            <a:extLst>
              <a:ext uri="{FF2B5EF4-FFF2-40B4-BE49-F238E27FC236}">
                <a16:creationId xmlns:a16="http://schemas.microsoft.com/office/drawing/2014/main" id="{E67A6329-1C54-4A7C-81FB-6AECDCDCF2A8}"/>
              </a:ext>
            </a:extLst>
          </p:cNvPr>
          <p:cNvSpPr txBox="1"/>
          <p:nvPr>
            <p:custDataLst>
              <p:tags r:id="rId5"/>
            </p:custDataLst>
          </p:nvPr>
        </p:nvSpPr>
        <p:spPr>
          <a:xfrm>
            <a:off x="571501" y="3334996"/>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Referral coordination – Social Determinates of Health (SDOH): </a:t>
            </a:r>
            <a:r>
              <a:rPr lang="en-US" sz="1800" dirty="0"/>
              <a:t>connecting students to social supports which affect health status (e.g., connecting members to housing supports and food pantries definition)</a:t>
            </a:r>
          </a:p>
        </p:txBody>
      </p:sp>
      <p:sp>
        <p:nvSpPr>
          <p:cNvPr id="10" name="TextBox 9">
            <a:extLst>
              <a:ext uri="{FF2B5EF4-FFF2-40B4-BE49-F238E27FC236}">
                <a16:creationId xmlns:a16="http://schemas.microsoft.com/office/drawing/2014/main" id="{F9BBED28-807C-4C63-8839-EE3D113C5888}"/>
              </a:ext>
            </a:extLst>
          </p:cNvPr>
          <p:cNvSpPr txBox="1"/>
          <p:nvPr>
            <p:custDataLst>
              <p:tags r:id="rId6"/>
            </p:custDataLst>
          </p:nvPr>
        </p:nvSpPr>
        <p:spPr>
          <a:xfrm>
            <a:off x="553970" y="4345312"/>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Diagnostic support group: </a:t>
            </a:r>
            <a:r>
              <a:rPr lang="en-US" sz="1800" dirty="0"/>
              <a:t>support group for people with the same diagnosis (e.g., anxiety and depression support group)</a:t>
            </a:r>
          </a:p>
        </p:txBody>
      </p:sp>
      <p:sp>
        <p:nvSpPr>
          <p:cNvPr id="21" name="TextBox 20">
            <a:extLst>
              <a:ext uri="{FF2B5EF4-FFF2-40B4-BE49-F238E27FC236}">
                <a16:creationId xmlns:a16="http://schemas.microsoft.com/office/drawing/2014/main" id="{CC8C4DA5-19A1-454A-981E-218DA551F2AC}"/>
              </a:ext>
            </a:extLst>
          </p:cNvPr>
          <p:cNvSpPr txBox="1"/>
          <p:nvPr>
            <p:custDataLst>
              <p:tags r:id="rId7"/>
            </p:custDataLst>
          </p:nvPr>
        </p:nvSpPr>
        <p:spPr>
          <a:xfrm>
            <a:off x="553972" y="5099046"/>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Recovery group: </a:t>
            </a:r>
            <a:r>
              <a:rPr lang="en-US" sz="1800" dirty="0"/>
              <a:t>support group for people in recovery from an SUD (e.g., </a:t>
            </a:r>
            <a:r>
              <a:rPr lang="en-US" sz="1800" dirty="0" err="1"/>
              <a:t>Alateen</a:t>
            </a:r>
            <a:r>
              <a:rPr lang="en-US" sz="1800" dirty="0"/>
              <a:t>)</a:t>
            </a:r>
          </a:p>
        </p:txBody>
      </p:sp>
      <p:sp>
        <p:nvSpPr>
          <p:cNvPr id="27" name="TextBox 26">
            <a:extLst>
              <a:ext uri="{FF2B5EF4-FFF2-40B4-BE49-F238E27FC236}">
                <a16:creationId xmlns:a16="http://schemas.microsoft.com/office/drawing/2014/main" id="{FEBCBDA1-B660-43ED-B8C2-76978688B789}"/>
              </a:ext>
            </a:extLst>
          </p:cNvPr>
          <p:cNvSpPr txBox="1">
            <a:spLocks/>
          </p:cNvSpPr>
          <p:nvPr>
            <p:custDataLst>
              <p:tags r:id="rId8"/>
            </p:custDataLst>
          </p:nvPr>
        </p:nvSpPr>
        <p:spPr>
          <a:xfrm>
            <a:off x="9240577" y="1247518"/>
            <a:ext cx="2380808" cy="24622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For discussion</a:t>
            </a:r>
          </a:p>
        </p:txBody>
      </p:sp>
      <p:sp>
        <p:nvSpPr>
          <p:cNvPr id="23" name="TextBox 22">
            <a:extLst>
              <a:ext uri="{FF2B5EF4-FFF2-40B4-BE49-F238E27FC236}">
                <a16:creationId xmlns:a16="http://schemas.microsoft.com/office/drawing/2014/main" id="{4C577DD7-71E7-427E-8E5E-66D06ED6C543}"/>
              </a:ext>
            </a:extLst>
          </p:cNvPr>
          <p:cNvSpPr txBox="1">
            <a:spLocks/>
          </p:cNvSpPr>
          <p:nvPr>
            <p:custDataLst>
              <p:tags r:id="rId9"/>
            </p:custDataLst>
          </p:nvPr>
        </p:nvSpPr>
        <p:spPr>
          <a:xfrm>
            <a:off x="9239691" y="1587034"/>
            <a:ext cx="2380808" cy="458587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dirty="0"/>
              <a:t>What additional major categories of coordination/ case management services should be offered in school-linked settings?</a:t>
            </a:r>
          </a:p>
          <a:p>
            <a:pPr>
              <a:buNone/>
            </a:pPr>
            <a:r>
              <a:rPr lang="en-US" sz="1800" dirty="0"/>
              <a:t>A</a:t>
            </a:r>
            <a:r>
              <a:rPr lang="en-US" sz="1800" dirty="0">
                <a:solidFill>
                  <a:srgbClr val="000000"/>
                </a:solidFill>
              </a:rPr>
              <a:t>re any services on this list not appropriate to deliver in a school-linked setting?</a:t>
            </a:r>
          </a:p>
          <a:p>
            <a:pPr>
              <a:buNone/>
            </a:pPr>
            <a:r>
              <a:rPr lang="en-US" sz="1800" b="0" i="0" dirty="0">
                <a:solidFill>
                  <a:srgbClr val="1D1C1D"/>
                </a:solidFill>
                <a:effectLst/>
              </a:rPr>
              <a:t>Are there specific policy and operational issues to consider in order to deliver and seek reimbursement for these services?</a:t>
            </a:r>
            <a:endParaRPr lang="en-US" sz="1800" dirty="0"/>
          </a:p>
        </p:txBody>
      </p: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a:cxnSpLocks/>
          </p:cNvCxnSpPr>
          <p:nvPr>
            <p:custDataLst>
              <p:tags r:id="rId10"/>
            </p:custDataLst>
          </p:nvPr>
        </p:nvCxnSpPr>
        <p:spPr>
          <a:xfrm>
            <a:off x="571501" y="2423384"/>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a:cxnSpLocks/>
          </p:cNvCxnSpPr>
          <p:nvPr>
            <p:custDataLst>
              <p:tags r:id="rId11"/>
            </p:custDataLst>
          </p:nvPr>
        </p:nvCxnSpPr>
        <p:spPr>
          <a:xfrm>
            <a:off x="571501" y="3190428"/>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07B0-C32C-4014-AB37-FE6571BC522E}"/>
              </a:ext>
              <a:ext uri="{C183D7F6-B498-43B3-948B-1728B52AA6E4}">
                <adec:decorative xmlns:adec="http://schemas.microsoft.com/office/drawing/2017/decorative" val="1"/>
              </a:ext>
            </a:extLst>
          </p:cNvPr>
          <p:cNvCxnSpPr>
            <a:cxnSpLocks/>
          </p:cNvCxnSpPr>
          <p:nvPr>
            <p:custDataLst>
              <p:tags r:id="rId12"/>
            </p:custDataLst>
          </p:nvPr>
        </p:nvCxnSpPr>
        <p:spPr>
          <a:xfrm>
            <a:off x="571501" y="4239187"/>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19" name="4. Footnote">
            <a:extLst>
              <a:ext uri="{FF2B5EF4-FFF2-40B4-BE49-F238E27FC236}">
                <a16:creationId xmlns:a16="http://schemas.microsoft.com/office/drawing/2014/main" id="{E9DD3BD1-C7C5-4AA9-85B9-EF08C7EC0818}"/>
              </a:ext>
              <a:ext uri="{C183D7F6-B498-43B3-948B-1728B52AA6E4}">
                <adec:decorative xmlns:adec="http://schemas.microsoft.com/office/drawing/2017/decorative" val="1"/>
              </a:ext>
            </a:extLst>
          </p:cNvPr>
          <p:cNvSpPr txBox="1"/>
          <p:nvPr>
            <p:custDataLst>
              <p:tags r:id="rId13"/>
            </p:custDataLst>
          </p:nvPr>
        </p:nvSpPr>
        <p:spPr>
          <a:xfrm>
            <a:off x="553972" y="6216845"/>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a:p>
            <a:pPr lvl="0"/>
            <a:r>
              <a:rPr lang="en-US" dirty="0"/>
              <a:t>	       Agency for Healthcare Research and Quality (AHRQ)</a:t>
            </a:r>
          </a:p>
        </p:txBody>
      </p:sp>
      <p:sp>
        <p:nvSpPr>
          <p:cNvPr id="22" name="Sticker">
            <a:extLst>
              <a:ext uri="{FF2B5EF4-FFF2-40B4-BE49-F238E27FC236}">
                <a16:creationId xmlns:a16="http://schemas.microsoft.com/office/drawing/2014/main" id="{A5F92B0B-C352-4F97-98B5-51A9CD60E69F}"/>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cxnSp>
        <p:nvCxnSpPr>
          <p:cNvPr id="26" name="Straight Connector 25">
            <a:extLst>
              <a:ext uri="{FF2B5EF4-FFF2-40B4-BE49-F238E27FC236}">
                <a16:creationId xmlns:a16="http://schemas.microsoft.com/office/drawing/2014/main" id="{0C06BF84-C1F9-461D-9D29-5B597C4F4BD2}"/>
              </a:ext>
              <a:ext uri="{C183D7F6-B498-43B3-948B-1728B52AA6E4}">
                <adec:decorative xmlns:adec="http://schemas.microsoft.com/office/drawing/2017/decorative" val="1"/>
              </a:ext>
            </a:extLst>
          </p:cNvPr>
          <p:cNvCxnSpPr>
            <a:cxnSpLocks/>
          </p:cNvCxnSpPr>
          <p:nvPr>
            <p:custDataLst>
              <p:tags r:id="rId14"/>
            </p:custDataLst>
          </p:nvPr>
        </p:nvCxnSpPr>
        <p:spPr>
          <a:xfrm>
            <a:off x="554736" y="1814469"/>
            <a:ext cx="742418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C545A7-ADA0-4C85-A020-6E156E06E710}"/>
              </a:ext>
              <a:ext uri="{C183D7F6-B498-43B3-948B-1728B52AA6E4}">
                <adec:decorative xmlns:adec="http://schemas.microsoft.com/office/drawing/2017/decorative" val="1"/>
              </a:ext>
            </a:extLst>
          </p:cNvPr>
          <p:cNvCxnSpPr>
            <a:cxnSpLocks/>
          </p:cNvCxnSpPr>
          <p:nvPr>
            <p:custDataLst>
              <p:tags r:id="rId15"/>
            </p:custDataLst>
          </p:nvPr>
        </p:nvCxnSpPr>
        <p:spPr>
          <a:xfrm>
            <a:off x="9240578" y="1572731"/>
            <a:ext cx="238080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6014F-0F5C-4C40-AD1C-F41315EA143C}"/>
              </a:ext>
              <a:ext uri="{C183D7F6-B498-43B3-948B-1728B52AA6E4}">
                <adec:decorative xmlns:adec="http://schemas.microsoft.com/office/drawing/2017/decorative" val="1"/>
              </a:ext>
            </a:extLst>
          </p:cNvPr>
          <p:cNvCxnSpPr>
            <a:cxnSpLocks/>
          </p:cNvCxnSpPr>
          <p:nvPr>
            <p:custDataLst>
              <p:tags r:id="rId16"/>
            </p:custDataLst>
          </p:nvPr>
        </p:nvCxnSpPr>
        <p:spPr>
          <a:xfrm>
            <a:off x="553971" y="4988234"/>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341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p:txBody>
          <a:bodyPr vert="horz"/>
          <a:lstStyle/>
          <a:p>
            <a:r>
              <a:rPr lang="en-US" dirty="0"/>
              <a:t>4. Coordination/care management and ongoing support</a:t>
            </a:r>
          </a:p>
        </p:txBody>
      </p:sp>
      <p:sp>
        <p:nvSpPr>
          <p:cNvPr id="6" name="TextBox 5">
            <a:extLst>
              <a:ext uri="{FF2B5EF4-FFF2-40B4-BE49-F238E27FC236}">
                <a16:creationId xmlns:a16="http://schemas.microsoft.com/office/drawing/2014/main" id="{A3DBDA73-7895-45F3-92BF-982547643037}"/>
              </a:ext>
            </a:extLst>
          </p:cNvPr>
          <p:cNvSpPr txBox="1"/>
          <p:nvPr>
            <p:custDataLst>
              <p:tags r:id="rId2"/>
            </p:custDataLst>
          </p:nvPr>
        </p:nvSpPr>
        <p:spPr>
          <a:xfrm>
            <a:off x="571499" y="1426290"/>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sp>
        <p:nvSpPr>
          <p:cNvPr id="7" name="TextBox 6">
            <a:extLst>
              <a:ext uri="{FF2B5EF4-FFF2-40B4-BE49-F238E27FC236}">
                <a16:creationId xmlns:a16="http://schemas.microsoft.com/office/drawing/2014/main" id="{9D7150CC-8B17-4117-BE6E-F9C2A9C0DC6E}"/>
              </a:ext>
            </a:extLst>
          </p:cNvPr>
          <p:cNvSpPr txBox="1"/>
          <p:nvPr>
            <p:custDataLst>
              <p:tags r:id="rId3"/>
            </p:custDataLst>
          </p:nvPr>
        </p:nvSpPr>
        <p:spPr>
          <a:xfrm>
            <a:off x="571499" y="1861272"/>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Care management</a:t>
            </a:r>
            <a:endParaRPr lang="en-US" sz="1800" dirty="0"/>
          </a:p>
        </p:txBody>
      </p:sp>
      <p:sp>
        <p:nvSpPr>
          <p:cNvPr id="8" name="TextBox 7">
            <a:extLst>
              <a:ext uri="{FF2B5EF4-FFF2-40B4-BE49-F238E27FC236}">
                <a16:creationId xmlns:a16="http://schemas.microsoft.com/office/drawing/2014/main" id="{9198C308-D264-4737-A6DB-C87560645F13}"/>
              </a:ext>
            </a:extLst>
          </p:cNvPr>
          <p:cNvSpPr txBox="1"/>
          <p:nvPr>
            <p:custDataLst>
              <p:tags r:id="rId4"/>
            </p:custDataLst>
          </p:nvPr>
        </p:nvSpPr>
        <p:spPr>
          <a:xfrm>
            <a:off x="571499" y="2517156"/>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Case consultation</a:t>
            </a:r>
            <a:endParaRPr lang="en-US" sz="1800" dirty="0"/>
          </a:p>
        </p:txBody>
      </p:sp>
      <p:sp>
        <p:nvSpPr>
          <p:cNvPr id="9" name="TextBox 8">
            <a:extLst>
              <a:ext uri="{FF2B5EF4-FFF2-40B4-BE49-F238E27FC236}">
                <a16:creationId xmlns:a16="http://schemas.microsoft.com/office/drawing/2014/main" id="{E67A6329-1C54-4A7C-81FB-6AECDCDCF2A8}"/>
              </a:ext>
            </a:extLst>
          </p:cNvPr>
          <p:cNvSpPr txBox="1"/>
          <p:nvPr>
            <p:custDataLst>
              <p:tags r:id="rId5"/>
            </p:custDataLst>
          </p:nvPr>
        </p:nvSpPr>
        <p:spPr>
          <a:xfrm>
            <a:off x="571499" y="3173039"/>
            <a:ext cx="3649627"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Referral coordination – Social Determinates of Health (SDOH)</a:t>
            </a:r>
            <a:endParaRPr lang="en-US" sz="1800" dirty="0"/>
          </a:p>
        </p:txBody>
      </p:sp>
      <p:sp>
        <p:nvSpPr>
          <p:cNvPr id="10" name="TextBox 9">
            <a:extLst>
              <a:ext uri="{FF2B5EF4-FFF2-40B4-BE49-F238E27FC236}">
                <a16:creationId xmlns:a16="http://schemas.microsoft.com/office/drawing/2014/main" id="{F9BBED28-807C-4C63-8839-EE3D113C5888}"/>
              </a:ext>
            </a:extLst>
          </p:cNvPr>
          <p:cNvSpPr txBox="1"/>
          <p:nvPr>
            <p:custDataLst>
              <p:tags r:id="rId6"/>
            </p:custDataLst>
          </p:nvPr>
        </p:nvSpPr>
        <p:spPr>
          <a:xfrm>
            <a:off x="571499" y="3828923"/>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Diagnostic support groups</a:t>
            </a:r>
            <a:endParaRPr lang="en-US" sz="1800" dirty="0"/>
          </a:p>
        </p:txBody>
      </p:sp>
      <p:sp>
        <p:nvSpPr>
          <p:cNvPr id="21" name="TextBox 20">
            <a:extLst>
              <a:ext uri="{FF2B5EF4-FFF2-40B4-BE49-F238E27FC236}">
                <a16:creationId xmlns:a16="http://schemas.microsoft.com/office/drawing/2014/main" id="{D0F3D5A0-0334-4F4A-94BE-D36263B3861B}"/>
              </a:ext>
            </a:extLst>
          </p:cNvPr>
          <p:cNvSpPr txBox="1"/>
          <p:nvPr>
            <p:custDataLst>
              <p:tags r:id="rId7"/>
            </p:custDataLst>
          </p:nvPr>
        </p:nvSpPr>
        <p:spPr>
          <a:xfrm>
            <a:off x="590999" y="4371599"/>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Recovery groups</a:t>
            </a:r>
            <a:endParaRPr lang="en-US" sz="1800" dirty="0"/>
          </a:p>
        </p:txBody>
      </p:sp>
      <p:sp>
        <p:nvSpPr>
          <p:cNvPr id="31" name="TextBox 30">
            <a:extLst>
              <a:ext uri="{FF2B5EF4-FFF2-40B4-BE49-F238E27FC236}">
                <a16:creationId xmlns:a16="http://schemas.microsoft.com/office/drawing/2014/main" id="{B18892F4-DBE1-48A4-A17E-28E6FD129104}"/>
              </a:ext>
            </a:extLst>
          </p:cNvPr>
          <p:cNvSpPr txBox="1"/>
          <p:nvPr>
            <p:custDataLst>
              <p:tags r:id="rId8"/>
            </p:custDataLst>
          </p:nvPr>
        </p:nvSpPr>
        <p:spPr>
          <a:xfrm>
            <a:off x="4221126" y="1161202"/>
            <a:ext cx="337317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Specific examples of services to include within the category</a:t>
            </a:r>
          </a:p>
        </p:txBody>
      </p:sp>
      <p:sp>
        <p:nvSpPr>
          <p:cNvPr id="25" name="TextBox 24">
            <a:extLst>
              <a:ext uri="{FF2B5EF4-FFF2-40B4-BE49-F238E27FC236}">
                <a16:creationId xmlns:a16="http://schemas.microsoft.com/office/drawing/2014/main" id="{574CCC12-730C-426B-B940-75298E47C6D6}"/>
              </a:ext>
            </a:extLst>
          </p:cNvPr>
          <p:cNvSpPr txBox="1"/>
          <p:nvPr>
            <p:custDataLst>
              <p:tags r:id="rId9"/>
            </p:custDataLst>
          </p:nvPr>
        </p:nvSpPr>
        <p:spPr>
          <a:xfrm>
            <a:off x="8250201" y="1149291"/>
            <a:ext cx="297024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Providers who typically provide service</a:t>
            </a:r>
          </a:p>
        </p:txBody>
      </p:sp>
      <p:cxnSp>
        <p:nvCxnSpPr>
          <p:cNvPr id="38" name="Straight Connector 37">
            <a:extLst>
              <a:ext uri="{FF2B5EF4-FFF2-40B4-BE49-F238E27FC236}">
                <a16:creationId xmlns:a16="http://schemas.microsoft.com/office/drawing/2014/main" id="{8D72F6D0-4D07-46ED-BADC-7606B3BE8096}"/>
              </a:ext>
              <a:ext uri="{C183D7F6-B498-43B3-948B-1728B52AA6E4}">
                <adec:decorative xmlns:adec="http://schemas.microsoft.com/office/drawing/2017/decorative" val="1"/>
              </a:ext>
            </a:extLst>
          </p:cNvPr>
          <p:cNvCxnSpPr/>
          <p:nvPr>
            <p:custDataLst>
              <p:tags r:id="rId10"/>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8C160E-5379-4235-92A8-2CDC22B4DCB4}"/>
              </a:ext>
              <a:ext uri="{C183D7F6-B498-43B3-948B-1728B52AA6E4}">
                <adec:decorative xmlns:adec="http://schemas.microsoft.com/office/drawing/2017/decorative" val="1"/>
              </a:ext>
            </a:extLst>
          </p:cNvPr>
          <p:cNvCxnSpPr/>
          <p:nvPr>
            <p:custDataLst>
              <p:tags r:id="rId11"/>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C7EF48-43B7-4E14-8538-31AC3BD84642}"/>
              </a:ext>
              <a:ext uri="{C183D7F6-B498-43B3-948B-1728B52AA6E4}">
                <adec:decorative xmlns:adec="http://schemas.microsoft.com/office/drawing/2017/decorative" val="1"/>
              </a:ext>
            </a:extLst>
          </p:cNvPr>
          <p:cNvCxnSpPr/>
          <p:nvPr>
            <p:custDataLst>
              <p:tags r:id="rId12"/>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D14A26-4466-4893-820C-2AB0E36D5EE7}"/>
              </a:ext>
              <a:ext uri="{C183D7F6-B498-43B3-948B-1728B52AA6E4}">
                <adec:decorative xmlns:adec="http://schemas.microsoft.com/office/drawing/2017/decorative" val="1"/>
              </a:ext>
            </a:extLst>
          </p:cNvPr>
          <p:cNvCxnSpPr/>
          <p:nvPr>
            <p:custDataLst>
              <p:tags r:id="rId13"/>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p:nvPr>
            <p:custDataLst>
              <p:tags r:id="rId14"/>
            </p:custDataLst>
          </p:nvPr>
        </p:nvCxnSpPr>
        <p:spPr>
          <a:xfrm>
            <a:off x="571500" y="2438164"/>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p:nvPr>
            <p:custDataLst>
              <p:tags r:id="rId15"/>
            </p:custDataLst>
          </p:nvPr>
        </p:nvCxnSpPr>
        <p:spPr>
          <a:xfrm>
            <a:off x="571500" y="3094048"/>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07B0-C32C-4014-AB37-FE6571BC522E}"/>
              </a:ext>
              <a:ext uri="{C183D7F6-B498-43B3-948B-1728B52AA6E4}">
                <adec:decorative xmlns:adec="http://schemas.microsoft.com/office/drawing/2017/decorative" val="1"/>
              </a:ext>
            </a:extLst>
          </p:cNvPr>
          <p:cNvCxnSpPr/>
          <p:nvPr>
            <p:custDataLst>
              <p:tags r:id="rId16"/>
            </p:custDataLst>
          </p:nvPr>
        </p:nvCxnSpPr>
        <p:spPr>
          <a:xfrm>
            <a:off x="571500" y="3749931"/>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0" name="4. Footnote">
            <a:extLst>
              <a:ext uri="{FF2B5EF4-FFF2-40B4-BE49-F238E27FC236}">
                <a16:creationId xmlns:a16="http://schemas.microsoft.com/office/drawing/2014/main" id="{8A99C7E6-EE07-4147-AD1F-57F3A3A38288}"/>
              </a:ext>
              <a:ext uri="{C183D7F6-B498-43B3-948B-1728B52AA6E4}">
                <adec:decorative xmlns:adec="http://schemas.microsoft.com/office/drawing/2017/decorative" val="1"/>
              </a:ext>
            </a:extLst>
          </p:cNvPr>
          <p:cNvSpPr txBox="1"/>
          <p:nvPr>
            <p:custDataLst>
              <p:tags r:id="rId17"/>
            </p:custDataLst>
          </p:nvPr>
        </p:nvSpPr>
        <p:spPr>
          <a:xfrm>
            <a:off x="553972" y="6339956"/>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p:txBody>
      </p:sp>
      <p:cxnSp>
        <p:nvCxnSpPr>
          <p:cNvPr id="23" name="Straight Connector 22">
            <a:extLst>
              <a:ext uri="{FF2B5EF4-FFF2-40B4-BE49-F238E27FC236}">
                <a16:creationId xmlns:a16="http://schemas.microsoft.com/office/drawing/2014/main" id="{7BC7FCD9-A268-4F14-A982-40BED63F4E9B}"/>
              </a:ext>
              <a:ext uri="{C183D7F6-B498-43B3-948B-1728B52AA6E4}">
                <adec:decorative xmlns:adec="http://schemas.microsoft.com/office/drawing/2017/decorative" val="1"/>
              </a:ext>
            </a:extLst>
          </p:cNvPr>
          <p:cNvCxnSpPr/>
          <p:nvPr>
            <p:custDataLst>
              <p:tags r:id="rId18"/>
            </p:custDataLst>
          </p:nvPr>
        </p:nvCxnSpPr>
        <p:spPr>
          <a:xfrm>
            <a:off x="588676" y="4308016"/>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6" name="Sticker">
            <a:extLst>
              <a:ext uri="{FF2B5EF4-FFF2-40B4-BE49-F238E27FC236}">
                <a16:creationId xmlns:a16="http://schemas.microsoft.com/office/drawing/2014/main" id="{819E36DB-E600-4546-A187-2C2EA9AD9747}"/>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32" name="TextBox 31">
            <a:extLst>
              <a:ext uri="{FF2B5EF4-FFF2-40B4-BE49-F238E27FC236}">
                <a16:creationId xmlns:a16="http://schemas.microsoft.com/office/drawing/2014/main" id="{AEBC399C-F975-4C71-B48C-9C0F1570B9BA}"/>
              </a:ext>
              <a:ext uri="{C183D7F6-B498-43B3-948B-1728B52AA6E4}">
                <adec:decorative xmlns:adec="http://schemas.microsoft.com/office/drawing/2017/decorative" val="1"/>
              </a:ext>
            </a:extLst>
          </p:cNvPr>
          <p:cNvSpPr txBox="1"/>
          <p:nvPr>
            <p:custDataLst>
              <p:tags r:id="rId19"/>
            </p:custDataLst>
          </p:nvPr>
        </p:nvSpPr>
        <p:spPr>
          <a:xfrm>
            <a:off x="586930" y="4894753"/>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a:t>
            </a:r>
            <a:endParaRPr lang="en-US" dirty="0"/>
          </a:p>
        </p:txBody>
      </p:sp>
      <p:cxnSp>
        <p:nvCxnSpPr>
          <p:cNvPr id="33" name="Straight Connector 32">
            <a:extLst>
              <a:ext uri="{FF2B5EF4-FFF2-40B4-BE49-F238E27FC236}">
                <a16:creationId xmlns:a16="http://schemas.microsoft.com/office/drawing/2014/main" id="{9A9FFCE2-2A61-4B3E-9804-B5202E5471A1}"/>
              </a:ext>
              <a:ext uri="{C183D7F6-B498-43B3-948B-1728B52AA6E4}">
                <adec:decorative xmlns:adec="http://schemas.microsoft.com/office/drawing/2017/decorative" val="1"/>
              </a:ext>
            </a:extLst>
          </p:cNvPr>
          <p:cNvCxnSpPr/>
          <p:nvPr>
            <p:custDataLst>
              <p:tags r:id="rId20"/>
            </p:custDataLst>
          </p:nvPr>
        </p:nvCxnSpPr>
        <p:spPr>
          <a:xfrm>
            <a:off x="588676" y="4907665"/>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64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2. Slide Title">
            <a:extLst>
              <a:ext uri="{FF2B5EF4-FFF2-40B4-BE49-F238E27FC236}">
                <a16:creationId xmlns:a16="http://schemas.microsoft.com/office/drawing/2014/main" id="{D9C59B59-86E5-48C7-AC5C-8E98EE160650}"/>
              </a:ext>
            </a:extLst>
          </p:cNvPr>
          <p:cNvSpPr>
            <a:spLocks noGrp="1"/>
          </p:cNvSpPr>
          <p:nvPr>
            <p:ph type="title"/>
            <p:custDataLst>
              <p:tags r:id="rId1"/>
            </p:custDataLst>
          </p:nvPr>
        </p:nvSpPr>
        <p:spPr>
          <a:xfrm>
            <a:off x="554736" y="1887524"/>
            <a:ext cx="2514600"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0" lang="en-US" sz="2800" strike="noStrike" kern="1200" spc="0" normalizeH="0" noProof="0" dirty="0">
                <a:ln w="6350" cap="flat">
                  <a:noFill/>
                  <a:miter lim="800000"/>
                </a:ln>
                <a:effectLst/>
                <a:uLnTx/>
                <a:uFillTx/>
              </a:rPr>
              <a:t>Today’s Agenda</a:t>
            </a:r>
            <a:endParaRPr lang="en-US" sz="2800" dirty="0"/>
          </a:p>
        </p:txBody>
      </p:sp>
      <p:sp>
        <p:nvSpPr>
          <p:cNvPr id="13" name="TextBox 12">
            <a:extLst>
              <a:ext uri="{FF2B5EF4-FFF2-40B4-BE49-F238E27FC236}">
                <a16:creationId xmlns:a16="http://schemas.microsoft.com/office/drawing/2014/main" id="{9519661D-901B-46AC-A3D5-CED10515A2B9}"/>
              </a:ext>
            </a:extLst>
          </p:cNvPr>
          <p:cNvSpPr txBox="1">
            <a:spLocks/>
          </p:cNvSpPr>
          <p:nvPr/>
        </p:nvSpPr>
        <p:spPr>
          <a:xfrm>
            <a:off x="3800742" y="960938"/>
            <a:ext cx="1876158" cy="27692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Topic</a:t>
            </a:r>
          </a:p>
        </p:txBody>
      </p:sp>
      <p:sp>
        <p:nvSpPr>
          <p:cNvPr id="20" name="TextBox 19">
            <a:extLst>
              <a:ext uri="{FF2B5EF4-FFF2-40B4-BE49-F238E27FC236}">
                <a16:creationId xmlns:a16="http://schemas.microsoft.com/office/drawing/2014/main" id="{E25BB173-9261-43A5-AC6F-5CCD4D85A3F1}"/>
              </a:ext>
            </a:extLst>
          </p:cNvPr>
          <p:cNvSpPr txBox="1">
            <a:spLocks/>
          </p:cNvSpPr>
          <p:nvPr/>
        </p:nvSpPr>
        <p:spPr>
          <a:xfrm>
            <a:off x="6172201" y="960938"/>
            <a:ext cx="4211052" cy="27692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Activities</a:t>
            </a:r>
          </a:p>
        </p:txBody>
      </p:sp>
      <p:sp>
        <p:nvSpPr>
          <p:cNvPr id="23" name="TextBox 22">
            <a:extLst>
              <a:ext uri="{FF2B5EF4-FFF2-40B4-BE49-F238E27FC236}">
                <a16:creationId xmlns:a16="http://schemas.microsoft.com/office/drawing/2014/main" id="{769038B9-CE61-426A-9FEA-332D498E5E01}"/>
              </a:ext>
            </a:extLst>
          </p:cNvPr>
          <p:cNvSpPr txBox="1">
            <a:spLocks/>
          </p:cNvSpPr>
          <p:nvPr/>
        </p:nvSpPr>
        <p:spPr>
          <a:xfrm>
            <a:off x="10612383" y="960868"/>
            <a:ext cx="113659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Time              </a:t>
            </a:r>
          </a:p>
        </p:txBody>
      </p:sp>
      <p:sp>
        <p:nvSpPr>
          <p:cNvPr id="38" name="TrackerNumBlue 7">
            <a:extLst>
              <a:ext uri="{FF2B5EF4-FFF2-40B4-BE49-F238E27FC236}">
                <a16:creationId xmlns:a16="http://schemas.microsoft.com/office/drawing/2014/main" id="{E89C0939-1389-4118-80E6-BC9894FABBE0}"/>
              </a:ext>
            </a:extLst>
          </p:cNvPr>
          <p:cNvSpPr/>
          <p:nvPr>
            <p:custDataLst>
              <p:tags r:id="rId2"/>
            </p:custDataLst>
          </p:nvPr>
        </p:nvSpPr>
        <p:spPr>
          <a:xfrm>
            <a:off x="3800742" y="1428770"/>
            <a:ext cx="279340" cy="279340"/>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57" name="TextBox 56">
            <a:extLst>
              <a:ext uri="{FF2B5EF4-FFF2-40B4-BE49-F238E27FC236}">
                <a16:creationId xmlns:a16="http://schemas.microsoft.com/office/drawing/2014/main" id="{80DA9F16-B59A-42CA-8896-EF81EEE32079}"/>
              </a:ext>
            </a:extLst>
          </p:cNvPr>
          <p:cNvSpPr txBox="1">
            <a:spLocks/>
          </p:cNvSpPr>
          <p:nvPr/>
        </p:nvSpPr>
        <p:spPr>
          <a:xfrm>
            <a:off x="4170829" y="143887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Overview and introductions</a:t>
            </a:r>
          </a:p>
        </p:txBody>
      </p:sp>
      <p:sp>
        <p:nvSpPr>
          <p:cNvPr id="59" name="TextBox 58">
            <a:extLst>
              <a:ext uri="{FF2B5EF4-FFF2-40B4-BE49-F238E27FC236}">
                <a16:creationId xmlns:a16="http://schemas.microsoft.com/office/drawing/2014/main" id="{38169A89-6C5C-4C58-87BA-8A61BA69E3D0}"/>
              </a:ext>
            </a:extLst>
          </p:cNvPr>
          <p:cNvSpPr txBox="1">
            <a:spLocks/>
          </p:cNvSpPr>
          <p:nvPr/>
        </p:nvSpPr>
        <p:spPr>
          <a:xfrm>
            <a:off x="6172201" y="1454285"/>
            <a:ext cx="4211052"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rPr>
              <a:t>Review today’s agenda and get to know each other</a:t>
            </a:r>
          </a:p>
        </p:txBody>
      </p:sp>
      <p:sp>
        <p:nvSpPr>
          <p:cNvPr id="58" name="TextBox 57">
            <a:extLst>
              <a:ext uri="{FF2B5EF4-FFF2-40B4-BE49-F238E27FC236}">
                <a16:creationId xmlns:a16="http://schemas.microsoft.com/office/drawing/2014/main" id="{F58D5E68-7501-40CA-8DF9-7571778D1E56}"/>
              </a:ext>
            </a:extLst>
          </p:cNvPr>
          <p:cNvSpPr txBox="1">
            <a:spLocks/>
          </p:cNvSpPr>
          <p:nvPr/>
        </p:nvSpPr>
        <p:spPr>
          <a:xfrm>
            <a:off x="10612383" y="1454285"/>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20 mins</a:t>
            </a:r>
          </a:p>
        </p:txBody>
      </p:sp>
      <p:sp>
        <p:nvSpPr>
          <p:cNvPr id="40" name="TrackerNumBlue 7">
            <a:extLst>
              <a:ext uri="{FF2B5EF4-FFF2-40B4-BE49-F238E27FC236}">
                <a16:creationId xmlns:a16="http://schemas.microsoft.com/office/drawing/2014/main" id="{9EA1A469-895E-416B-B0F0-6520CFF8F7E5}"/>
              </a:ext>
            </a:extLst>
          </p:cNvPr>
          <p:cNvSpPr/>
          <p:nvPr>
            <p:custDataLst>
              <p:tags r:id="rId3"/>
            </p:custDataLst>
          </p:nvPr>
        </p:nvSpPr>
        <p:spPr>
          <a:xfrm>
            <a:off x="3800742" y="2391378"/>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43" name="TextBox 42">
            <a:extLst>
              <a:ext uri="{FF2B5EF4-FFF2-40B4-BE49-F238E27FC236}">
                <a16:creationId xmlns:a16="http://schemas.microsoft.com/office/drawing/2014/main" id="{03B8C89E-2D80-429C-80F3-CF0D08E2541A}"/>
              </a:ext>
            </a:extLst>
          </p:cNvPr>
          <p:cNvSpPr txBox="1">
            <a:spLocks/>
          </p:cNvSpPr>
          <p:nvPr/>
        </p:nvSpPr>
        <p:spPr>
          <a:xfrm>
            <a:off x="4108260" y="2377154"/>
            <a:ext cx="1897379" cy="49244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Vision for the fee schedule and role of working group</a:t>
            </a:r>
          </a:p>
        </p:txBody>
      </p:sp>
      <p:sp>
        <p:nvSpPr>
          <p:cNvPr id="8" name="TextBox 7">
            <a:extLst>
              <a:ext uri="{FF2B5EF4-FFF2-40B4-BE49-F238E27FC236}">
                <a16:creationId xmlns:a16="http://schemas.microsoft.com/office/drawing/2014/main" id="{31D92EEF-BE07-4C09-9D28-175A48106A43}"/>
              </a:ext>
            </a:extLst>
          </p:cNvPr>
          <p:cNvSpPr txBox="1">
            <a:spLocks/>
          </p:cNvSpPr>
          <p:nvPr/>
        </p:nvSpPr>
        <p:spPr>
          <a:xfrm>
            <a:off x="6172200" y="2266616"/>
            <a:ext cx="4780072" cy="907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IN" altLang="ja-JP" sz="1800" dirty="0">
                <a:latin typeface="Segoe UI" panose="020B0502040204020203" pitchFamily="34" charset="0"/>
                <a:ea typeface="Arial Unicode MS" panose="020B0604020202020204"/>
                <a:sym typeface=""/>
              </a:rPr>
              <a:t>Review background (e.g., legislative requirements, impact on funding, etc.)</a:t>
            </a:r>
          </a:p>
          <a:p>
            <a:r>
              <a:rPr lang="en-US" altLang="ja-JP" sz="1800" dirty="0">
                <a:latin typeface="Segoe UI" panose="020B0502040204020203" pitchFamily="34" charset="0"/>
                <a:ea typeface="Arial Unicode MS" panose="020B0604020202020204"/>
                <a:sym typeface=""/>
              </a:rPr>
              <a:t>Align on role of workgroup and working norms</a:t>
            </a:r>
            <a:endParaRPr lang="ja-JP" altLang="en-US" sz="1800" dirty="0">
              <a:latin typeface="Segoe UI" panose="020B0502040204020203" pitchFamily="34" charset="0"/>
              <a:ea typeface="Arial Unicode MS" panose="020B0604020202020204"/>
              <a:sym typeface=""/>
            </a:endParaRPr>
          </a:p>
        </p:txBody>
      </p:sp>
      <p:sp>
        <p:nvSpPr>
          <p:cNvPr id="27" name="TextBox 26">
            <a:extLst>
              <a:ext uri="{FF2B5EF4-FFF2-40B4-BE49-F238E27FC236}">
                <a16:creationId xmlns:a16="http://schemas.microsoft.com/office/drawing/2014/main" id="{DACD54D6-1997-424E-95FE-54831F37BD0F}"/>
              </a:ext>
            </a:extLst>
          </p:cNvPr>
          <p:cNvSpPr txBox="1">
            <a:spLocks/>
          </p:cNvSpPr>
          <p:nvPr/>
        </p:nvSpPr>
        <p:spPr>
          <a:xfrm>
            <a:off x="10612383" y="2391378"/>
            <a:ext cx="1136594" cy="276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sz="1800" dirty="0">
                <a:latin typeface="Segoe UI" panose="020B0502040204020203" pitchFamily="34" charset="0"/>
                <a:ea typeface="Arial Unicode MS" panose="020B0604020202020204"/>
                <a:sym typeface=""/>
              </a:rPr>
              <a:t>30 mins                           </a:t>
            </a:r>
            <a:endParaRPr lang="ja-JP" altLang="en-US" sz="1800" dirty="0">
              <a:latin typeface="Segoe UI" panose="020B0502040204020203" pitchFamily="34" charset="0"/>
              <a:ea typeface="Arial Unicode MS" panose="020B0604020202020204"/>
              <a:sym typeface=""/>
            </a:endParaRPr>
          </a:p>
        </p:txBody>
      </p:sp>
      <p:sp>
        <p:nvSpPr>
          <p:cNvPr id="3" name="TextBox 2">
            <a:extLst>
              <a:ext uri="{FF2B5EF4-FFF2-40B4-BE49-F238E27FC236}">
                <a16:creationId xmlns:a16="http://schemas.microsoft.com/office/drawing/2014/main" id="{6DF7D1AE-6606-42A1-9E0F-AF8E26FB521E}"/>
              </a:ext>
            </a:extLst>
          </p:cNvPr>
          <p:cNvSpPr txBox="1">
            <a:spLocks/>
          </p:cNvSpPr>
          <p:nvPr/>
        </p:nvSpPr>
        <p:spPr>
          <a:xfrm>
            <a:off x="4170829" y="3451556"/>
            <a:ext cx="139150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Break</a:t>
            </a:r>
          </a:p>
        </p:txBody>
      </p:sp>
      <p:sp>
        <p:nvSpPr>
          <p:cNvPr id="60" name="TextBox 59">
            <a:extLst>
              <a:ext uri="{FF2B5EF4-FFF2-40B4-BE49-F238E27FC236}">
                <a16:creationId xmlns:a16="http://schemas.microsoft.com/office/drawing/2014/main" id="{AEABDD44-9AB3-43DB-8FF6-0492D5217F21}"/>
              </a:ext>
            </a:extLst>
          </p:cNvPr>
          <p:cNvSpPr txBox="1">
            <a:spLocks/>
          </p:cNvSpPr>
          <p:nvPr/>
        </p:nvSpPr>
        <p:spPr>
          <a:xfrm>
            <a:off x="10612383" y="3451556"/>
            <a:ext cx="113659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5 mins</a:t>
            </a:r>
          </a:p>
        </p:txBody>
      </p:sp>
      <p:sp>
        <p:nvSpPr>
          <p:cNvPr id="70" name="TrackerNumBlue 7">
            <a:extLst>
              <a:ext uri="{FF2B5EF4-FFF2-40B4-BE49-F238E27FC236}">
                <a16:creationId xmlns:a16="http://schemas.microsoft.com/office/drawing/2014/main" id="{BA5B036A-0E1C-4B7E-AB0A-3B80EF8EC286}"/>
              </a:ext>
            </a:extLst>
          </p:cNvPr>
          <p:cNvSpPr/>
          <p:nvPr>
            <p:custDataLst>
              <p:tags r:id="rId4"/>
            </p:custDataLst>
          </p:nvPr>
        </p:nvSpPr>
        <p:spPr>
          <a:xfrm>
            <a:off x="3800742" y="4077020"/>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72" name="TextBox 71">
            <a:extLst>
              <a:ext uri="{FF2B5EF4-FFF2-40B4-BE49-F238E27FC236}">
                <a16:creationId xmlns:a16="http://schemas.microsoft.com/office/drawing/2014/main" id="{F1327BBF-9D93-4FB5-8719-5D81545B4181}"/>
              </a:ext>
            </a:extLst>
          </p:cNvPr>
          <p:cNvSpPr txBox="1">
            <a:spLocks/>
          </p:cNvSpPr>
          <p:nvPr/>
        </p:nvSpPr>
        <p:spPr>
          <a:xfrm>
            <a:off x="4170829" y="409358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Policy and operational considerations</a:t>
            </a:r>
          </a:p>
        </p:txBody>
      </p:sp>
      <p:sp>
        <p:nvSpPr>
          <p:cNvPr id="74" name="TextBox 73">
            <a:extLst>
              <a:ext uri="{FF2B5EF4-FFF2-40B4-BE49-F238E27FC236}">
                <a16:creationId xmlns:a16="http://schemas.microsoft.com/office/drawing/2014/main" id="{DE7DEF38-3B40-4C38-8330-7FC40D427A43}"/>
              </a:ext>
            </a:extLst>
          </p:cNvPr>
          <p:cNvSpPr txBox="1">
            <a:spLocks/>
          </p:cNvSpPr>
          <p:nvPr/>
        </p:nvSpPr>
        <p:spPr>
          <a:xfrm>
            <a:off x="6172200" y="3922165"/>
            <a:ext cx="4211052"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Share current hypothesis on scope of services</a:t>
            </a:r>
          </a:p>
          <a:p>
            <a:r>
              <a:rPr lang="en-US" sz="1800" dirty="0">
                <a:ea typeface="Arial Unicode MS" panose="020B0604020202020204" pitchFamily="34" charset="-128"/>
                <a:cs typeface="Arial Unicode MS" panose="020B0604020202020204" pitchFamily="34" charset="-128"/>
              </a:rPr>
              <a:t>Discuss open design questions around policy and operations in breakout rooms</a:t>
            </a:r>
          </a:p>
        </p:txBody>
      </p:sp>
      <p:sp>
        <p:nvSpPr>
          <p:cNvPr id="73" name="TextBox 72">
            <a:extLst>
              <a:ext uri="{FF2B5EF4-FFF2-40B4-BE49-F238E27FC236}">
                <a16:creationId xmlns:a16="http://schemas.microsoft.com/office/drawing/2014/main" id="{3388B44F-CCE8-417B-A7B4-FA2D891F3002}"/>
              </a:ext>
            </a:extLst>
          </p:cNvPr>
          <p:cNvSpPr txBox="1">
            <a:spLocks/>
          </p:cNvSpPr>
          <p:nvPr/>
        </p:nvSpPr>
        <p:spPr>
          <a:xfrm>
            <a:off x="10612383" y="4077020"/>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55 mins</a:t>
            </a:r>
          </a:p>
        </p:txBody>
      </p:sp>
      <p:sp>
        <p:nvSpPr>
          <p:cNvPr id="42" name="TrackerNumBlue 7">
            <a:extLst>
              <a:ext uri="{FF2B5EF4-FFF2-40B4-BE49-F238E27FC236}">
                <a16:creationId xmlns:a16="http://schemas.microsoft.com/office/drawing/2014/main" id="{82F43979-8FE1-4D4F-9C58-9AC352975B34}"/>
              </a:ext>
            </a:extLst>
          </p:cNvPr>
          <p:cNvSpPr/>
          <p:nvPr>
            <p:custDataLst>
              <p:tags r:id="rId5"/>
            </p:custDataLst>
          </p:nvPr>
        </p:nvSpPr>
        <p:spPr>
          <a:xfrm>
            <a:off x="3800742" y="5249387"/>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4</a:t>
            </a:r>
          </a:p>
        </p:txBody>
      </p:sp>
      <p:sp>
        <p:nvSpPr>
          <p:cNvPr id="47" name="TextBox 46">
            <a:extLst>
              <a:ext uri="{FF2B5EF4-FFF2-40B4-BE49-F238E27FC236}">
                <a16:creationId xmlns:a16="http://schemas.microsoft.com/office/drawing/2014/main" id="{FD0236BA-350A-407B-B21B-67CC552DDC01}"/>
              </a:ext>
            </a:extLst>
          </p:cNvPr>
          <p:cNvSpPr txBox="1">
            <a:spLocks/>
          </p:cNvSpPr>
          <p:nvPr/>
        </p:nvSpPr>
        <p:spPr>
          <a:xfrm>
            <a:off x="4170829" y="5265947"/>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Next steps</a:t>
            </a:r>
          </a:p>
        </p:txBody>
      </p:sp>
      <p:sp>
        <p:nvSpPr>
          <p:cNvPr id="48" name="TextBox 47">
            <a:extLst>
              <a:ext uri="{FF2B5EF4-FFF2-40B4-BE49-F238E27FC236}">
                <a16:creationId xmlns:a16="http://schemas.microsoft.com/office/drawing/2014/main" id="{F643ADCB-4554-4720-B666-D7CEA8FEBDD4}"/>
              </a:ext>
            </a:extLst>
          </p:cNvPr>
          <p:cNvSpPr txBox="1">
            <a:spLocks/>
          </p:cNvSpPr>
          <p:nvPr/>
        </p:nvSpPr>
        <p:spPr>
          <a:xfrm>
            <a:off x="6172201" y="5249387"/>
            <a:ext cx="4211052"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Review plan and cadence for following sessions over the next 3 months, including pre-work for next session</a:t>
            </a:r>
          </a:p>
        </p:txBody>
      </p:sp>
      <p:sp>
        <p:nvSpPr>
          <p:cNvPr id="49" name="TextBox 48">
            <a:extLst>
              <a:ext uri="{FF2B5EF4-FFF2-40B4-BE49-F238E27FC236}">
                <a16:creationId xmlns:a16="http://schemas.microsoft.com/office/drawing/2014/main" id="{BA363576-C06E-4CD5-AF6A-20CD1644D5C8}"/>
              </a:ext>
            </a:extLst>
          </p:cNvPr>
          <p:cNvSpPr txBox="1">
            <a:spLocks/>
          </p:cNvSpPr>
          <p:nvPr/>
        </p:nvSpPr>
        <p:spPr>
          <a:xfrm>
            <a:off x="10612383" y="5249387"/>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10 mins</a:t>
            </a:r>
          </a:p>
        </p:txBody>
      </p:sp>
      <p:cxnSp>
        <p:nvCxnSpPr>
          <p:cNvPr id="15" name="Straight Arrow Connector 14">
            <a:extLst>
              <a:ext uri="{FF2B5EF4-FFF2-40B4-BE49-F238E27FC236}">
                <a16:creationId xmlns:a16="http://schemas.microsoft.com/office/drawing/2014/main" id="{0E52C8ED-271E-49BC-A213-FA7B42E4A422}"/>
              </a:ext>
              <a:ext uri="{C183D7F6-B498-43B3-948B-1728B52AA6E4}">
                <adec:decorative xmlns:adec="http://schemas.microsoft.com/office/drawing/2017/decorative" val="1"/>
              </a:ext>
            </a:extLst>
          </p:cNvPr>
          <p:cNvCxnSpPr>
            <a:cxnSpLocks/>
          </p:cNvCxnSpPr>
          <p:nvPr/>
        </p:nvCxnSpPr>
        <p:spPr>
          <a:xfrm>
            <a:off x="3725059" y="1318468"/>
            <a:ext cx="8122022" cy="0"/>
          </a:xfrm>
          <a:prstGeom prst="straightConnector1">
            <a:avLst/>
          </a:prstGeom>
          <a:ln w="12700">
            <a:solidFill>
              <a:srgbClr val="7F7F7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17334E1-21EA-434C-853A-F405D870DC73}"/>
              </a:ext>
              <a:ext uri="{C183D7F6-B498-43B3-948B-1728B52AA6E4}">
                <adec:decorative xmlns:adec="http://schemas.microsoft.com/office/drawing/2017/decorative" val="1"/>
              </a:ext>
            </a:extLst>
          </p:cNvPr>
          <p:cNvCxnSpPr>
            <a:cxnSpLocks/>
          </p:cNvCxnSpPr>
          <p:nvPr/>
        </p:nvCxnSpPr>
        <p:spPr>
          <a:xfrm>
            <a:off x="3725059" y="2249101"/>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F8C5D8-747E-440F-952D-F344E188565A}"/>
              </a:ext>
              <a:ext uri="{C183D7F6-B498-43B3-948B-1728B52AA6E4}">
                <adec:decorative xmlns:adec="http://schemas.microsoft.com/office/drawing/2017/decorative" val="1"/>
              </a:ext>
            </a:extLst>
          </p:cNvPr>
          <p:cNvCxnSpPr>
            <a:cxnSpLocks/>
          </p:cNvCxnSpPr>
          <p:nvPr/>
        </p:nvCxnSpPr>
        <p:spPr>
          <a:xfrm>
            <a:off x="3725059" y="510710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EBD0917-D7D5-4C0C-9780-578399FA7DF5}"/>
              </a:ext>
              <a:ext uri="{C183D7F6-B498-43B3-948B-1728B52AA6E4}">
                <adec:decorative xmlns:adec="http://schemas.microsoft.com/office/drawing/2017/decorative" val="1"/>
              </a:ext>
            </a:extLst>
          </p:cNvPr>
          <p:cNvCxnSpPr>
            <a:cxnSpLocks/>
          </p:cNvCxnSpPr>
          <p:nvPr/>
        </p:nvCxnSpPr>
        <p:spPr>
          <a:xfrm>
            <a:off x="3725059" y="332711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8A479B-FBCA-4C6C-95F9-81DE631BB7C1}"/>
              </a:ext>
              <a:ext uri="{C183D7F6-B498-43B3-948B-1728B52AA6E4}">
                <adec:decorative xmlns:adec="http://schemas.microsoft.com/office/drawing/2017/decorative" val="1"/>
              </a:ext>
            </a:extLst>
          </p:cNvPr>
          <p:cNvCxnSpPr>
            <a:cxnSpLocks/>
          </p:cNvCxnSpPr>
          <p:nvPr/>
        </p:nvCxnSpPr>
        <p:spPr>
          <a:xfrm>
            <a:off x="3725059" y="3840567"/>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Sticker">
            <a:extLst>
              <a:ext uri="{FF2B5EF4-FFF2-40B4-BE49-F238E27FC236}">
                <a16:creationId xmlns:a16="http://schemas.microsoft.com/office/drawing/2014/main" id="{4432DF6B-A022-4B99-B60C-B09473FD5D44}"/>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149814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E562B0E-69B8-4C93-967A-580EB577BDA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8083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4" name="Object 3" hidden="1">
                        <a:extLst>
                          <a:ext uri="{FF2B5EF4-FFF2-40B4-BE49-F238E27FC236}">
                            <a16:creationId xmlns:a16="http://schemas.microsoft.com/office/drawing/2014/main" id="{8E562B0E-69B8-4C93-967A-580EB577BDA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6984A902-052B-4317-9A66-03D589D2DC7D}"/>
              </a:ext>
              <a:ext uri="{C183D7F6-B498-43B3-948B-1728B52AA6E4}">
                <adec:decorative xmlns:adec="http://schemas.microsoft.com/office/drawing/2017/decorative" val="1"/>
              </a:ext>
            </a:extLst>
          </p:cNvPr>
          <p:cNvSpPr/>
          <p:nvPr/>
        </p:nvSpPr>
        <p:spPr>
          <a:xfrm>
            <a:off x="3725059" y="1318468"/>
            <a:ext cx="8200241" cy="929815"/>
          </a:xfrm>
          <a:prstGeom prst="rect">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3" name="TextBox 12">
            <a:extLst>
              <a:ext uri="{FF2B5EF4-FFF2-40B4-BE49-F238E27FC236}">
                <a16:creationId xmlns:a16="http://schemas.microsoft.com/office/drawing/2014/main" id="{9519661D-901B-46AC-A3D5-CED10515A2B9}"/>
              </a:ext>
              <a:ext uri="{C183D7F6-B498-43B3-948B-1728B52AA6E4}">
                <adec:decorative xmlns:adec="http://schemas.microsoft.com/office/drawing/2017/decorative" val="1"/>
              </a:ext>
            </a:extLst>
          </p:cNvPr>
          <p:cNvSpPr txBox="1">
            <a:spLocks/>
          </p:cNvSpPr>
          <p:nvPr/>
        </p:nvSpPr>
        <p:spPr>
          <a:xfrm>
            <a:off x="3800742" y="960938"/>
            <a:ext cx="1876158" cy="27692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Topic</a:t>
            </a:r>
          </a:p>
        </p:txBody>
      </p:sp>
      <p:cxnSp>
        <p:nvCxnSpPr>
          <p:cNvPr id="15" name="Straight Arrow Connector 14">
            <a:extLst>
              <a:ext uri="{FF2B5EF4-FFF2-40B4-BE49-F238E27FC236}">
                <a16:creationId xmlns:a16="http://schemas.microsoft.com/office/drawing/2014/main" id="{0E52C8ED-271E-49BC-A213-FA7B42E4A422}"/>
              </a:ext>
              <a:ext uri="{C183D7F6-B498-43B3-948B-1728B52AA6E4}">
                <adec:decorative xmlns:adec="http://schemas.microsoft.com/office/drawing/2017/decorative" val="1"/>
              </a:ext>
            </a:extLst>
          </p:cNvPr>
          <p:cNvCxnSpPr>
            <a:cxnSpLocks/>
          </p:cNvCxnSpPr>
          <p:nvPr/>
        </p:nvCxnSpPr>
        <p:spPr>
          <a:xfrm>
            <a:off x="3725059" y="1318468"/>
            <a:ext cx="8122022" cy="0"/>
          </a:xfrm>
          <a:prstGeom prst="straightConnector1">
            <a:avLst/>
          </a:prstGeom>
          <a:ln w="12700">
            <a:solidFill>
              <a:srgbClr val="7F7F7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9038B9-CE61-426A-9FEA-332D498E5E01}"/>
              </a:ext>
              <a:ext uri="{C183D7F6-B498-43B3-948B-1728B52AA6E4}">
                <adec:decorative xmlns:adec="http://schemas.microsoft.com/office/drawing/2017/decorative" val="1"/>
              </a:ext>
            </a:extLst>
          </p:cNvPr>
          <p:cNvSpPr txBox="1">
            <a:spLocks/>
          </p:cNvSpPr>
          <p:nvPr/>
        </p:nvSpPr>
        <p:spPr>
          <a:xfrm>
            <a:off x="10612383" y="960868"/>
            <a:ext cx="113659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Time              </a:t>
            </a:r>
          </a:p>
        </p:txBody>
      </p:sp>
      <p:cxnSp>
        <p:nvCxnSpPr>
          <p:cNvPr id="26" name="Straight Arrow Connector 25">
            <a:extLst>
              <a:ext uri="{FF2B5EF4-FFF2-40B4-BE49-F238E27FC236}">
                <a16:creationId xmlns:a16="http://schemas.microsoft.com/office/drawing/2014/main" id="{F17334E1-21EA-434C-853A-F405D870DC73}"/>
              </a:ext>
              <a:ext uri="{C183D7F6-B498-43B3-948B-1728B52AA6E4}">
                <adec:decorative xmlns:adec="http://schemas.microsoft.com/office/drawing/2017/decorative" val="1"/>
              </a:ext>
            </a:extLst>
          </p:cNvPr>
          <p:cNvCxnSpPr>
            <a:cxnSpLocks/>
          </p:cNvCxnSpPr>
          <p:nvPr/>
        </p:nvCxnSpPr>
        <p:spPr>
          <a:xfrm>
            <a:off x="3725059" y="2249101"/>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F8C5D8-747E-440F-952D-F344E188565A}"/>
              </a:ext>
              <a:ext uri="{C183D7F6-B498-43B3-948B-1728B52AA6E4}">
                <adec:decorative xmlns:adec="http://schemas.microsoft.com/office/drawing/2017/decorative" val="1"/>
              </a:ext>
            </a:extLst>
          </p:cNvPr>
          <p:cNvCxnSpPr>
            <a:cxnSpLocks/>
          </p:cNvCxnSpPr>
          <p:nvPr/>
        </p:nvCxnSpPr>
        <p:spPr>
          <a:xfrm>
            <a:off x="3725059" y="510710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rackerNumBlue 7">
            <a:extLst>
              <a:ext uri="{FF2B5EF4-FFF2-40B4-BE49-F238E27FC236}">
                <a16:creationId xmlns:a16="http://schemas.microsoft.com/office/drawing/2014/main" id="{82F43979-8FE1-4D4F-9C58-9AC352975B34}"/>
              </a:ext>
              <a:ext uri="{C183D7F6-B498-43B3-948B-1728B52AA6E4}">
                <adec:decorative xmlns:adec="http://schemas.microsoft.com/office/drawing/2017/decorative" val="1"/>
              </a:ext>
            </a:extLst>
          </p:cNvPr>
          <p:cNvSpPr/>
          <p:nvPr>
            <p:custDataLst>
              <p:tags r:id="rId2"/>
            </p:custDataLst>
          </p:nvPr>
        </p:nvSpPr>
        <p:spPr>
          <a:xfrm>
            <a:off x="3800742" y="5249387"/>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4</a:t>
            </a:r>
          </a:p>
        </p:txBody>
      </p:sp>
      <p:sp>
        <p:nvSpPr>
          <p:cNvPr id="47" name="TextBox 46">
            <a:extLst>
              <a:ext uri="{FF2B5EF4-FFF2-40B4-BE49-F238E27FC236}">
                <a16:creationId xmlns:a16="http://schemas.microsoft.com/office/drawing/2014/main" id="{FD0236BA-350A-407B-B21B-67CC552DDC01}"/>
              </a:ext>
              <a:ext uri="{C183D7F6-B498-43B3-948B-1728B52AA6E4}">
                <adec:decorative xmlns:adec="http://schemas.microsoft.com/office/drawing/2017/decorative" val="1"/>
              </a:ext>
            </a:extLst>
          </p:cNvPr>
          <p:cNvSpPr txBox="1">
            <a:spLocks/>
          </p:cNvSpPr>
          <p:nvPr/>
        </p:nvSpPr>
        <p:spPr>
          <a:xfrm>
            <a:off x="4170829" y="5265947"/>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Next steps</a:t>
            </a:r>
          </a:p>
        </p:txBody>
      </p:sp>
      <p:sp>
        <p:nvSpPr>
          <p:cNvPr id="40" name="TrackerNumBlue 7">
            <a:extLst>
              <a:ext uri="{FF2B5EF4-FFF2-40B4-BE49-F238E27FC236}">
                <a16:creationId xmlns:a16="http://schemas.microsoft.com/office/drawing/2014/main" id="{9EA1A469-895E-416B-B0F0-6520CFF8F7E5}"/>
              </a:ext>
              <a:ext uri="{C183D7F6-B498-43B3-948B-1728B52AA6E4}">
                <adec:decorative xmlns:adec="http://schemas.microsoft.com/office/drawing/2017/decorative" val="1"/>
              </a:ext>
            </a:extLst>
          </p:cNvPr>
          <p:cNvSpPr/>
          <p:nvPr>
            <p:custDataLst>
              <p:tags r:id="rId3"/>
            </p:custDataLst>
          </p:nvPr>
        </p:nvSpPr>
        <p:spPr>
          <a:xfrm>
            <a:off x="3800742" y="2391378"/>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20" name="TextBox 19">
            <a:extLst>
              <a:ext uri="{FF2B5EF4-FFF2-40B4-BE49-F238E27FC236}">
                <a16:creationId xmlns:a16="http://schemas.microsoft.com/office/drawing/2014/main" id="{E25BB173-9261-43A5-AC6F-5CCD4D85A3F1}"/>
              </a:ext>
              <a:ext uri="{C183D7F6-B498-43B3-948B-1728B52AA6E4}">
                <adec:decorative xmlns:adec="http://schemas.microsoft.com/office/drawing/2017/decorative" val="1"/>
              </a:ext>
            </a:extLst>
          </p:cNvPr>
          <p:cNvSpPr txBox="1">
            <a:spLocks/>
          </p:cNvSpPr>
          <p:nvPr/>
        </p:nvSpPr>
        <p:spPr>
          <a:xfrm>
            <a:off x="6172201" y="960938"/>
            <a:ext cx="4211052" cy="27692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Activities</a:t>
            </a:r>
          </a:p>
        </p:txBody>
      </p:sp>
      <p:sp>
        <p:nvSpPr>
          <p:cNvPr id="55" name="2. Slide Title">
            <a:extLst>
              <a:ext uri="{FF2B5EF4-FFF2-40B4-BE49-F238E27FC236}">
                <a16:creationId xmlns:a16="http://schemas.microsoft.com/office/drawing/2014/main" id="{D9C59B59-86E5-48C7-AC5C-8E98EE160650}"/>
              </a:ext>
            </a:extLst>
          </p:cNvPr>
          <p:cNvSpPr>
            <a:spLocks noGrp="1"/>
          </p:cNvSpPr>
          <p:nvPr>
            <p:ph type="title"/>
            <p:custDataLst>
              <p:tags r:id="rId4"/>
            </p:custDataLst>
          </p:nvPr>
        </p:nvSpPr>
        <p:spPr>
          <a:xfrm>
            <a:off x="554736" y="1887524"/>
            <a:ext cx="2514600"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0" lang="en-US" sz="2800" strike="noStrike" kern="1200" spc="0" normalizeH="0" noProof="0" dirty="0">
                <a:ln w="6350" cap="flat">
                  <a:noFill/>
                  <a:miter lim="800000"/>
                </a:ln>
                <a:effectLst/>
                <a:uLnTx/>
                <a:uFillTx/>
              </a:rPr>
              <a:t>Today’s Agenda</a:t>
            </a:r>
            <a:endParaRPr lang="en-US" sz="2800" dirty="0"/>
          </a:p>
        </p:txBody>
      </p:sp>
      <p:sp>
        <p:nvSpPr>
          <p:cNvPr id="38" name="TrackerNumBlue 7">
            <a:extLst>
              <a:ext uri="{FF2B5EF4-FFF2-40B4-BE49-F238E27FC236}">
                <a16:creationId xmlns:a16="http://schemas.microsoft.com/office/drawing/2014/main" id="{E89C0939-1389-4118-80E6-BC9894FABBE0}"/>
              </a:ext>
            </a:extLst>
          </p:cNvPr>
          <p:cNvSpPr/>
          <p:nvPr>
            <p:custDataLst>
              <p:tags r:id="rId5"/>
            </p:custDataLst>
          </p:nvPr>
        </p:nvSpPr>
        <p:spPr>
          <a:xfrm>
            <a:off x="3800742" y="1428770"/>
            <a:ext cx="279340" cy="279340"/>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57" name="TextBox 56">
            <a:extLst>
              <a:ext uri="{FF2B5EF4-FFF2-40B4-BE49-F238E27FC236}">
                <a16:creationId xmlns:a16="http://schemas.microsoft.com/office/drawing/2014/main" id="{80DA9F16-B59A-42CA-8896-EF81EEE32079}"/>
              </a:ext>
            </a:extLst>
          </p:cNvPr>
          <p:cNvSpPr txBox="1">
            <a:spLocks/>
          </p:cNvSpPr>
          <p:nvPr/>
        </p:nvSpPr>
        <p:spPr>
          <a:xfrm>
            <a:off x="4170829" y="143887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800" b="1" dirty="0">
                <a:solidFill>
                  <a:schemeClr val="tx2"/>
                </a:solidFill>
                <a:ea typeface="Arial Unicode MS" panose="020B0604020202020204" pitchFamily="34" charset="-128"/>
                <a:cs typeface="Arial Unicode MS" panose="020B0604020202020204" pitchFamily="34" charset="-128"/>
              </a:rPr>
              <a:t>Overview and introductions</a:t>
            </a:r>
          </a:p>
        </p:txBody>
      </p:sp>
      <p:sp>
        <p:nvSpPr>
          <p:cNvPr id="59" name="TextBox 58">
            <a:extLst>
              <a:ext uri="{FF2B5EF4-FFF2-40B4-BE49-F238E27FC236}">
                <a16:creationId xmlns:a16="http://schemas.microsoft.com/office/drawing/2014/main" id="{38169A89-6C5C-4C58-87BA-8A61BA69E3D0}"/>
              </a:ext>
            </a:extLst>
          </p:cNvPr>
          <p:cNvSpPr txBox="1">
            <a:spLocks/>
          </p:cNvSpPr>
          <p:nvPr/>
        </p:nvSpPr>
        <p:spPr>
          <a:xfrm>
            <a:off x="6172201" y="1454285"/>
            <a:ext cx="4211052"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800" dirty="0">
                <a:solidFill>
                  <a:schemeClr val="tx2"/>
                </a:solidFill>
                <a:ea typeface="Arial Unicode MS" panose="020B0604020202020204" pitchFamily="34" charset="-128"/>
              </a:rPr>
              <a:t>Review today’s agenda and get to know each other</a:t>
            </a:r>
          </a:p>
        </p:txBody>
      </p:sp>
      <p:sp>
        <p:nvSpPr>
          <p:cNvPr id="58" name="TextBox 57">
            <a:extLst>
              <a:ext uri="{FF2B5EF4-FFF2-40B4-BE49-F238E27FC236}">
                <a16:creationId xmlns:a16="http://schemas.microsoft.com/office/drawing/2014/main" id="{F58D5E68-7501-40CA-8DF9-7571778D1E56}"/>
              </a:ext>
            </a:extLst>
          </p:cNvPr>
          <p:cNvSpPr txBox="1">
            <a:spLocks/>
          </p:cNvSpPr>
          <p:nvPr/>
        </p:nvSpPr>
        <p:spPr>
          <a:xfrm>
            <a:off x="10612383" y="1454285"/>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800" dirty="0">
                <a:solidFill>
                  <a:schemeClr val="tx2"/>
                </a:solidFill>
                <a:ea typeface="Arial Unicode MS" panose="020B0604020202020204" pitchFamily="34" charset="-128"/>
                <a:cs typeface="Arial Unicode MS" panose="020B0604020202020204" pitchFamily="34" charset="-128"/>
              </a:rPr>
              <a:t>20 mins</a:t>
            </a:r>
          </a:p>
        </p:txBody>
      </p:sp>
      <p:sp>
        <p:nvSpPr>
          <p:cNvPr id="49" name="TextBox 48">
            <a:extLst>
              <a:ext uri="{FF2B5EF4-FFF2-40B4-BE49-F238E27FC236}">
                <a16:creationId xmlns:a16="http://schemas.microsoft.com/office/drawing/2014/main" id="{BA363576-C06E-4CD5-AF6A-20CD1644D5C8}"/>
              </a:ext>
              <a:ext uri="{C183D7F6-B498-43B3-948B-1728B52AA6E4}">
                <adec:decorative xmlns:adec="http://schemas.microsoft.com/office/drawing/2017/decorative" val="1"/>
              </a:ext>
            </a:extLst>
          </p:cNvPr>
          <p:cNvSpPr txBox="1">
            <a:spLocks/>
          </p:cNvSpPr>
          <p:nvPr/>
        </p:nvSpPr>
        <p:spPr>
          <a:xfrm>
            <a:off x="10612383" y="5249387"/>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10 mins</a:t>
            </a:r>
          </a:p>
        </p:txBody>
      </p:sp>
      <p:sp>
        <p:nvSpPr>
          <p:cNvPr id="48" name="TextBox 47">
            <a:extLst>
              <a:ext uri="{FF2B5EF4-FFF2-40B4-BE49-F238E27FC236}">
                <a16:creationId xmlns:a16="http://schemas.microsoft.com/office/drawing/2014/main" id="{F643ADCB-4554-4720-B666-D7CEA8FEBDD4}"/>
              </a:ext>
              <a:ext uri="{C183D7F6-B498-43B3-948B-1728B52AA6E4}">
                <adec:decorative xmlns:adec="http://schemas.microsoft.com/office/drawing/2017/decorative" val="1"/>
              </a:ext>
            </a:extLst>
          </p:cNvPr>
          <p:cNvSpPr txBox="1">
            <a:spLocks/>
          </p:cNvSpPr>
          <p:nvPr/>
        </p:nvSpPr>
        <p:spPr>
          <a:xfrm>
            <a:off x="6172201" y="5249387"/>
            <a:ext cx="4211052"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Review plan and cadence for following sessions over the next 3 months, including pre-work for next session</a:t>
            </a:r>
          </a:p>
        </p:txBody>
      </p:sp>
      <p:sp>
        <p:nvSpPr>
          <p:cNvPr id="43" name="TextBox 42">
            <a:extLst>
              <a:ext uri="{FF2B5EF4-FFF2-40B4-BE49-F238E27FC236}">
                <a16:creationId xmlns:a16="http://schemas.microsoft.com/office/drawing/2014/main" id="{03B8C89E-2D80-429C-80F3-CF0D08E2541A}"/>
              </a:ext>
              <a:ext uri="{C183D7F6-B498-43B3-948B-1728B52AA6E4}">
                <adec:decorative xmlns:adec="http://schemas.microsoft.com/office/drawing/2017/decorative" val="1"/>
              </a:ext>
            </a:extLst>
          </p:cNvPr>
          <p:cNvSpPr txBox="1">
            <a:spLocks/>
          </p:cNvSpPr>
          <p:nvPr/>
        </p:nvSpPr>
        <p:spPr>
          <a:xfrm>
            <a:off x="4170828" y="2391378"/>
            <a:ext cx="1897379" cy="49244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Vision for the fee schedule and role of working group</a:t>
            </a:r>
          </a:p>
        </p:txBody>
      </p:sp>
      <p:sp>
        <p:nvSpPr>
          <p:cNvPr id="27" name="TextBox 26">
            <a:extLst>
              <a:ext uri="{FF2B5EF4-FFF2-40B4-BE49-F238E27FC236}">
                <a16:creationId xmlns:a16="http://schemas.microsoft.com/office/drawing/2014/main" id="{DACD54D6-1997-424E-95FE-54831F37BD0F}"/>
              </a:ext>
              <a:ext uri="{C183D7F6-B498-43B3-948B-1728B52AA6E4}">
                <adec:decorative xmlns:adec="http://schemas.microsoft.com/office/drawing/2017/decorative" val="1"/>
              </a:ext>
            </a:extLst>
          </p:cNvPr>
          <p:cNvSpPr txBox="1">
            <a:spLocks/>
          </p:cNvSpPr>
          <p:nvPr/>
        </p:nvSpPr>
        <p:spPr>
          <a:xfrm>
            <a:off x="10612383" y="2391378"/>
            <a:ext cx="1136594" cy="276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sz="1800" dirty="0">
                <a:latin typeface="Segoe UI" panose="020B0502040204020203" pitchFamily="34" charset="0"/>
                <a:ea typeface="Arial Unicode MS" panose="020B0604020202020204"/>
                <a:sym typeface=""/>
              </a:rPr>
              <a:t>30 mins                           </a:t>
            </a:r>
            <a:endParaRPr lang="ja-JP" altLang="en-US" sz="1800" dirty="0">
              <a:latin typeface="Segoe UI" panose="020B0502040204020203" pitchFamily="34" charset="0"/>
              <a:ea typeface="Arial Unicode MS" panose="020B0604020202020204"/>
              <a:sym typeface=""/>
            </a:endParaRPr>
          </a:p>
        </p:txBody>
      </p:sp>
      <p:sp>
        <p:nvSpPr>
          <p:cNvPr id="8" name="TextBox 7">
            <a:extLst>
              <a:ext uri="{FF2B5EF4-FFF2-40B4-BE49-F238E27FC236}">
                <a16:creationId xmlns:a16="http://schemas.microsoft.com/office/drawing/2014/main" id="{31D92EEF-BE07-4C09-9D28-175A48106A43}"/>
              </a:ext>
              <a:ext uri="{C183D7F6-B498-43B3-948B-1728B52AA6E4}">
                <adec:decorative xmlns:adec="http://schemas.microsoft.com/office/drawing/2017/decorative" val="1"/>
              </a:ext>
            </a:extLst>
          </p:cNvPr>
          <p:cNvSpPr txBox="1">
            <a:spLocks/>
          </p:cNvSpPr>
          <p:nvPr/>
        </p:nvSpPr>
        <p:spPr>
          <a:xfrm>
            <a:off x="6172201" y="2315880"/>
            <a:ext cx="4884682" cy="907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IN" altLang="ja-JP" sz="1800" dirty="0">
                <a:latin typeface="Segoe UI" panose="020B0502040204020203" pitchFamily="34" charset="0"/>
                <a:ea typeface="Arial Unicode MS" panose="020B0604020202020204"/>
                <a:sym typeface=""/>
              </a:rPr>
              <a:t>Review background (e.g., legislative requirements, impact on funding, etc.)</a:t>
            </a:r>
          </a:p>
          <a:p>
            <a:r>
              <a:rPr lang="en-US" altLang="ja-JP" sz="1800" dirty="0">
                <a:latin typeface="Segoe UI" panose="020B0502040204020203" pitchFamily="34" charset="0"/>
                <a:ea typeface="Arial Unicode MS" panose="020B0604020202020204"/>
                <a:sym typeface=""/>
              </a:rPr>
              <a:t>Align on role of workgroup and working norms</a:t>
            </a:r>
            <a:endParaRPr lang="ja-JP" altLang="en-US" sz="1800" dirty="0">
              <a:latin typeface="Segoe UI" panose="020B0502040204020203" pitchFamily="34" charset="0"/>
              <a:ea typeface="Arial Unicode MS" panose="020B0604020202020204"/>
              <a:sym typeface=""/>
            </a:endParaRPr>
          </a:p>
        </p:txBody>
      </p:sp>
      <p:sp>
        <p:nvSpPr>
          <p:cNvPr id="3" name="TextBox 2">
            <a:extLst>
              <a:ext uri="{FF2B5EF4-FFF2-40B4-BE49-F238E27FC236}">
                <a16:creationId xmlns:a16="http://schemas.microsoft.com/office/drawing/2014/main" id="{6DF7D1AE-6606-42A1-9E0F-AF8E26FB521E}"/>
              </a:ext>
              <a:ext uri="{C183D7F6-B498-43B3-948B-1728B52AA6E4}">
                <adec:decorative xmlns:adec="http://schemas.microsoft.com/office/drawing/2017/decorative" val="1"/>
              </a:ext>
            </a:extLst>
          </p:cNvPr>
          <p:cNvSpPr txBox="1">
            <a:spLocks/>
          </p:cNvSpPr>
          <p:nvPr/>
        </p:nvSpPr>
        <p:spPr>
          <a:xfrm>
            <a:off x="4170829" y="3451556"/>
            <a:ext cx="139150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Break</a:t>
            </a:r>
          </a:p>
        </p:txBody>
      </p:sp>
      <p:sp>
        <p:nvSpPr>
          <p:cNvPr id="60" name="TextBox 59">
            <a:extLst>
              <a:ext uri="{FF2B5EF4-FFF2-40B4-BE49-F238E27FC236}">
                <a16:creationId xmlns:a16="http://schemas.microsoft.com/office/drawing/2014/main" id="{AEABDD44-9AB3-43DB-8FF6-0492D5217F21}"/>
              </a:ext>
              <a:ext uri="{C183D7F6-B498-43B3-948B-1728B52AA6E4}">
                <adec:decorative xmlns:adec="http://schemas.microsoft.com/office/drawing/2017/decorative" val="1"/>
              </a:ext>
            </a:extLst>
          </p:cNvPr>
          <p:cNvSpPr txBox="1">
            <a:spLocks/>
          </p:cNvSpPr>
          <p:nvPr/>
        </p:nvSpPr>
        <p:spPr>
          <a:xfrm>
            <a:off x="10612383" y="3451556"/>
            <a:ext cx="113659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5 mins</a:t>
            </a:r>
          </a:p>
        </p:txBody>
      </p:sp>
      <p:cxnSp>
        <p:nvCxnSpPr>
          <p:cNvPr id="61" name="Straight Arrow Connector 60">
            <a:extLst>
              <a:ext uri="{FF2B5EF4-FFF2-40B4-BE49-F238E27FC236}">
                <a16:creationId xmlns:a16="http://schemas.microsoft.com/office/drawing/2014/main" id="{3EBD0917-D7D5-4C0C-9780-578399FA7DF5}"/>
              </a:ext>
              <a:ext uri="{C183D7F6-B498-43B3-948B-1728B52AA6E4}">
                <adec:decorative xmlns:adec="http://schemas.microsoft.com/office/drawing/2017/decorative" val="1"/>
              </a:ext>
            </a:extLst>
          </p:cNvPr>
          <p:cNvCxnSpPr>
            <a:cxnSpLocks/>
          </p:cNvCxnSpPr>
          <p:nvPr/>
        </p:nvCxnSpPr>
        <p:spPr>
          <a:xfrm>
            <a:off x="3725059" y="332711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8A479B-FBCA-4C6C-95F9-81DE631BB7C1}"/>
              </a:ext>
              <a:ext uri="{C183D7F6-B498-43B3-948B-1728B52AA6E4}">
                <adec:decorative xmlns:adec="http://schemas.microsoft.com/office/drawing/2017/decorative" val="1"/>
              </a:ext>
            </a:extLst>
          </p:cNvPr>
          <p:cNvCxnSpPr>
            <a:cxnSpLocks/>
          </p:cNvCxnSpPr>
          <p:nvPr/>
        </p:nvCxnSpPr>
        <p:spPr>
          <a:xfrm>
            <a:off x="3725059" y="3840567"/>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rackerNumBlue 7">
            <a:extLst>
              <a:ext uri="{FF2B5EF4-FFF2-40B4-BE49-F238E27FC236}">
                <a16:creationId xmlns:a16="http://schemas.microsoft.com/office/drawing/2014/main" id="{BA5B036A-0E1C-4B7E-AB0A-3B80EF8EC286}"/>
              </a:ext>
              <a:ext uri="{C183D7F6-B498-43B3-948B-1728B52AA6E4}">
                <adec:decorative xmlns:adec="http://schemas.microsoft.com/office/drawing/2017/decorative" val="1"/>
              </a:ext>
            </a:extLst>
          </p:cNvPr>
          <p:cNvSpPr/>
          <p:nvPr>
            <p:custDataLst>
              <p:tags r:id="rId6"/>
            </p:custDataLst>
          </p:nvPr>
        </p:nvSpPr>
        <p:spPr>
          <a:xfrm>
            <a:off x="3800742" y="4077020"/>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72" name="TextBox 71">
            <a:extLst>
              <a:ext uri="{FF2B5EF4-FFF2-40B4-BE49-F238E27FC236}">
                <a16:creationId xmlns:a16="http://schemas.microsoft.com/office/drawing/2014/main" id="{F1327BBF-9D93-4FB5-8719-5D81545B4181}"/>
              </a:ext>
              <a:ext uri="{C183D7F6-B498-43B3-948B-1728B52AA6E4}">
                <adec:decorative xmlns:adec="http://schemas.microsoft.com/office/drawing/2017/decorative" val="1"/>
              </a:ext>
            </a:extLst>
          </p:cNvPr>
          <p:cNvSpPr txBox="1">
            <a:spLocks/>
          </p:cNvSpPr>
          <p:nvPr/>
        </p:nvSpPr>
        <p:spPr>
          <a:xfrm>
            <a:off x="4170829" y="409358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Policy and operational considerations</a:t>
            </a:r>
          </a:p>
        </p:txBody>
      </p:sp>
      <p:sp>
        <p:nvSpPr>
          <p:cNvPr id="73" name="TextBox 72">
            <a:extLst>
              <a:ext uri="{FF2B5EF4-FFF2-40B4-BE49-F238E27FC236}">
                <a16:creationId xmlns:a16="http://schemas.microsoft.com/office/drawing/2014/main" id="{3388B44F-CCE8-417B-A7B4-FA2D891F3002}"/>
              </a:ext>
              <a:ext uri="{C183D7F6-B498-43B3-948B-1728B52AA6E4}">
                <adec:decorative xmlns:adec="http://schemas.microsoft.com/office/drawing/2017/decorative" val="1"/>
              </a:ext>
            </a:extLst>
          </p:cNvPr>
          <p:cNvSpPr txBox="1">
            <a:spLocks/>
          </p:cNvSpPr>
          <p:nvPr/>
        </p:nvSpPr>
        <p:spPr>
          <a:xfrm>
            <a:off x="10612383" y="4077020"/>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55 mins</a:t>
            </a:r>
          </a:p>
        </p:txBody>
      </p:sp>
      <p:sp>
        <p:nvSpPr>
          <p:cNvPr id="74" name="TextBox 73">
            <a:extLst>
              <a:ext uri="{FF2B5EF4-FFF2-40B4-BE49-F238E27FC236}">
                <a16:creationId xmlns:a16="http://schemas.microsoft.com/office/drawing/2014/main" id="{DE7DEF38-3B40-4C38-8330-7FC40D427A43}"/>
              </a:ext>
              <a:ext uri="{C183D7F6-B498-43B3-948B-1728B52AA6E4}">
                <adec:decorative xmlns:adec="http://schemas.microsoft.com/office/drawing/2017/decorative" val="1"/>
              </a:ext>
            </a:extLst>
          </p:cNvPr>
          <p:cNvSpPr txBox="1">
            <a:spLocks/>
          </p:cNvSpPr>
          <p:nvPr/>
        </p:nvSpPr>
        <p:spPr>
          <a:xfrm>
            <a:off x="6172200" y="3860594"/>
            <a:ext cx="4211052"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Share current hypothesis on scope of services</a:t>
            </a:r>
          </a:p>
          <a:p>
            <a:r>
              <a:rPr lang="en-US" sz="1800" dirty="0">
                <a:ea typeface="Arial Unicode MS" panose="020B0604020202020204" pitchFamily="34" charset="-128"/>
                <a:cs typeface="Arial Unicode MS" panose="020B0604020202020204" pitchFamily="34" charset="-128"/>
              </a:rPr>
              <a:t>Discuss open design questions around policy and operations in breakout rooms</a:t>
            </a:r>
          </a:p>
        </p:txBody>
      </p:sp>
      <p:sp>
        <p:nvSpPr>
          <p:cNvPr id="35" name="Sticker">
            <a:extLst>
              <a:ext uri="{FF2B5EF4-FFF2-40B4-BE49-F238E27FC236}">
                <a16:creationId xmlns:a16="http://schemas.microsoft.com/office/drawing/2014/main" id="{4432DF6B-A022-4B99-B60C-B09473FD5D44}"/>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244695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5B86BF2F-0202-4C9F-94AA-D0635E6AB529}"/>
              </a:ext>
            </a:extLst>
          </p:cNvPr>
          <p:cNvSpPr>
            <a:spLocks noGrp="1"/>
          </p:cNvSpPr>
          <p:nvPr>
            <p:ph type="title"/>
            <p:custDataLst>
              <p:tags r:id="rId1"/>
            </p:custDataLst>
          </p:nvPr>
        </p:nvSpPr>
        <p:spPr/>
        <p:txBody>
          <a:bodyPr vert="horz"/>
          <a:lstStyle/>
          <a:p>
            <a:r>
              <a:rPr lang="en-US" dirty="0"/>
              <a:t>1. Potential success from today’s discussion</a:t>
            </a:r>
          </a:p>
        </p:txBody>
      </p:sp>
      <p:sp>
        <p:nvSpPr>
          <p:cNvPr id="12" name="Oval 11">
            <a:extLst>
              <a:ext uri="{FF2B5EF4-FFF2-40B4-BE49-F238E27FC236}">
                <a16:creationId xmlns:a16="http://schemas.microsoft.com/office/drawing/2014/main" id="{4034256A-9026-4B44-A12B-E42411840AA2}"/>
              </a:ext>
            </a:extLst>
          </p:cNvPr>
          <p:cNvSpPr/>
          <p:nvPr/>
        </p:nvSpPr>
        <p:spPr>
          <a:xfrm>
            <a:off x="554736" y="1875525"/>
            <a:ext cx="861774" cy="861774"/>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b="1" dirty="0">
                <a:solidFill>
                  <a:schemeClr val="bg1"/>
                </a:solidFill>
              </a:rPr>
              <a:t>1</a:t>
            </a:r>
          </a:p>
        </p:txBody>
      </p:sp>
      <p:sp>
        <p:nvSpPr>
          <p:cNvPr id="8" name="TextBox 7">
            <a:extLst>
              <a:ext uri="{FF2B5EF4-FFF2-40B4-BE49-F238E27FC236}">
                <a16:creationId xmlns:a16="http://schemas.microsoft.com/office/drawing/2014/main" id="{ED1227A5-8650-430F-AAF3-6A55E0C69034}"/>
              </a:ext>
            </a:extLst>
          </p:cNvPr>
          <p:cNvSpPr txBox="1"/>
          <p:nvPr/>
        </p:nvSpPr>
        <p:spPr>
          <a:xfrm>
            <a:off x="1947671" y="1876331"/>
            <a:ext cx="8865489"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800" b="1" dirty="0">
                <a:cs typeface="Arial"/>
              </a:rPr>
              <a:t>Share vision and context </a:t>
            </a:r>
            <a:r>
              <a:rPr lang="en-US" sz="2800" dirty="0">
                <a:cs typeface="Arial"/>
              </a:rPr>
              <a:t>for a school-linked fee schedule for BH services</a:t>
            </a:r>
          </a:p>
        </p:txBody>
      </p:sp>
      <p:sp>
        <p:nvSpPr>
          <p:cNvPr id="13" name="Oval 12">
            <a:extLst>
              <a:ext uri="{FF2B5EF4-FFF2-40B4-BE49-F238E27FC236}">
                <a16:creationId xmlns:a16="http://schemas.microsoft.com/office/drawing/2014/main" id="{89BA083D-70B6-4D12-A6AF-E4789DF9A928}"/>
              </a:ext>
            </a:extLst>
          </p:cNvPr>
          <p:cNvSpPr/>
          <p:nvPr/>
        </p:nvSpPr>
        <p:spPr>
          <a:xfrm>
            <a:off x="554736" y="3070412"/>
            <a:ext cx="861774" cy="861774"/>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b="1" dirty="0">
                <a:solidFill>
                  <a:schemeClr val="bg1"/>
                </a:solidFill>
              </a:rPr>
              <a:t>2</a:t>
            </a:r>
          </a:p>
        </p:txBody>
      </p:sp>
      <p:sp>
        <p:nvSpPr>
          <p:cNvPr id="9" name="TextBox 8">
            <a:extLst>
              <a:ext uri="{FF2B5EF4-FFF2-40B4-BE49-F238E27FC236}">
                <a16:creationId xmlns:a16="http://schemas.microsoft.com/office/drawing/2014/main" id="{F3AE71D2-B52C-4C08-9818-0710A6CE9420}"/>
              </a:ext>
            </a:extLst>
          </p:cNvPr>
          <p:cNvSpPr txBox="1"/>
          <p:nvPr/>
        </p:nvSpPr>
        <p:spPr>
          <a:xfrm>
            <a:off x="1947671" y="3100071"/>
            <a:ext cx="8865489"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800" b="1" dirty="0"/>
              <a:t>Align on working group charter</a:t>
            </a:r>
            <a:r>
              <a:rPr lang="en-US" sz="2800" dirty="0"/>
              <a:t>, including objectives, norms and expectations</a:t>
            </a:r>
          </a:p>
        </p:txBody>
      </p:sp>
      <p:sp>
        <p:nvSpPr>
          <p:cNvPr id="14" name="Oval 13">
            <a:extLst>
              <a:ext uri="{FF2B5EF4-FFF2-40B4-BE49-F238E27FC236}">
                <a16:creationId xmlns:a16="http://schemas.microsoft.com/office/drawing/2014/main" id="{DD663600-DF44-460A-8E38-ACBB83E3DA73}"/>
              </a:ext>
            </a:extLst>
          </p:cNvPr>
          <p:cNvSpPr/>
          <p:nvPr/>
        </p:nvSpPr>
        <p:spPr>
          <a:xfrm>
            <a:off x="554736" y="4265300"/>
            <a:ext cx="861774" cy="861774"/>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b="1" dirty="0">
                <a:solidFill>
                  <a:schemeClr val="bg1"/>
                </a:solidFill>
              </a:rPr>
              <a:t>3</a:t>
            </a:r>
          </a:p>
        </p:txBody>
      </p:sp>
      <p:sp>
        <p:nvSpPr>
          <p:cNvPr id="10" name="TextBox 9">
            <a:extLst>
              <a:ext uri="{FF2B5EF4-FFF2-40B4-BE49-F238E27FC236}">
                <a16:creationId xmlns:a16="http://schemas.microsoft.com/office/drawing/2014/main" id="{0FC92115-8306-46FB-A851-44779994504B}"/>
              </a:ext>
            </a:extLst>
          </p:cNvPr>
          <p:cNvSpPr txBox="1"/>
          <p:nvPr/>
        </p:nvSpPr>
        <p:spPr>
          <a:xfrm>
            <a:off x="1947671" y="4265300"/>
            <a:ext cx="8865489"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800" b="1" dirty="0"/>
              <a:t>Discuss major operational questions </a:t>
            </a:r>
            <a:r>
              <a:rPr lang="en-US" sz="2800" dirty="0"/>
              <a:t>for the school-linked fee schedule</a:t>
            </a:r>
            <a:r>
              <a:rPr lang="en-US" sz="2800" b="1" dirty="0"/>
              <a:t> </a:t>
            </a:r>
          </a:p>
        </p:txBody>
      </p:sp>
      <p:sp>
        <p:nvSpPr>
          <p:cNvPr id="11" name="Sticker">
            <a:extLst>
              <a:ext uri="{FF2B5EF4-FFF2-40B4-BE49-F238E27FC236}">
                <a16:creationId xmlns:a16="http://schemas.microsoft.com/office/drawing/2014/main" id="{6087F111-69DB-4697-95A5-ACF5508280B1}"/>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5" name="5. Source">
            <a:extLst>
              <a:ext uri="{FF2B5EF4-FFF2-40B4-BE49-F238E27FC236}">
                <a16:creationId xmlns:a16="http://schemas.microsoft.com/office/drawing/2014/main" id="{7C156B8F-8CB9-4940-945D-6B8B0BE596F8}"/>
              </a:ext>
              <a:ext uri="{C183D7F6-B498-43B3-948B-1728B52AA6E4}">
                <adec:decorative xmlns:adec="http://schemas.microsoft.com/office/drawing/2017/decorative" val="1"/>
              </a:ext>
            </a:extLst>
          </p:cNvPr>
          <p:cNvSpPr txBox="1"/>
          <p:nvPr>
            <p:custDataLst>
              <p:tags r:id="rId2"/>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Discussion with OSP, 09/07/2022</a:t>
            </a:r>
          </a:p>
        </p:txBody>
      </p:sp>
    </p:spTree>
    <p:extLst>
      <p:ext uri="{BB962C8B-B14F-4D97-AF65-F5344CB8AC3E}">
        <p14:creationId xmlns:p14="http://schemas.microsoft.com/office/powerpoint/2010/main" val="398948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4EEC67-0FE7-ED41-A923-DE0CA445EB72}"/>
              </a:ext>
            </a:extLst>
          </p:cNvPr>
          <p:cNvSpPr>
            <a:spLocks noGrp="1"/>
          </p:cNvSpPr>
          <p:nvPr>
            <p:ph type="title" idx="4294967295"/>
          </p:nvPr>
        </p:nvSpPr>
        <p:spPr>
          <a:xfrm>
            <a:off x="481237" y="1862219"/>
            <a:ext cx="2357584" cy="1101318"/>
          </a:xfrm>
        </p:spPr>
        <p:txBody>
          <a:bodyPr/>
          <a:lstStyle/>
          <a:p>
            <a:r>
              <a:rPr lang="en-GB" sz="2400" dirty="0"/>
              <a:t>1. Word Cloud Exercise (1 of 2)</a:t>
            </a:r>
            <a:br>
              <a:rPr lang="en-GB" sz="2400" dirty="0"/>
            </a:br>
            <a:endParaRPr lang="en-US" dirty="0"/>
          </a:p>
        </p:txBody>
      </p:sp>
      <p:sp>
        <p:nvSpPr>
          <p:cNvPr id="2" name="TextBox 1">
            <a:extLst>
              <a:ext uri="{FF2B5EF4-FFF2-40B4-BE49-F238E27FC236}">
                <a16:creationId xmlns:a16="http://schemas.microsoft.com/office/drawing/2014/main" id="{64D731C5-1809-4486-8B13-29C79BA1B711}"/>
              </a:ext>
            </a:extLst>
          </p:cNvPr>
          <p:cNvSpPr txBox="1"/>
          <p:nvPr/>
        </p:nvSpPr>
        <p:spPr>
          <a:xfrm>
            <a:off x="3616022" y="1216207"/>
            <a:ext cx="7495001" cy="677108"/>
          </a:xfrm>
          <a:prstGeom prst="rect">
            <a:avLst/>
          </a:prstGeom>
          <a:solidFill>
            <a:srgbClr val="F8FAFC"/>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accent1"/>
                </a:solidFill>
              </a:rPr>
              <a:t>What word describes something that excites you about the potential future-state of a school-linked fee schedule?</a:t>
            </a:r>
          </a:p>
        </p:txBody>
      </p:sp>
      <p:sp>
        <p:nvSpPr>
          <p:cNvPr id="4" name="Rectangle: Rounded Corners 3">
            <a:extLst>
              <a:ext uri="{FF2B5EF4-FFF2-40B4-BE49-F238E27FC236}">
                <a16:creationId xmlns:a16="http://schemas.microsoft.com/office/drawing/2014/main" id="{FA6F4235-6BE9-4DEC-B42B-6F4DDC1B233B}"/>
              </a:ext>
              <a:ext uri="{C183D7F6-B498-43B3-948B-1728B52AA6E4}">
                <adec:decorative xmlns:adec="http://schemas.microsoft.com/office/drawing/2017/decorative" val="1"/>
              </a:ext>
            </a:extLst>
          </p:cNvPr>
          <p:cNvSpPr/>
          <p:nvPr/>
        </p:nvSpPr>
        <p:spPr>
          <a:xfrm>
            <a:off x="3077211" y="766355"/>
            <a:ext cx="8560053" cy="4888885"/>
          </a:xfrm>
          <a:prstGeom prst="roundRect">
            <a:avLst>
              <a:gd name="adj" fmla="val 5241"/>
            </a:avLst>
          </a:prstGeom>
          <a:solidFill>
            <a:srgbClr val="F7E5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6" name="Group 5">
            <a:extLst>
              <a:ext uri="{FF2B5EF4-FFF2-40B4-BE49-F238E27FC236}">
                <a16:creationId xmlns:a16="http://schemas.microsoft.com/office/drawing/2014/main" id="{7C0E8E59-488E-4C5B-8CB2-17F20A27A3C2}"/>
              </a:ext>
              <a:ext uri="{C183D7F6-B498-43B3-948B-1728B52AA6E4}">
                <adec:decorative xmlns:adec="http://schemas.microsoft.com/office/drawing/2017/decorative" val="1"/>
              </a:ext>
            </a:extLst>
          </p:cNvPr>
          <p:cNvGrpSpPr/>
          <p:nvPr/>
        </p:nvGrpSpPr>
        <p:grpSpPr>
          <a:xfrm>
            <a:off x="-493203" y="4358639"/>
            <a:ext cx="4419623" cy="3235589"/>
            <a:chOff x="-676083" y="3494277"/>
            <a:chExt cx="5974996" cy="4374272"/>
          </a:xfrm>
        </p:grpSpPr>
        <p:sp>
          <p:nvSpPr>
            <p:cNvPr id="7" name="Freeform: Shape 6">
              <a:extLst>
                <a:ext uri="{FF2B5EF4-FFF2-40B4-BE49-F238E27FC236}">
                  <a16:creationId xmlns:a16="http://schemas.microsoft.com/office/drawing/2014/main" id="{1C1B5765-A3B4-4EFF-ADD7-A87A2971BE22}"/>
                </a:ext>
              </a:extLst>
            </p:cNvPr>
            <p:cNvSpPr/>
            <p:nvPr/>
          </p:nvSpPr>
          <p:spPr>
            <a:xfrm rot="12581213">
              <a:off x="-676083" y="3802537"/>
              <a:ext cx="5974996" cy="4066012"/>
            </a:xfrm>
            <a:custGeom>
              <a:avLst/>
              <a:gdLst>
                <a:gd name="connsiteX0" fmla="*/ 5267809 w 5974996"/>
                <a:gd name="connsiteY0" fmla="*/ 3380314 h 4066012"/>
                <a:gd name="connsiteX1" fmla="*/ 4316944 w 5974996"/>
                <a:gd name="connsiteY1" fmla="*/ 3376394 h 4066012"/>
                <a:gd name="connsiteX2" fmla="*/ 3552911 w 5974996"/>
                <a:gd name="connsiteY2" fmla="*/ 4039215 h 4066012"/>
                <a:gd name="connsiteX3" fmla="*/ 2429525 w 5974996"/>
                <a:gd name="connsiteY3" fmla="*/ 3634632 h 4066012"/>
                <a:gd name="connsiteX4" fmla="*/ 760781 w 5974996"/>
                <a:gd name="connsiteY4" fmla="*/ 3234895 h 4066012"/>
                <a:gd name="connsiteX5" fmla="*/ 27071 w 5974996"/>
                <a:gd name="connsiteY5" fmla="*/ 2790064 h 4066012"/>
                <a:gd name="connsiteX6" fmla="*/ 0 w 5974996"/>
                <a:gd name="connsiteY6" fmla="*/ 2629644 h 4066012"/>
                <a:gd name="connsiteX7" fmla="*/ 3316 w 5974996"/>
                <a:gd name="connsiteY7" fmla="*/ 2557313 h 4066012"/>
                <a:gd name="connsiteX8" fmla="*/ 4489148 w 5974996"/>
                <a:gd name="connsiteY8" fmla="*/ 0 h 4066012"/>
                <a:gd name="connsiteX9" fmla="*/ 5974996 w 5974996"/>
                <a:gd name="connsiteY9" fmla="*/ 2606356 h 4066012"/>
                <a:gd name="connsiteX10" fmla="*/ 5855757 w 5974996"/>
                <a:gd name="connsiteY10" fmla="*/ 2648363 h 4066012"/>
                <a:gd name="connsiteX11" fmla="*/ 5700114 w 5974996"/>
                <a:gd name="connsiteY11" fmla="*/ 2679856 h 4066012"/>
                <a:gd name="connsiteX12" fmla="*/ 5386092 w 5974996"/>
                <a:gd name="connsiteY12" fmla="*/ 3301167 h 4066012"/>
                <a:gd name="connsiteX13" fmla="*/ 5267809 w 5974996"/>
                <a:gd name="connsiteY13" fmla="*/ 3380314 h 406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4996" h="4066012">
                  <a:moveTo>
                    <a:pt x="5267809" y="3380314"/>
                  </a:moveTo>
                  <a:cubicBezTo>
                    <a:pt x="4979336" y="3542256"/>
                    <a:pt x="4610862" y="3544549"/>
                    <a:pt x="4316944" y="3376394"/>
                  </a:cubicBezTo>
                  <a:cubicBezTo>
                    <a:pt x="4208311" y="3706488"/>
                    <a:pt x="3917421" y="3958826"/>
                    <a:pt x="3552911" y="4039215"/>
                  </a:cubicBezTo>
                  <a:cubicBezTo>
                    <a:pt x="3123377" y="4133935"/>
                    <a:pt x="2675085" y="3972523"/>
                    <a:pt x="2429525" y="3634632"/>
                  </a:cubicBezTo>
                  <a:cubicBezTo>
                    <a:pt x="1849935" y="3955349"/>
                    <a:pt x="1097155" y="3775077"/>
                    <a:pt x="760781" y="3234895"/>
                  </a:cubicBezTo>
                  <a:cubicBezTo>
                    <a:pt x="430345" y="3270401"/>
                    <a:pt x="120074" y="3082333"/>
                    <a:pt x="27071" y="2790064"/>
                  </a:cubicBezTo>
                  <a:cubicBezTo>
                    <a:pt x="10229" y="2737199"/>
                    <a:pt x="1319" y="2683287"/>
                    <a:pt x="0" y="2629644"/>
                  </a:cubicBezTo>
                  <a:lnTo>
                    <a:pt x="3316" y="2557313"/>
                  </a:lnTo>
                  <a:lnTo>
                    <a:pt x="4489148" y="0"/>
                  </a:lnTo>
                  <a:lnTo>
                    <a:pt x="5974996" y="2606356"/>
                  </a:lnTo>
                  <a:lnTo>
                    <a:pt x="5855757" y="2648363"/>
                  </a:lnTo>
                  <a:cubicBezTo>
                    <a:pt x="5805324" y="2662291"/>
                    <a:pt x="5753337" y="2672876"/>
                    <a:pt x="5700114" y="2679856"/>
                  </a:cubicBezTo>
                  <a:cubicBezTo>
                    <a:pt x="5698082" y="2918708"/>
                    <a:pt x="5583509" y="3145233"/>
                    <a:pt x="5386092" y="3301167"/>
                  </a:cubicBezTo>
                  <a:cubicBezTo>
                    <a:pt x="5348597" y="3330787"/>
                    <a:pt x="5309020" y="3357179"/>
                    <a:pt x="5267809" y="3380314"/>
                  </a:cubicBezTo>
                  <a:close/>
                </a:path>
              </a:pathLst>
            </a:cu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fontAlgn="base"/>
              <a:endParaRPr lang="en-US" sz="3000" b="0" i="0" dirty="0">
                <a:solidFill>
                  <a:schemeClr val="tx1"/>
                </a:solidFill>
                <a:effectLst/>
                <a:latin typeface="+mj-lt"/>
              </a:endParaRPr>
            </a:p>
          </p:txBody>
        </p:sp>
        <p:pic>
          <p:nvPicPr>
            <p:cNvPr id="8" name="Graphic 7">
              <a:extLst>
                <a:ext uri="{FF2B5EF4-FFF2-40B4-BE49-F238E27FC236}">
                  <a16:creationId xmlns:a16="http://schemas.microsoft.com/office/drawing/2014/main" id="{BCF39777-7D5B-4B3C-A9E6-786728C334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133" y="3494277"/>
              <a:ext cx="4369092" cy="3452812"/>
            </a:xfrm>
            <a:prstGeom prst="rect">
              <a:avLst/>
            </a:prstGeom>
          </p:spPr>
        </p:pic>
      </p:grpSp>
      <p:sp>
        <p:nvSpPr>
          <p:cNvPr id="11" name="Sticker">
            <a:extLst>
              <a:ext uri="{FF2B5EF4-FFF2-40B4-BE49-F238E27FC236}">
                <a16:creationId xmlns:a16="http://schemas.microsoft.com/office/drawing/2014/main" id="{6BF2BC31-58C0-40D8-A782-6795D5D07C1A}"/>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2" name="5. Source">
            <a:extLst>
              <a:ext uri="{FF2B5EF4-FFF2-40B4-BE49-F238E27FC236}">
                <a16:creationId xmlns:a16="http://schemas.microsoft.com/office/drawing/2014/main" id="{5F1339C7-49D9-4168-99F3-55E9123F4F6F}"/>
              </a:ext>
              <a:ext uri="{C183D7F6-B498-43B3-948B-1728B52AA6E4}">
                <adec:decorative xmlns:adec="http://schemas.microsoft.com/office/drawing/2017/decorative" val="1"/>
              </a:ext>
            </a:extLst>
          </p:cNvPr>
          <p:cNvSpPr txBox="1"/>
          <p:nvPr>
            <p:custDataLst>
              <p:tags r:id="rId1"/>
            </p:custDataLst>
          </p:nvPr>
        </p:nvSpPr>
        <p:spPr>
          <a:xfrm>
            <a:off x="4071552" y="667793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 input</a:t>
            </a:r>
          </a:p>
        </p:txBody>
      </p:sp>
      <p:pic>
        <p:nvPicPr>
          <p:cNvPr id="3" name="Picture 2">
            <a:extLst>
              <a:ext uri="{FF2B5EF4-FFF2-40B4-BE49-F238E27FC236}">
                <a16:creationId xmlns:a16="http://schemas.microsoft.com/office/drawing/2014/main" id="{49F31DF7-1B7A-481E-9627-0EBE0933E914}"/>
              </a:ext>
              <a:ext uri="{C183D7F6-B498-43B3-948B-1728B52AA6E4}">
                <adec:decorative xmlns:adec="http://schemas.microsoft.com/office/drawing/2017/decorative" val="1"/>
              </a:ext>
            </a:extLst>
          </p:cNvPr>
          <p:cNvPicPr>
            <a:picLocks/>
          </p:cNvPicPr>
          <p:nvPr>
            <p:custDataLst>
              <p:tags r:id="rId2"/>
            </p:custDataLst>
          </p:nvPr>
        </p:nvPicPr>
        <p:blipFill>
          <a:blip r:embed="rId7"/>
          <a:stretch>
            <a:fillRect/>
          </a:stretch>
        </p:blipFill>
        <p:spPr>
          <a:xfrm>
            <a:off x="3315776" y="1046774"/>
            <a:ext cx="8033637" cy="4405543"/>
          </a:xfrm>
          <a:prstGeom prst="rect">
            <a:avLst/>
          </a:prstGeom>
        </p:spPr>
      </p:pic>
      <p:sp>
        <p:nvSpPr>
          <p:cNvPr id="15" name="Rectangle 14">
            <a:extLst>
              <a:ext uri="{FF2B5EF4-FFF2-40B4-BE49-F238E27FC236}">
                <a16:creationId xmlns:a16="http://schemas.microsoft.com/office/drawing/2014/main" id="{7F64129D-EEA9-4D3C-844C-71FB68B7E5D1}"/>
              </a:ext>
            </a:extLst>
          </p:cNvPr>
          <p:cNvSpPr/>
          <p:nvPr/>
        </p:nvSpPr>
        <p:spPr>
          <a:xfrm>
            <a:off x="5921298" y="3689603"/>
            <a:ext cx="2571061" cy="798506"/>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dirty="0">
                <a:solidFill>
                  <a:srgbClr val="000000"/>
                </a:solidFill>
              </a:rPr>
              <a:t>To do: embed Poll Everywhere word cloud</a:t>
            </a:r>
          </a:p>
        </p:txBody>
      </p:sp>
    </p:spTree>
    <p:extLst>
      <p:ext uri="{BB962C8B-B14F-4D97-AF65-F5344CB8AC3E}">
        <p14:creationId xmlns:p14="http://schemas.microsoft.com/office/powerpoint/2010/main" val="233778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ide Title">
            <a:extLst>
              <a:ext uri="{FF2B5EF4-FFF2-40B4-BE49-F238E27FC236}">
                <a16:creationId xmlns:a16="http://schemas.microsoft.com/office/drawing/2014/main" id="{B6DEE26B-79A0-4697-BEB7-C0FBF9E31C69}"/>
              </a:ext>
            </a:extLst>
          </p:cNvPr>
          <p:cNvSpPr txBox="1">
            <a:spLocks noGrp="1"/>
          </p:cNvSpPr>
          <p:nvPr>
            <p:ph type="title" idx="4294967295"/>
            <p:custDataLst>
              <p:tags r:id="rId1"/>
            </p:custDataLst>
          </p:nvPr>
        </p:nvSpPr>
        <p:spPr>
          <a:xfrm>
            <a:off x="554736" y="993605"/>
            <a:ext cx="2284085"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w="6350" cap="flat">
                  <a:noFill/>
                  <a:miter lim="800000"/>
                </a:ln>
                <a:solidFill>
                  <a:schemeClr val="accent1"/>
                </a:solidFill>
                <a:effectLst/>
                <a:uLnTx/>
                <a:uFillTx/>
                <a:latin typeface="+mj-lt"/>
                <a:ea typeface="+mj-ea"/>
                <a:cs typeface="+mj-cs"/>
              </a:rPr>
              <a:t>1. Phrase wall exercise (2 of 2)</a:t>
            </a:r>
          </a:p>
        </p:txBody>
      </p:sp>
      <p:sp>
        <p:nvSpPr>
          <p:cNvPr id="2" name="TextBox 1">
            <a:extLst>
              <a:ext uri="{FF2B5EF4-FFF2-40B4-BE49-F238E27FC236}">
                <a16:creationId xmlns:a16="http://schemas.microsoft.com/office/drawing/2014/main" id="{64D731C5-1809-4486-8B13-29C79BA1B711}"/>
              </a:ext>
            </a:extLst>
          </p:cNvPr>
          <p:cNvSpPr txBox="1"/>
          <p:nvPr/>
        </p:nvSpPr>
        <p:spPr>
          <a:xfrm>
            <a:off x="3616022" y="1223911"/>
            <a:ext cx="7495001" cy="1000274"/>
          </a:xfrm>
          <a:prstGeom prst="rect">
            <a:avLst/>
          </a:prstGeom>
          <a:solidFill>
            <a:srgbClr val="F8FAFC"/>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accent1"/>
                </a:solidFill>
              </a:rPr>
              <a:t>What is a worry/concern you have about implementing a new school-linked fee schedule?</a:t>
            </a:r>
          </a:p>
          <a:p>
            <a:endParaRPr lang="en-US" sz="2000" b="1" dirty="0">
              <a:solidFill>
                <a:schemeClr val="accent1"/>
              </a:solidFill>
            </a:endParaRPr>
          </a:p>
        </p:txBody>
      </p:sp>
      <p:sp>
        <p:nvSpPr>
          <p:cNvPr id="14" name="Rectangle 13">
            <a:extLst>
              <a:ext uri="{FF2B5EF4-FFF2-40B4-BE49-F238E27FC236}">
                <a16:creationId xmlns:a16="http://schemas.microsoft.com/office/drawing/2014/main" id="{35C55E51-1F00-46BA-9A2F-472020B3E548}"/>
              </a:ext>
            </a:extLst>
          </p:cNvPr>
          <p:cNvSpPr/>
          <p:nvPr/>
        </p:nvSpPr>
        <p:spPr>
          <a:xfrm>
            <a:off x="6167243" y="3429000"/>
            <a:ext cx="2707695" cy="798506"/>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dirty="0">
                <a:solidFill>
                  <a:srgbClr val="000000"/>
                </a:solidFill>
              </a:rPr>
              <a:t>To do: embed Poll Everywhere phrase wall</a:t>
            </a:r>
          </a:p>
        </p:txBody>
      </p:sp>
      <p:sp>
        <p:nvSpPr>
          <p:cNvPr id="4" name="Rectangle: Rounded Corners 3">
            <a:extLst>
              <a:ext uri="{FF2B5EF4-FFF2-40B4-BE49-F238E27FC236}">
                <a16:creationId xmlns:a16="http://schemas.microsoft.com/office/drawing/2014/main" id="{FA6F4235-6BE9-4DEC-B42B-6F4DDC1B233B}"/>
              </a:ext>
              <a:ext uri="{C183D7F6-B498-43B3-948B-1728B52AA6E4}">
                <adec:decorative xmlns:adec="http://schemas.microsoft.com/office/drawing/2017/decorative" val="1"/>
              </a:ext>
            </a:extLst>
          </p:cNvPr>
          <p:cNvSpPr/>
          <p:nvPr/>
        </p:nvSpPr>
        <p:spPr>
          <a:xfrm>
            <a:off x="3077211" y="766355"/>
            <a:ext cx="8560053" cy="4888885"/>
          </a:xfrm>
          <a:prstGeom prst="roundRect">
            <a:avLst>
              <a:gd name="adj" fmla="val 5241"/>
            </a:avLst>
          </a:prstGeom>
          <a:solidFill>
            <a:srgbClr val="F7E5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 name="Picture 2">
            <a:extLst>
              <a:ext uri="{FF2B5EF4-FFF2-40B4-BE49-F238E27FC236}">
                <a16:creationId xmlns:a16="http://schemas.microsoft.com/office/drawing/2014/main" id="{49F31DF7-1B7A-481E-9627-0EBE0933E914}"/>
              </a:ext>
              <a:ext uri="{C183D7F6-B498-43B3-948B-1728B52AA6E4}">
                <adec:decorative xmlns:adec="http://schemas.microsoft.com/office/drawing/2017/decorative" val="1"/>
              </a:ext>
            </a:extLst>
          </p:cNvPr>
          <p:cNvPicPr>
            <a:picLocks/>
          </p:cNvPicPr>
          <p:nvPr>
            <p:custDataLst>
              <p:tags r:id="rId2"/>
            </p:custDataLst>
          </p:nvPr>
        </p:nvPicPr>
        <p:blipFill>
          <a:blip r:embed="rId6"/>
          <a:stretch>
            <a:fillRect/>
          </a:stretch>
        </p:blipFill>
        <p:spPr>
          <a:xfrm>
            <a:off x="3315776" y="1046774"/>
            <a:ext cx="8033637" cy="4405543"/>
          </a:xfrm>
          <a:prstGeom prst="rect">
            <a:avLst/>
          </a:prstGeom>
        </p:spPr>
      </p:pic>
      <p:grpSp>
        <p:nvGrpSpPr>
          <p:cNvPr id="6" name="Group 5">
            <a:extLst>
              <a:ext uri="{FF2B5EF4-FFF2-40B4-BE49-F238E27FC236}">
                <a16:creationId xmlns:a16="http://schemas.microsoft.com/office/drawing/2014/main" id="{7C0E8E59-488E-4C5B-8CB2-17F20A27A3C2}"/>
              </a:ext>
              <a:ext uri="{C183D7F6-B498-43B3-948B-1728B52AA6E4}">
                <adec:decorative xmlns:adec="http://schemas.microsoft.com/office/drawing/2017/decorative" val="1"/>
              </a:ext>
            </a:extLst>
          </p:cNvPr>
          <p:cNvGrpSpPr/>
          <p:nvPr/>
        </p:nvGrpSpPr>
        <p:grpSpPr>
          <a:xfrm>
            <a:off x="-493203" y="4358639"/>
            <a:ext cx="4419623" cy="3235589"/>
            <a:chOff x="-676083" y="3494277"/>
            <a:chExt cx="5974996" cy="4374272"/>
          </a:xfrm>
        </p:grpSpPr>
        <p:sp>
          <p:nvSpPr>
            <p:cNvPr id="7" name="Freeform: Shape 6">
              <a:extLst>
                <a:ext uri="{FF2B5EF4-FFF2-40B4-BE49-F238E27FC236}">
                  <a16:creationId xmlns:a16="http://schemas.microsoft.com/office/drawing/2014/main" id="{1C1B5765-A3B4-4EFF-ADD7-A87A2971BE22}"/>
                </a:ext>
              </a:extLst>
            </p:cNvPr>
            <p:cNvSpPr/>
            <p:nvPr/>
          </p:nvSpPr>
          <p:spPr>
            <a:xfrm rot="12581213">
              <a:off x="-676083" y="3802537"/>
              <a:ext cx="5974996" cy="4066012"/>
            </a:xfrm>
            <a:custGeom>
              <a:avLst/>
              <a:gdLst>
                <a:gd name="connsiteX0" fmla="*/ 5267809 w 5974996"/>
                <a:gd name="connsiteY0" fmla="*/ 3380314 h 4066012"/>
                <a:gd name="connsiteX1" fmla="*/ 4316944 w 5974996"/>
                <a:gd name="connsiteY1" fmla="*/ 3376394 h 4066012"/>
                <a:gd name="connsiteX2" fmla="*/ 3552911 w 5974996"/>
                <a:gd name="connsiteY2" fmla="*/ 4039215 h 4066012"/>
                <a:gd name="connsiteX3" fmla="*/ 2429525 w 5974996"/>
                <a:gd name="connsiteY3" fmla="*/ 3634632 h 4066012"/>
                <a:gd name="connsiteX4" fmla="*/ 760781 w 5974996"/>
                <a:gd name="connsiteY4" fmla="*/ 3234895 h 4066012"/>
                <a:gd name="connsiteX5" fmla="*/ 27071 w 5974996"/>
                <a:gd name="connsiteY5" fmla="*/ 2790064 h 4066012"/>
                <a:gd name="connsiteX6" fmla="*/ 0 w 5974996"/>
                <a:gd name="connsiteY6" fmla="*/ 2629644 h 4066012"/>
                <a:gd name="connsiteX7" fmla="*/ 3316 w 5974996"/>
                <a:gd name="connsiteY7" fmla="*/ 2557313 h 4066012"/>
                <a:gd name="connsiteX8" fmla="*/ 4489148 w 5974996"/>
                <a:gd name="connsiteY8" fmla="*/ 0 h 4066012"/>
                <a:gd name="connsiteX9" fmla="*/ 5974996 w 5974996"/>
                <a:gd name="connsiteY9" fmla="*/ 2606356 h 4066012"/>
                <a:gd name="connsiteX10" fmla="*/ 5855757 w 5974996"/>
                <a:gd name="connsiteY10" fmla="*/ 2648363 h 4066012"/>
                <a:gd name="connsiteX11" fmla="*/ 5700114 w 5974996"/>
                <a:gd name="connsiteY11" fmla="*/ 2679856 h 4066012"/>
                <a:gd name="connsiteX12" fmla="*/ 5386092 w 5974996"/>
                <a:gd name="connsiteY12" fmla="*/ 3301167 h 4066012"/>
                <a:gd name="connsiteX13" fmla="*/ 5267809 w 5974996"/>
                <a:gd name="connsiteY13" fmla="*/ 3380314 h 406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4996" h="4066012">
                  <a:moveTo>
                    <a:pt x="5267809" y="3380314"/>
                  </a:moveTo>
                  <a:cubicBezTo>
                    <a:pt x="4979336" y="3542256"/>
                    <a:pt x="4610862" y="3544549"/>
                    <a:pt x="4316944" y="3376394"/>
                  </a:cubicBezTo>
                  <a:cubicBezTo>
                    <a:pt x="4208311" y="3706488"/>
                    <a:pt x="3917421" y="3958826"/>
                    <a:pt x="3552911" y="4039215"/>
                  </a:cubicBezTo>
                  <a:cubicBezTo>
                    <a:pt x="3123377" y="4133935"/>
                    <a:pt x="2675085" y="3972523"/>
                    <a:pt x="2429525" y="3634632"/>
                  </a:cubicBezTo>
                  <a:cubicBezTo>
                    <a:pt x="1849935" y="3955349"/>
                    <a:pt x="1097155" y="3775077"/>
                    <a:pt x="760781" y="3234895"/>
                  </a:cubicBezTo>
                  <a:cubicBezTo>
                    <a:pt x="430345" y="3270401"/>
                    <a:pt x="120074" y="3082333"/>
                    <a:pt x="27071" y="2790064"/>
                  </a:cubicBezTo>
                  <a:cubicBezTo>
                    <a:pt x="10229" y="2737199"/>
                    <a:pt x="1319" y="2683287"/>
                    <a:pt x="0" y="2629644"/>
                  </a:cubicBezTo>
                  <a:lnTo>
                    <a:pt x="3316" y="2557313"/>
                  </a:lnTo>
                  <a:lnTo>
                    <a:pt x="4489148" y="0"/>
                  </a:lnTo>
                  <a:lnTo>
                    <a:pt x="5974996" y="2606356"/>
                  </a:lnTo>
                  <a:lnTo>
                    <a:pt x="5855757" y="2648363"/>
                  </a:lnTo>
                  <a:cubicBezTo>
                    <a:pt x="5805324" y="2662291"/>
                    <a:pt x="5753337" y="2672876"/>
                    <a:pt x="5700114" y="2679856"/>
                  </a:cubicBezTo>
                  <a:cubicBezTo>
                    <a:pt x="5698082" y="2918708"/>
                    <a:pt x="5583509" y="3145233"/>
                    <a:pt x="5386092" y="3301167"/>
                  </a:cubicBezTo>
                  <a:cubicBezTo>
                    <a:pt x="5348597" y="3330787"/>
                    <a:pt x="5309020" y="3357179"/>
                    <a:pt x="5267809" y="3380314"/>
                  </a:cubicBezTo>
                  <a:close/>
                </a:path>
              </a:pathLst>
            </a:cu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fontAlgn="base"/>
              <a:endParaRPr lang="en-US" sz="3000" b="0" i="0" dirty="0">
                <a:solidFill>
                  <a:schemeClr val="tx1"/>
                </a:solidFill>
                <a:effectLst/>
                <a:latin typeface="+mj-lt"/>
              </a:endParaRPr>
            </a:p>
          </p:txBody>
        </p:sp>
        <p:pic>
          <p:nvPicPr>
            <p:cNvPr id="8" name="Graphic 7">
              <a:extLst>
                <a:ext uri="{FF2B5EF4-FFF2-40B4-BE49-F238E27FC236}">
                  <a16:creationId xmlns:a16="http://schemas.microsoft.com/office/drawing/2014/main" id="{BCF39777-7D5B-4B3C-A9E6-786728C334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133" y="3494277"/>
              <a:ext cx="4369092" cy="3452812"/>
            </a:xfrm>
            <a:prstGeom prst="rect">
              <a:avLst/>
            </a:prstGeom>
          </p:spPr>
        </p:pic>
      </p:grpSp>
      <p:sp>
        <p:nvSpPr>
          <p:cNvPr id="12" name="Sticker">
            <a:extLst>
              <a:ext uri="{FF2B5EF4-FFF2-40B4-BE49-F238E27FC236}">
                <a16:creationId xmlns:a16="http://schemas.microsoft.com/office/drawing/2014/main" id="{0D6A3CA9-FCC2-43EA-BC40-BB61159A6EFA}"/>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5" name="5. Source">
            <a:extLst>
              <a:ext uri="{FF2B5EF4-FFF2-40B4-BE49-F238E27FC236}">
                <a16:creationId xmlns:a16="http://schemas.microsoft.com/office/drawing/2014/main" id="{A29086FD-149A-4A20-9D37-2523C56CE5A6}"/>
              </a:ext>
              <a:ext uri="{C183D7F6-B498-43B3-948B-1728B52AA6E4}">
                <adec:decorative xmlns:adec="http://schemas.microsoft.com/office/drawing/2017/decorative" val="1"/>
              </a:ext>
            </a:extLst>
          </p:cNvPr>
          <p:cNvSpPr txBox="1"/>
          <p:nvPr>
            <p:custDataLst>
              <p:tags r:id="rId3"/>
            </p:custDataLst>
          </p:nvPr>
        </p:nvSpPr>
        <p:spPr>
          <a:xfrm>
            <a:off x="4071552" y="667793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 input</a:t>
            </a:r>
          </a:p>
        </p:txBody>
      </p:sp>
    </p:spTree>
    <p:extLst>
      <p:ext uri="{BB962C8B-B14F-4D97-AF65-F5344CB8AC3E}">
        <p14:creationId xmlns:p14="http://schemas.microsoft.com/office/powerpoint/2010/main" val="192546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81211BC-58FF-4F0E-A741-BD2DD8278424}"/>
              </a:ext>
              <a:ext uri="{C183D7F6-B498-43B3-948B-1728B52AA6E4}">
                <adec:decorative xmlns:adec="http://schemas.microsoft.com/office/drawing/2017/decorative" val="1"/>
              </a:ext>
            </a:extLst>
          </p:cNvPr>
          <p:cNvSpPr/>
          <p:nvPr/>
        </p:nvSpPr>
        <p:spPr>
          <a:xfrm>
            <a:off x="3725059" y="2301137"/>
            <a:ext cx="8200241" cy="1022797"/>
          </a:xfrm>
          <a:prstGeom prst="rect">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5" name="2. Slide Title">
            <a:extLst>
              <a:ext uri="{FF2B5EF4-FFF2-40B4-BE49-F238E27FC236}">
                <a16:creationId xmlns:a16="http://schemas.microsoft.com/office/drawing/2014/main" id="{D9C59B59-86E5-48C7-AC5C-8E98EE160650}"/>
              </a:ext>
              <a:ext uri="{C183D7F6-B498-43B3-948B-1728B52AA6E4}">
                <adec:decorative xmlns:adec="http://schemas.microsoft.com/office/drawing/2017/decorative" val="0"/>
              </a:ext>
            </a:extLst>
          </p:cNvPr>
          <p:cNvSpPr>
            <a:spLocks noGrp="1"/>
          </p:cNvSpPr>
          <p:nvPr>
            <p:ph type="title"/>
            <p:custDataLst>
              <p:tags r:id="rId1"/>
            </p:custDataLst>
          </p:nvPr>
        </p:nvSpPr>
        <p:spPr>
          <a:xfrm>
            <a:off x="554736" y="1887524"/>
            <a:ext cx="2514600"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0" lang="en-US" sz="2800" strike="noStrike" kern="1200" spc="0" normalizeH="0" noProof="0" dirty="0">
                <a:ln w="6350" cap="flat">
                  <a:noFill/>
                  <a:miter lim="800000"/>
                </a:ln>
                <a:effectLst/>
                <a:uLnTx/>
                <a:uFillTx/>
              </a:rPr>
              <a:t>Today’s Agenda</a:t>
            </a:r>
            <a:endParaRPr lang="en-US" sz="2800" dirty="0"/>
          </a:p>
        </p:txBody>
      </p:sp>
      <p:sp>
        <p:nvSpPr>
          <p:cNvPr id="13" name="TextBox 12">
            <a:extLst>
              <a:ext uri="{FF2B5EF4-FFF2-40B4-BE49-F238E27FC236}">
                <a16:creationId xmlns:a16="http://schemas.microsoft.com/office/drawing/2014/main" id="{9519661D-901B-46AC-A3D5-CED10515A2B9}"/>
              </a:ext>
              <a:ext uri="{C183D7F6-B498-43B3-948B-1728B52AA6E4}">
                <adec:decorative xmlns:adec="http://schemas.microsoft.com/office/drawing/2017/decorative" val="0"/>
              </a:ext>
            </a:extLst>
          </p:cNvPr>
          <p:cNvSpPr txBox="1">
            <a:spLocks/>
          </p:cNvSpPr>
          <p:nvPr/>
        </p:nvSpPr>
        <p:spPr>
          <a:xfrm>
            <a:off x="3800742" y="960938"/>
            <a:ext cx="1876158" cy="27692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Topic</a:t>
            </a:r>
          </a:p>
        </p:txBody>
      </p:sp>
      <p:sp>
        <p:nvSpPr>
          <p:cNvPr id="20" name="TextBox 19">
            <a:extLst>
              <a:ext uri="{FF2B5EF4-FFF2-40B4-BE49-F238E27FC236}">
                <a16:creationId xmlns:a16="http://schemas.microsoft.com/office/drawing/2014/main" id="{E25BB173-9261-43A5-AC6F-5CCD4D85A3F1}"/>
              </a:ext>
              <a:ext uri="{C183D7F6-B498-43B3-948B-1728B52AA6E4}">
                <adec:decorative xmlns:adec="http://schemas.microsoft.com/office/drawing/2017/decorative" val="0"/>
              </a:ext>
            </a:extLst>
          </p:cNvPr>
          <p:cNvSpPr txBox="1">
            <a:spLocks/>
          </p:cNvSpPr>
          <p:nvPr/>
        </p:nvSpPr>
        <p:spPr>
          <a:xfrm>
            <a:off x="6172201" y="960938"/>
            <a:ext cx="4211052" cy="27692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Activities</a:t>
            </a:r>
          </a:p>
        </p:txBody>
      </p:sp>
      <p:sp>
        <p:nvSpPr>
          <p:cNvPr id="23" name="TextBox 22">
            <a:extLst>
              <a:ext uri="{FF2B5EF4-FFF2-40B4-BE49-F238E27FC236}">
                <a16:creationId xmlns:a16="http://schemas.microsoft.com/office/drawing/2014/main" id="{769038B9-CE61-426A-9FEA-332D498E5E01}"/>
              </a:ext>
              <a:ext uri="{C183D7F6-B498-43B3-948B-1728B52AA6E4}">
                <adec:decorative xmlns:adec="http://schemas.microsoft.com/office/drawing/2017/decorative" val="0"/>
              </a:ext>
            </a:extLst>
          </p:cNvPr>
          <p:cNvSpPr txBox="1">
            <a:spLocks/>
          </p:cNvSpPr>
          <p:nvPr/>
        </p:nvSpPr>
        <p:spPr>
          <a:xfrm>
            <a:off x="10612383" y="960868"/>
            <a:ext cx="113659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Time              </a:t>
            </a:r>
          </a:p>
        </p:txBody>
      </p:sp>
      <p:sp>
        <p:nvSpPr>
          <p:cNvPr id="38" name="TrackerNumBlue 7">
            <a:extLst>
              <a:ext uri="{FF2B5EF4-FFF2-40B4-BE49-F238E27FC236}">
                <a16:creationId xmlns:a16="http://schemas.microsoft.com/office/drawing/2014/main" id="{E89C0939-1389-4118-80E6-BC9894FABBE0}"/>
              </a:ext>
              <a:ext uri="{C183D7F6-B498-43B3-948B-1728B52AA6E4}">
                <adec:decorative xmlns:adec="http://schemas.microsoft.com/office/drawing/2017/decorative" val="0"/>
              </a:ext>
            </a:extLst>
          </p:cNvPr>
          <p:cNvSpPr/>
          <p:nvPr>
            <p:custDataLst>
              <p:tags r:id="rId2"/>
            </p:custDataLst>
          </p:nvPr>
        </p:nvSpPr>
        <p:spPr>
          <a:xfrm>
            <a:off x="3800742" y="1428770"/>
            <a:ext cx="279340" cy="279340"/>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57" name="TextBox 56">
            <a:extLst>
              <a:ext uri="{FF2B5EF4-FFF2-40B4-BE49-F238E27FC236}">
                <a16:creationId xmlns:a16="http://schemas.microsoft.com/office/drawing/2014/main" id="{80DA9F16-B59A-42CA-8896-EF81EEE32079}"/>
              </a:ext>
              <a:ext uri="{C183D7F6-B498-43B3-948B-1728B52AA6E4}">
                <adec:decorative xmlns:adec="http://schemas.microsoft.com/office/drawing/2017/decorative" val="0"/>
              </a:ext>
            </a:extLst>
          </p:cNvPr>
          <p:cNvSpPr txBox="1">
            <a:spLocks/>
          </p:cNvSpPr>
          <p:nvPr/>
        </p:nvSpPr>
        <p:spPr>
          <a:xfrm>
            <a:off x="4170829" y="143887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Overview and introductions</a:t>
            </a:r>
          </a:p>
        </p:txBody>
      </p:sp>
      <p:sp>
        <p:nvSpPr>
          <p:cNvPr id="59" name="TextBox 58">
            <a:extLst>
              <a:ext uri="{FF2B5EF4-FFF2-40B4-BE49-F238E27FC236}">
                <a16:creationId xmlns:a16="http://schemas.microsoft.com/office/drawing/2014/main" id="{38169A89-6C5C-4C58-87BA-8A61BA69E3D0}"/>
              </a:ext>
              <a:ext uri="{C183D7F6-B498-43B3-948B-1728B52AA6E4}">
                <adec:decorative xmlns:adec="http://schemas.microsoft.com/office/drawing/2017/decorative" val="0"/>
              </a:ext>
            </a:extLst>
          </p:cNvPr>
          <p:cNvSpPr txBox="1">
            <a:spLocks/>
          </p:cNvSpPr>
          <p:nvPr/>
        </p:nvSpPr>
        <p:spPr>
          <a:xfrm>
            <a:off x="6172201" y="1454285"/>
            <a:ext cx="4211052"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rPr>
              <a:t>Review today’s agenda and get to know each other</a:t>
            </a:r>
          </a:p>
        </p:txBody>
      </p:sp>
      <p:sp>
        <p:nvSpPr>
          <p:cNvPr id="58" name="TextBox 57">
            <a:extLst>
              <a:ext uri="{FF2B5EF4-FFF2-40B4-BE49-F238E27FC236}">
                <a16:creationId xmlns:a16="http://schemas.microsoft.com/office/drawing/2014/main" id="{F58D5E68-7501-40CA-8DF9-7571778D1E56}"/>
              </a:ext>
              <a:ext uri="{C183D7F6-B498-43B3-948B-1728B52AA6E4}">
                <adec:decorative xmlns:adec="http://schemas.microsoft.com/office/drawing/2017/decorative" val="0"/>
              </a:ext>
            </a:extLst>
          </p:cNvPr>
          <p:cNvSpPr txBox="1">
            <a:spLocks/>
          </p:cNvSpPr>
          <p:nvPr/>
        </p:nvSpPr>
        <p:spPr>
          <a:xfrm>
            <a:off x="10612383" y="1454285"/>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20 mins</a:t>
            </a:r>
          </a:p>
        </p:txBody>
      </p:sp>
      <p:graphicFrame>
        <p:nvGraphicFramePr>
          <p:cNvPr id="4" name="Object 3">
            <a:extLst>
              <a:ext uri="{FF2B5EF4-FFF2-40B4-BE49-F238E27FC236}">
                <a16:creationId xmlns:a16="http://schemas.microsoft.com/office/drawing/2014/main" id="{BF169581-1A44-43D3-9EB6-C980CDA4E09F}"/>
              </a:ex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943886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4" name="Object 3" hidden="1">
                        <a:extLst>
                          <a:ext uri="{FF2B5EF4-FFF2-40B4-BE49-F238E27FC236}">
                            <a16:creationId xmlns:a16="http://schemas.microsoft.com/office/drawing/2014/main" id="{BF169581-1A44-43D3-9EB6-C980CDA4E09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cxnSp>
        <p:nvCxnSpPr>
          <p:cNvPr id="15" name="Straight Arrow Connector 14">
            <a:extLst>
              <a:ext uri="{FF2B5EF4-FFF2-40B4-BE49-F238E27FC236}">
                <a16:creationId xmlns:a16="http://schemas.microsoft.com/office/drawing/2014/main" id="{0E52C8ED-271E-49BC-A213-FA7B42E4A422}"/>
              </a:ext>
              <a:ext uri="{C183D7F6-B498-43B3-948B-1728B52AA6E4}">
                <adec:decorative xmlns:adec="http://schemas.microsoft.com/office/drawing/2017/decorative" val="1"/>
              </a:ext>
            </a:extLst>
          </p:cNvPr>
          <p:cNvCxnSpPr>
            <a:cxnSpLocks/>
          </p:cNvCxnSpPr>
          <p:nvPr/>
        </p:nvCxnSpPr>
        <p:spPr>
          <a:xfrm>
            <a:off x="3725059" y="1318468"/>
            <a:ext cx="8122022" cy="0"/>
          </a:xfrm>
          <a:prstGeom prst="straightConnector1">
            <a:avLst/>
          </a:prstGeom>
          <a:ln w="12700">
            <a:solidFill>
              <a:srgbClr val="7F7F7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17334E1-21EA-434C-853A-F405D870DC73}"/>
              </a:ext>
              <a:ext uri="{C183D7F6-B498-43B3-948B-1728B52AA6E4}">
                <adec:decorative xmlns:adec="http://schemas.microsoft.com/office/drawing/2017/decorative" val="1"/>
              </a:ext>
            </a:extLst>
          </p:cNvPr>
          <p:cNvCxnSpPr>
            <a:cxnSpLocks/>
          </p:cNvCxnSpPr>
          <p:nvPr/>
        </p:nvCxnSpPr>
        <p:spPr>
          <a:xfrm>
            <a:off x="3725059" y="2249101"/>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rackerNumBlue 7">
            <a:extLst>
              <a:ext uri="{FF2B5EF4-FFF2-40B4-BE49-F238E27FC236}">
                <a16:creationId xmlns:a16="http://schemas.microsoft.com/office/drawing/2014/main" id="{9EA1A469-895E-416B-B0F0-6520CFF8F7E5}"/>
              </a:ext>
            </a:extLst>
          </p:cNvPr>
          <p:cNvSpPr/>
          <p:nvPr>
            <p:custDataLst>
              <p:tags r:id="rId4"/>
            </p:custDataLst>
          </p:nvPr>
        </p:nvSpPr>
        <p:spPr>
          <a:xfrm>
            <a:off x="3800742" y="2391378"/>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43" name="TextBox 42">
            <a:extLst>
              <a:ext uri="{FF2B5EF4-FFF2-40B4-BE49-F238E27FC236}">
                <a16:creationId xmlns:a16="http://schemas.microsoft.com/office/drawing/2014/main" id="{03B8C89E-2D80-429C-80F3-CF0D08E2541A}"/>
              </a:ext>
            </a:extLst>
          </p:cNvPr>
          <p:cNvSpPr txBox="1">
            <a:spLocks/>
          </p:cNvSpPr>
          <p:nvPr/>
        </p:nvSpPr>
        <p:spPr>
          <a:xfrm>
            <a:off x="4170828" y="2391378"/>
            <a:ext cx="1897379" cy="49244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800" b="1" dirty="0">
                <a:solidFill>
                  <a:schemeClr val="tx2"/>
                </a:solidFill>
                <a:ea typeface="Arial Unicode MS" panose="020B0604020202020204" pitchFamily="34" charset="-128"/>
                <a:cs typeface="Arial Unicode MS" panose="020B0604020202020204" pitchFamily="34" charset="-128"/>
              </a:rPr>
              <a:t>Vision for the fee schedule and role of working group</a:t>
            </a:r>
          </a:p>
        </p:txBody>
      </p:sp>
      <p:sp>
        <p:nvSpPr>
          <p:cNvPr id="8" name="TextBox 7">
            <a:extLst>
              <a:ext uri="{FF2B5EF4-FFF2-40B4-BE49-F238E27FC236}">
                <a16:creationId xmlns:a16="http://schemas.microsoft.com/office/drawing/2014/main" id="{31D92EEF-BE07-4C09-9D28-175A48106A43}"/>
              </a:ext>
            </a:extLst>
          </p:cNvPr>
          <p:cNvSpPr txBox="1">
            <a:spLocks/>
          </p:cNvSpPr>
          <p:nvPr/>
        </p:nvSpPr>
        <p:spPr>
          <a:xfrm>
            <a:off x="6172200" y="2338566"/>
            <a:ext cx="4748047" cy="907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IN" altLang="ja-JP" sz="1800" dirty="0">
                <a:solidFill>
                  <a:schemeClr val="tx2"/>
                </a:solidFill>
                <a:latin typeface="Segoe UI" panose="020B0502040204020203" pitchFamily="34" charset="0"/>
                <a:ea typeface="Arial Unicode MS" panose="020B0604020202020204"/>
                <a:sym typeface=""/>
              </a:rPr>
              <a:t>Review background (e.g., legislative requirements, impact on funding, etc.)</a:t>
            </a:r>
          </a:p>
          <a:p>
            <a:pPr>
              <a:buClr>
                <a:schemeClr val="tx2"/>
              </a:buClr>
            </a:pPr>
            <a:r>
              <a:rPr lang="en-US" altLang="ja-JP" sz="1800" dirty="0">
                <a:solidFill>
                  <a:schemeClr val="tx2"/>
                </a:solidFill>
                <a:latin typeface="Segoe UI" panose="020B0502040204020203" pitchFamily="34" charset="0"/>
                <a:ea typeface="Arial Unicode MS" panose="020B0604020202020204"/>
                <a:sym typeface=""/>
              </a:rPr>
              <a:t>Align on role of workgroup and working norms</a:t>
            </a:r>
            <a:endParaRPr lang="ja-JP" altLang="en-US" sz="1800" dirty="0">
              <a:solidFill>
                <a:schemeClr val="tx2"/>
              </a:solidFill>
              <a:latin typeface="Segoe UI" panose="020B0502040204020203" pitchFamily="34" charset="0"/>
              <a:ea typeface="Arial Unicode MS" panose="020B0604020202020204"/>
              <a:sym typeface=""/>
            </a:endParaRPr>
          </a:p>
        </p:txBody>
      </p:sp>
      <p:sp>
        <p:nvSpPr>
          <p:cNvPr id="27" name="TextBox 26">
            <a:extLst>
              <a:ext uri="{FF2B5EF4-FFF2-40B4-BE49-F238E27FC236}">
                <a16:creationId xmlns:a16="http://schemas.microsoft.com/office/drawing/2014/main" id="{DACD54D6-1997-424E-95FE-54831F37BD0F}"/>
              </a:ext>
            </a:extLst>
          </p:cNvPr>
          <p:cNvSpPr txBox="1">
            <a:spLocks/>
          </p:cNvSpPr>
          <p:nvPr/>
        </p:nvSpPr>
        <p:spPr>
          <a:xfrm>
            <a:off x="10612383" y="2391378"/>
            <a:ext cx="1136594" cy="276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altLang="ja-JP" sz="1800" dirty="0">
                <a:solidFill>
                  <a:schemeClr val="tx2"/>
                </a:solidFill>
                <a:latin typeface="Segoe UI" panose="020B0502040204020203" pitchFamily="34" charset="0"/>
                <a:ea typeface="Arial Unicode MS" panose="020B0604020202020204"/>
                <a:sym typeface=""/>
              </a:rPr>
              <a:t>30 mins                           </a:t>
            </a:r>
            <a:endParaRPr lang="ja-JP" altLang="en-US" sz="1800" dirty="0">
              <a:solidFill>
                <a:schemeClr val="tx2"/>
              </a:solidFill>
              <a:latin typeface="Segoe UI" panose="020B0502040204020203" pitchFamily="34" charset="0"/>
              <a:ea typeface="Arial Unicode MS" panose="020B0604020202020204"/>
              <a:sym typeface=""/>
            </a:endParaRPr>
          </a:p>
        </p:txBody>
      </p:sp>
      <p:sp>
        <p:nvSpPr>
          <p:cNvPr id="3" name="TextBox 2">
            <a:extLst>
              <a:ext uri="{FF2B5EF4-FFF2-40B4-BE49-F238E27FC236}">
                <a16:creationId xmlns:a16="http://schemas.microsoft.com/office/drawing/2014/main" id="{6DF7D1AE-6606-42A1-9E0F-AF8E26FB521E}"/>
              </a:ext>
              <a:ext uri="{C183D7F6-B498-43B3-948B-1728B52AA6E4}">
                <adec:decorative xmlns:adec="http://schemas.microsoft.com/office/drawing/2017/decorative" val="0"/>
              </a:ext>
            </a:extLst>
          </p:cNvPr>
          <p:cNvSpPr txBox="1">
            <a:spLocks/>
          </p:cNvSpPr>
          <p:nvPr/>
        </p:nvSpPr>
        <p:spPr>
          <a:xfrm>
            <a:off x="4170829" y="3451556"/>
            <a:ext cx="139150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Break</a:t>
            </a:r>
          </a:p>
        </p:txBody>
      </p:sp>
      <p:sp>
        <p:nvSpPr>
          <p:cNvPr id="60" name="TextBox 59">
            <a:extLst>
              <a:ext uri="{FF2B5EF4-FFF2-40B4-BE49-F238E27FC236}">
                <a16:creationId xmlns:a16="http://schemas.microsoft.com/office/drawing/2014/main" id="{AEABDD44-9AB3-43DB-8FF6-0492D5217F21}"/>
              </a:ext>
              <a:ext uri="{C183D7F6-B498-43B3-948B-1728B52AA6E4}">
                <adec:decorative xmlns:adec="http://schemas.microsoft.com/office/drawing/2017/decorative" val="0"/>
              </a:ext>
            </a:extLst>
          </p:cNvPr>
          <p:cNvSpPr txBox="1">
            <a:spLocks/>
          </p:cNvSpPr>
          <p:nvPr/>
        </p:nvSpPr>
        <p:spPr>
          <a:xfrm>
            <a:off x="10612383" y="3451556"/>
            <a:ext cx="113659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5 mins</a:t>
            </a:r>
          </a:p>
        </p:txBody>
      </p:sp>
      <p:sp>
        <p:nvSpPr>
          <p:cNvPr id="70" name="TrackerNumBlue 7">
            <a:extLst>
              <a:ext uri="{FF2B5EF4-FFF2-40B4-BE49-F238E27FC236}">
                <a16:creationId xmlns:a16="http://schemas.microsoft.com/office/drawing/2014/main" id="{BA5B036A-0E1C-4B7E-AB0A-3B80EF8EC286}"/>
              </a:ext>
              <a:ext uri="{C183D7F6-B498-43B3-948B-1728B52AA6E4}">
                <adec:decorative xmlns:adec="http://schemas.microsoft.com/office/drawing/2017/decorative" val="0"/>
              </a:ext>
            </a:extLst>
          </p:cNvPr>
          <p:cNvSpPr/>
          <p:nvPr>
            <p:custDataLst>
              <p:tags r:id="rId5"/>
            </p:custDataLst>
          </p:nvPr>
        </p:nvSpPr>
        <p:spPr>
          <a:xfrm>
            <a:off x="3800742" y="4077020"/>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72" name="TextBox 71">
            <a:extLst>
              <a:ext uri="{FF2B5EF4-FFF2-40B4-BE49-F238E27FC236}">
                <a16:creationId xmlns:a16="http://schemas.microsoft.com/office/drawing/2014/main" id="{F1327BBF-9D93-4FB5-8719-5D81545B4181}"/>
              </a:ext>
              <a:ext uri="{C183D7F6-B498-43B3-948B-1728B52AA6E4}">
                <adec:decorative xmlns:adec="http://schemas.microsoft.com/office/drawing/2017/decorative" val="0"/>
              </a:ext>
            </a:extLst>
          </p:cNvPr>
          <p:cNvSpPr txBox="1">
            <a:spLocks/>
          </p:cNvSpPr>
          <p:nvPr/>
        </p:nvSpPr>
        <p:spPr>
          <a:xfrm>
            <a:off x="4170829" y="409358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Policy and operational considerations</a:t>
            </a:r>
          </a:p>
        </p:txBody>
      </p:sp>
      <p:sp>
        <p:nvSpPr>
          <p:cNvPr id="74" name="TextBox 73">
            <a:extLst>
              <a:ext uri="{FF2B5EF4-FFF2-40B4-BE49-F238E27FC236}">
                <a16:creationId xmlns:a16="http://schemas.microsoft.com/office/drawing/2014/main" id="{DE7DEF38-3B40-4C38-8330-7FC40D427A43}"/>
              </a:ext>
              <a:ext uri="{C183D7F6-B498-43B3-948B-1728B52AA6E4}">
                <adec:decorative xmlns:adec="http://schemas.microsoft.com/office/drawing/2017/decorative" val="0"/>
              </a:ext>
            </a:extLst>
          </p:cNvPr>
          <p:cNvSpPr txBox="1">
            <a:spLocks/>
          </p:cNvSpPr>
          <p:nvPr/>
        </p:nvSpPr>
        <p:spPr>
          <a:xfrm>
            <a:off x="6135946" y="3881366"/>
            <a:ext cx="4211052"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Share current hypothesis on scope of services</a:t>
            </a:r>
          </a:p>
          <a:p>
            <a:r>
              <a:rPr lang="en-US" sz="1800" dirty="0">
                <a:ea typeface="Arial Unicode MS" panose="020B0604020202020204" pitchFamily="34" charset="-128"/>
                <a:cs typeface="Arial Unicode MS" panose="020B0604020202020204" pitchFamily="34" charset="-128"/>
              </a:rPr>
              <a:t>Discuss open design questions around policy and operations in breakout rooms</a:t>
            </a:r>
          </a:p>
        </p:txBody>
      </p:sp>
      <p:sp>
        <p:nvSpPr>
          <p:cNvPr id="73" name="TextBox 72">
            <a:extLst>
              <a:ext uri="{FF2B5EF4-FFF2-40B4-BE49-F238E27FC236}">
                <a16:creationId xmlns:a16="http://schemas.microsoft.com/office/drawing/2014/main" id="{3388B44F-CCE8-417B-A7B4-FA2D891F3002}"/>
              </a:ext>
              <a:ext uri="{C183D7F6-B498-43B3-948B-1728B52AA6E4}">
                <adec:decorative xmlns:adec="http://schemas.microsoft.com/office/drawing/2017/decorative" val="0"/>
              </a:ext>
            </a:extLst>
          </p:cNvPr>
          <p:cNvSpPr txBox="1">
            <a:spLocks/>
          </p:cNvSpPr>
          <p:nvPr/>
        </p:nvSpPr>
        <p:spPr>
          <a:xfrm>
            <a:off x="10612383" y="4077020"/>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55 mins</a:t>
            </a:r>
          </a:p>
        </p:txBody>
      </p:sp>
      <p:cxnSp>
        <p:nvCxnSpPr>
          <p:cNvPr id="36" name="Straight Arrow Connector 35">
            <a:extLst>
              <a:ext uri="{FF2B5EF4-FFF2-40B4-BE49-F238E27FC236}">
                <a16:creationId xmlns:a16="http://schemas.microsoft.com/office/drawing/2014/main" id="{AEF8C5D8-747E-440F-952D-F344E188565A}"/>
              </a:ext>
              <a:ext uri="{C183D7F6-B498-43B3-948B-1728B52AA6E4}">
                <adec:decorative xmlns:adec="http://schemas.microsoft.com/office/drawing/2017/decorative" val="1"/>
              </a:ext>
            </a:extLst>
          </p:cNvPr>
          <p:cNvCxnSpPr>
            <a:cxnSpLocks/>
          </p:cNvCxnSpPr>
          <p:nvPr/>
        </p:nvCxnSpPr>
        <p:spPr>
          <a:xfrm>
            <a:off x="3725059" y="510710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rackerNumBlue 7">
            <a:extLst>
              <a:ext uri="{FF2B5EF4-FFF2-40B4-BE49-F238E27FC236}">
                <a16:creationId xmlns:a16="http://schemas.microsoft.com/office/drawing/2014/main" id="{82F43979-8FE1-4D4F-9C58-9AC352975B34}"/>
              </a:ext>
              <a:ext uri="{C183D7F6-B498-43B3-948B-1728B52AA6E4}">
                <adec:decorative xmlns:adec="http://schemas.microsoft.com/office/drawing/2017/decorative" val="0"/>
              </a:ext>
            </a:extLst>
          </p:cNvPr>
          <p:cNvSpPr/>
          <p:nvPr>
            <p:custDataLst>
              <p:tags r:id="rId6"/>
            </p:custDataLst>
          </p:nvPr>
        </p:nvSpPr>
        <p:spPr>
          <a:xfrm>
            <a:off x="3800742" y="5249387"/>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4</a:t>
            </a:r>
          </a:p>
        </p:txBody>
      </p:sp>
      <p:sp>
        <p:nvSpPr>
          <p:cNvPr id="47" name="TextBox 46">
            <a:extLst>
              <a:ext uri="{FF2B5EF4-FFF2-40B4-BE49-F238E27FC236}">
                <a16:creationId xmlns:a16="http://schemas.microsoft.com/office/drawing/2014/main" id="{FD0236BA-350A-407B-B21B-67CC552DDC01}"/>
              </a:ext>
              <a:ext uri="{C183D7F6-B498-43B3-948B-1728B52AA6E4}">
                <adec:decorative xmlns:adec="http://schemas.microsoft.com/office/drawing/2017/decorative" val="0"/>
              </a:ext>
            </a:extLst>
          </p:cNvPr>
          <p:cNvSpPr txBox="1">
            <a:spLocks/>
          </p:cNvSpPr>
          <p:nvPr/>
        </p:nvSpPr>
        <p:spPr>
          <a:xfrm>
            <a:off x="4170829" y="5265947"/>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Next steps</a:t>
            </a:r>
          </a:p>
        </p:txBody>
      </p:sp>
      <p:sp>
        <p:nvSpPr>
          <p:cNvPr id="48" name="TextBox 47">
            <a:extLst>
              <a:ext uri="{FF2B5EF4-FFF2-40B4-BE49-F238E27FC236}">
                <a16:creationId xmlns:a16="http://schemas.microsoft.com/office/drawing/2014/main" id="{F643ADCB-4554-4720-B666-D7CEA8FEBDD4}"/>
              </a:ext>
              <a:ext uri="{C183D7F6-B498-43B3-948B-1728B52AA6E4}">
                <adec:decorative xmlns:adec="http://schemas.microsoft.com/office/drawing/2017/decorative" val="0"/>
              </a:ext>
            </a:extLst>
          </p:cNvPr>
          <p:cNvSpPr txBox="1">
            <a:spLocks/>
          </p:cNvSpPr>
          <p:nvPr/>
        </p:nvSpPr>
        <p:spPr>
          <a:xfrm>
            <a:off x="6172201" y="5249387"/>
            <a:ext cx="4211052"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Review plan and cadence for following sessions over the next 3 months, including pre-work for next session</a:t>
            </a:r>
          </a:p>
        </p:txBody>
      </p:sp>
      <p:sp>
        <p:nvSpPr>
          <p:cNvPr id="49" name="TextBox 48">
            <a:extLst>
              <a:ext uri="{FF2B5EF4-FFF2-40B4-BE49-F238E27FC236}">
                <a16:creationId xmlns:a16="http://schemas.microsoft.com/office/drawing/2014/main" id="{BA363576-C06E-4CD5-AF6A-20CD1644D5C8}"/>
              </a:ext>
              <a:ext uri="{C183D7F6-B498-43B3-948B-1728B52AA6E4}">
                <adec:decorative xmlns:adec="http://schemas.microsoft.com/office/drawing/2017/decorative" val="0"/>
              </a:ext>
            </a:extLst>
          </p:cNvPr>
          <p:cNvSpPr txBox="1">
            <a:spLocks/>
          </p:cNvSpPr>
          <p:nvPr/>
        </p:nvSpPr>
        <p:spPr>
          <a:xfrm>
            <a:off x="10612383" y="5249387"/>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10 mins</a:t>
            </a:r>
          </a:p>
        </p:txBody>
      </p:sp>
      <p:cxnSp>
        <p:nvCxnSpPr>
          <p:cNvPr id="61" name="Straight Arrow Connector 60">
            <a:extLst>
              <a:ext uri="{FF2B5EF4-FFF2-40B4-BE49-F238E27FC236}">
                <a16:creationId xmlns:a16="http://schemas.microsoft.com/office/drawing/2014/main" id="{3EBD0917-D7D5-4C0C-9780-578399FA7DF5}"/>
              </a:ext>
              <a:ext uri="{C183D7F6-B498-43B3-948B-1728B52AA6E4}">
                <adec:decorative xmlns:adec="http://schemas.microsoft.com/office/drawing/2017/decorative" val="1"/>
              </a:ext>
            </a:extLst>
          </p:cNvPr>
          <p:cNvCxnSpPr>
            <a:cxnSpLocks/>
          </p:cNvCxnSpPr>
          <p:nvPr/>
        </p:nvCxnSpPr>
        <p:spPr>
          <a:xfrm>
            <a:off x="3725059" y="332711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8A479B-FBCA-4C6C-95F9-81DE631BB7C1}"/>
              </a:ext>
              <a:ext uri="{C183D7F6-B498-43B3-948B-1728B52AA6E4}">
                <adec:decorative xmlns:adec="http://schemas.microsoft.com/office/drawing/2017/decorative" val="1"/>
              </a:ext>
            </a:extLst>
          </p:cNvPr>
          <p:cNvCxnSpPr>
            <a:cxnSpLocks/>
          </p:cNvCxnSpPr>
          <p:nvPr/>
        </p:nvCxnSpPr>
        <p:spPr>
          <a:xfrm>
            <a:off x="3725059" y="3840567"/>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Sticker">
            <a:extLst>
              <a:ext uri="{FF2B5EF4-FFF2-40B4-BE49-F238E27FC236}">
                <a16:creationId xmlns:a16="http://schemas.microsoft.com/office/drawing/2014/main" id="{4432DF6B-A022-4B99-B60C-B09473FD5D44}"/>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4028505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SCLIENT" val="True"/>
  <p:tag name="TCCONTRASTACCENTS" val="4|5|6|7|8|9"/>
  <p:tag name="TCLIGHTACCENTS" val="4|5|6|7|8|9"/>
  <p:tag name="TEMPLATELASTEDITED" val="2022-01-28 01:14 PM"/>
  <p:tag name="THINKCELLPRESENTATIONDONOTDELETE" val="&lt;?xml version=&quot;1.0&quot; encoding=&quot;UTF-16&quot; standalone=&quot;yes&quot;?&gt;&lt;root reqver=&quot;27037&quot;&gt;&lt;version val=&quot;3265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5.15465669038575047267E+00&quot;&gt;&lt;m_msothmcolidx val=&quot;0&quot;/&gt;&lt;m_rgb r=&quot;D2&quot; g=&quot;D2&quot; b=&quot;D2&quot;/&gt;&lt;/elem&gt;&lt;elem m_fUsage=&quot;1.89999999999999991118E+00&quot;&gt;&lt;m_msothmcolidx val=&quot;0&quot;/&gt;&lt;m_rgb r=&quot;FF&quot; g=&quot;CC&quot; b=&quot;99&quot;/&gt;&lt;/elem&gt;&lt;elem m_fUsage=&quot;1.44439695664425937771E+00&quot;&gt;&lt;m_msothmcolidx val=&quot;0&quot;/&gt;&lt;m_rgb r=&quot;7C&quot; g=&quot;E0&quot; b=&quot;BB&quot;/&gt;&lt;/elem&gt;&lt;/m_vecMRU&gt;&lt;/m_mruColor&gt;&lt;m_eweekdayFirstOfWeek val=&quot;2&quot;/&gt;&lt;m_eweekdayFirstOfWorkweek val=&quot;2&quot;/&gt;&lt;m_eweekdayFirstOfWeekend val=&quot;7&quot;/&gt;&lt;/CPresentation&gt;&lt;/root&gt;"/>
  <p:tag name="DSS_ID" val="0bd7bc8f-f8d0-4df0-b16c-e8b1c873a1cd"/>
  <p:tag name="ICONFILLBACKGROUND" val="Color [A=255, R=23, G=49, B=90]"/>
  <p:tag name="ICONFILLBACKGROUNDTHEME" val="Accent 1"/>
  <p:tag name="ICONLINEFILLTHEME" val="Background 2"/>
  <p:tag name="ICONLINEFILL" val="Color [A=255, R=255, G=255, B=255]"/>
  <p:tag name="ICONENCLOSURE" val="Fals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1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5. Source"/>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SHAPENAME" val="5. Sourc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2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6.xml><?xml version="1.0" encoding="utf-8"?>
<p:tagLst xmlns:a="http://schemas.openxmlformats.org/drawingml/2006/main" xmlns:r="http://schemas.openxmlformats.org/officeDocument/2006/relationships" xmlns:p="http://schemas.openxmlformats.org/presentationml/2006/main">
  <p:tag name="SHAPENAME" val="5. Sourc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2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xml><?xml version="1.0" encoding="utf-8"?>
<p:tagLst xmlns:a="http://schemas.openxmlformats.org/drawingml/2006/main" xmlns:r="http://schemas.openxmlformats.org/officeDocument/2006/relationships" xmlns:p="http://schemas.openxmlformats.org/presentationml/2006/main">
  <p:tag name="SHAPENAME" val="Grid"/>
</p:tagLst>
</file>

<file path=ppt/tags/tag139.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NAME" val="ACET"/>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ANGLE" val="5"/>
</p:tagLst>
</file>

<file path=ppt/tags/tag147.xml><?xml version="1.0" encoding="utf-8"?>
<p:tagLst xmlns:a="http://schemas.openxmlformats.org/drawingml/2006/main" xmlns:r="http://schemas.openxmlformats.org/officeDocument/2006/relationships" xmlns:p="http://schemas.openxmlformats.org/presentationml/2006/main">
  <p:tag name="ANGLE" val="5"/>
</p:tagLst>
</file>

<file path=ppt/tags/tag148.xml><?xml version="1.0" encoding="utf-8"?>
<p:tagLst xmlns:a="http://schemas.openxmlformats.org/drawingml/2006/main" xmlns:r="http://schemas.openxmlformats.org/officeDocument/2006/relationships" xmlns:p="http://schemas.openxmlformats.org/presentationml/2006/main">
  <p:tag name="ANGLE" val="4"/>
</p:tagLst>
</file>

<file path=ppt/tags/tag149.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ANGLE" val="3"/>
</p:tagLst>
</file>

<file path=ppt/tags/tag151.xml><?xml version="1.0" encoding="utf-8"?>
<p:tagLst xmlns:a="http://schemas.openxmlformats.org/drawingml/2006/main" xmlns:r="http://schemas.openxmlformats.org/officeDocument/2006/relationships" xmlns:p="http://schemas.openxmlformats.org/presentationml/2006/main">
  <p:tag name="ANGLE" val="3"/>
</p:tagLst>
</file>

<file path=ppt/tags/tag152.xml><?xml version="1.0" encoding="utf-8"?>
<p:tagLst xmlns:a="http://schemas.openxmlformats.org/drawingml/2006/main" xmlns:r="http://schemas.openxmlformats.org/officeDocument/2006/relationships" xmlns:p="http://schemas.openxmlformats.org/presentationml/2006/main">
  <p:tag name="ANGLE" val="2"/>
</p:tagLst>
</file>

<file path=ppt/tags/tag153.xml><?xml version="1.0" encoding="utf-8"?>
<p:tagLst xmlns:a="http://schemas.openxmlformats.org/drawingml/2006/main" xmlns:r="http://schemas.openxmlformats.org/officeDocument/2006/relationships" xmlns:p="http://schemas.openxmlformats.org/presentationml/2006/main">
  <p:tag name="ANGLE" val="2"/>
</p:tagLst>
</file>

<file path=ppt/tags/tag154.xml><?xml version="1.0" encoding="utf-8"?>
<p:tagLst xmlns:a="http://schemas.openxmlformats.org/drawingml/2006/main" xmlns:r="http://schemas.openxmlformats.org/officeDocument/2006/relationships" xmlns:p="http://schemas.openxmlformats.org/presentationml/2006/main">
  <p:tag name="ANGLE" val="1"/>
</p:tagLst>
</file>

<file path=ppt/tags/tag155.xml><?xml version="1.0" encoding="utf-8"?>
<p:tagLst xmlns:a="http://schemas.openxmlformats.org/drawingml/2006/main" xmlns:r="http://schemas.openxmlformats.org/officeDocument/2006/relationships" xmlns:p="http://schemas.openxmlformats.org/presentationml/2006/main">
  <p:tag name="ANGLE" val="1"/>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8.xml><?xml version="1.0" encoding="utf-8"?>
<p:tagLst xmlns:a="http://schemas.openxmlformats.org/drawingml/2006/main" xmlns:r="http://schemas.openxmlformats.org/officeDocument/2006/relationships" xmlns:p="http://schemas.openxmlformats.org/presentationml/2006/main">
  <p:tag name="SHAPENAME" val="Subtitle"/>
</p:tagLst>
</file>

<file path=ppt/tags/tag159.xml><?xml version="1.0" encoding="utf-8"?>
<p:tagLst xmlns:a="http://schemas.openxmlformats.org/drawingml/2006/main" xmlns:r="http://schemas.openxmlformats.org/officeDocument/2006/relationships" xmlns:p="http://schemas.openxmlformats.org/presentationml/2006/main">
  <p:tag name="SHAPENAME" val="Titl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xml><?xml version="1.0" encoding="utf-8"?>
<p:tagLst xmlns:a="http://schemas.openxmlformats.org/drawingml/2006/main" xmlns:r="http://schemas.openxmlformats.org/officeDocument/2006/relationships" xmlns:p="http://schemas.openxmlformats.org/presentationml/2006/main">
  <p:tag name="SHAPENAME" val="5. Source"/>
</p:tagLst>
</file>

<file path=ppt/tags/tag1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xml><?xml version="1.0" encoding="utf-8"?>
<p:tagLst xmlns:a="http://schemas.openxmlformats.org/drawingml/2006/main" xmlns:r="http://schemas.openxmlformats.org/officeDocument/2006/relationships" xmlns:p="http://schemas.openxmlformats.org/presentationml/2006/main">
  <p:tag name="SHAPENAME" val="5. Source"/>
</p:tagLst>
</file>

<file path=ppt/tags/tag1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7.xml><?xml version="1.0" encoding="utf-8"?>
<p:tagLst xmlns:a="http://schemas.openxmlformats.org/drawingml/2006/main" xmlns:r="http://schemas.openxmlformats.org/officeDocument/2006/relationships" xmlns:p="http://schemas.openxmlformats.org/presentationml/2006/main">
  <p:tag name="SHAPENAME" val="5. Source"/>
</p:tagLst>
</file>

<file path=ppt/tags/tag1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SHAPENAME" val="5. Source"/>
</p:tagLst>
</file>

<file path=ppt/tags/tag1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5. Source"/>
</p:tagLst>
</file>

<file path=ppt/tags/tag1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9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8.xml><?xml version="1.0" encoding="utf-8"?>
<p:tagLst xmlns:a="http://schemas.openxmlformats.org/drawingml/2006/main" xmlns:r="http://schemas.openxmlformats.org/officeDocument/2006/relationships" xmlns:p="http://schemas.openxmlformats.org/presentationml/2006/main">
  <p:tag name="SHAPENAME" val="5. Sourc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2.xml><?xml version="1.0" encoding="utf-8"?>
<p:tagLst xmlns:a="http://schemas.openxmlformats.org/drawingml/2006/main" xmlns:r="http://schemas.openxmlformats.org/officeDocument/2006/relationships" xmlns:p="http://schemas.openxmlformats.org/presentationml/2006/main">
  <p:tag name="SHAPENAME" val="5. Sourc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3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SHAPENAME" val="5. Source"/>
</p:tagLst>
</file>

<file path=ppt/tags/tag2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8.xml><?xml version="1.0" encoding="utf-8"?>
<p:tagLst xmlns:a="http://schemas.openxmlformats.org/drawingml/2006/main" xmlns:r="http://schemas.openxmlformats.org/officeDocument/2006/relationships" xmlns:p="http://schemas.openxmlformats.org/presentationml/2006/main">
  <p:tag name="SHAPENAME" val="5. Source"/>
</p:tagLst>
</file>

<file path=ppt/tags/tag2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2.xml><?xml version="1.0" encoding="utf-8"?>
<p:tagLst xmlns:a="http://schemas.openxmlformats.org/drawingml/2006/main" xmlns:r="http://schemas.openxmlformats.org/officeDocument/2006/relationships" xmlns:p="http://schemas.openxmlformats.org/presentationml/2006/main">
  <p:tag name="SHAPENAME" val="5. Source"/>
</p:tagLst>
</file>

<file path=ppt/tags/tag2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SHAPENAME" val="5. Sourc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SHAPENAME" val="Title"/>
</p:tagLst>
</file>

<file path=ppt/tags/tag269.xml><?xml version="1.0" encoding="utf-8"?>
<p:tagLst xmlns:a="http://schemas.openxmlformats.org/drawingml/2006/main" xmlns:r="http://schemas.openxmlformats.org/officeDocument/2006/relationships" xmlns:p="http://schemas.openxmlformats.org/presentationml/2006/main">
  <p:tag name="SHAPENAME" val="Sub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3.xml><?xml version="1.0" encoding="utf-8"?>
<p:tagLst xmlns:a="http://schemas.openxmlformats.org/drawingml/2006/main" xmlns:r="http://schemas.openxmlformats.org/officeDocument/2006/relationships" xmlns:p="http://schemas.openxmlformats.org/presentationml/2006/main">
  <p:tag name="SHAPENAME" val="5. Source"/>
</p:tagLst>
</file>

<file path=ppt/tags/tag2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5.xml><?xml version="1.0" encoding="utf-8"?>
<p:tagLst xmlns:a="http://schemas.openxmlformats.org/drawingml/2006/main" xmlns:r="http://schemas.openxmlformats.org/officeDocument/2006/relationships" xmlns:p="http://schemas.openxmlformats.org/presentationml/2006/main">
  <p:tag name="NAME" val="TrackerNumBlue"/>
</p:tagLst>
</file>

<file path=ppt/tags/tag276.xml><?xml version="1.0" encoding="utf-8"?>
<p:tagLst xmlns:a="http://schemas.openxmlformats.org/drawingml/2006/main" xmlns:r="http://schemas.openxmlformats.org/officeDocument/2006/relationships" xmlns:p="http://schemas.openxmlformats.org/presentationml/2006/main">
  <p:tag name="NAME" val="TrackerNumBlue"/>
</p:tagLst>
</file>

<file path=ppt/tags/tag277.xml><?xml version="1.0" encoding="utf-8"?>
<p:tagLst xmlns:a="http://schemas.openxmlformats.org/drawingml/2006/main" xmlns:r="http://schemas.openxmlformats.org/officeDocument/2006/relationships" xmlns:p="http://schemas.openxmlformats.org/presentationml/2006/main">
  <p:tag name="NAME" val="TrackerNumBlue"/>
</p:tagLst>
</file>

<file path=ppt/tags/tag278.xml><?xml version="1.0" encoding="utf-8"?>
<p:tagLst xmlns:a="http://schemas.openxmlformats.org/drawingml/2006/main" xmlns:r="http://schemas.openxmlformats.org/officeDocument/2006/relationships" xmlns:p="http://schemas.openxmlformats.org/presentationml/2006/main">
  <p:tag name="NAME" val="TrackerNumBlu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0.xml><?xml version="1.0" encoding="utf-8"?>
<p:tagLst xmlns:a="http://schemas.openxmlformats.org/drawingml/2006/main" xmlns:r="http://schemas.openxmlformats.org/officeDocument/2006/relationships" xmlns:p="http://schemas.openxmlformats.org/presentationml/2006/main">
  <p:tag name="NAME" val="TrackerNumBlue"/>
</p:tagLst>
</file>

<file path=ppt/tags/tag281.xml><?xml version="1.0" encoding="utf-8"?>
<p:tagLst xmlns:a="http://schemas.openxmlformats.org/drawingml/2006/main" xmlns:r="http://schemas.openxmlformats.org/officeDocument/2006/relationships" xmlns:p="http://schemas.openxmlformats.org/presentationml/2006/main">
  <p:tag name="NAME" val="TrackerNumBlue"/>
</p:tagLst>
</file>

<file path=ppt/tags/tag2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3.xml><?xml version="1.0" encoding="utf-8"?>
<p:tagLst xmlns:a="http://schemas.openxmlformats.org/drawingml/2006/main" xmlns:r="http://schemas.openxmlformats.org/officeDocument/2006/relationships" xmlns:p="http://schemas.openxmlformats.org/presentationml/2006/main">
  <p:tag name="NAME" val="TrackerNumBlue"/>
</p:tagLst>
</file>

<file path=ppt/tags/tag284.xml><?xml version="1.0" encoding="utf-8"?>
<p:tagLst xmlns:a="http://schemas.openxmlformats.org/drawingml/2006/main" xmlns:r="http://schemas.openxmlformats.org/officeDocument/2006/relationships" xmlns:p="http://schemas.openxmlformats.org/presentationml/2006/main">
  <p:tag name="NAME" val="TrackerNumBlue"/>
</p:tagLst>
</file>

<file path=ppt/tags/tag2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6.xml><?xml version="1.0" encoding="utf-8"?>
<p:tagLst xmlns:a="http://schemas.openxmlformats.org/drawingml/2006/main" xmlns:r="http://schemas.openxmlformats.org/officeDocument/2006/relationships" xmlns:p="http://schemas.openxmlformats.org/presentationml/2006/main">
  <p:tag name="SHAPENAME" val="5. Source"/>
</p:tagLst>
</file>

<file path=ppt/tags/tag287.xml><?xml version="1.0" encoding="utf-8"?>
<p:tagLst xmlns:a="http://schemas.openxmlformats.org/drawingml/2006/main" xmlns:r="http://schemas.openxmlformats.org/officeDocument/2006/relationships" xmlns:p="http://schemas.openxmlformats.org/presentationml/2006/main">
  <p:tag name="SHAPENAME" val="5. Source"/>
</p:tagLst>
</file>

<file path=ppt/tags/tag288.xml><?xml version="1.0" encoding="utf-8"?>
<p:tagLst xmlns:a="http://schemas.openxmlformats.org/drawingml/2006/main" xmlns:r="http://schemas.openxmlformats.org/officeDocument/2006/relationships" xmlns:p="http://schemas.openxmlformats.org/presentationml/2006/main">
  <p:tag name="__PE_POLL_EMBED_ID" val="939bdd5b-9058-48cd-88f1-b81d1877d50c"/>
</p:tagLst>
</file>

<file path=ppt/tags/tag2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0.xml><?xml version="1.0" encoding="utf-8"?>
<p:tagLst xmlns:a="http://schemas.openxmlformats.org/drawingml/2006/main" xmlns:r="http://schemas.openxmlformats.org/officeDocument/2006/relationships" xmlns:p="http://schemas.openxmlformats.org/presentationml/2006/main">
  <p:tag name="__PE_POLL_EMBED_ID" val="939bdd5b-9058-48cd-88f1-b81d1877d50c"/>
</p:tagLst>
</file>

<file path=ppt/tags/tag291.xml><?xml version="1.0" encoding="utf-8"?>
<p:tagLst xmlns:a="http://schemas.openxmlformats.org/drawingml/2006/main" xmlns:r="http://schemas.openxmlformats.org/officeDocument/2006/relationships" xmlns:p="http://schemas.openxmlformats.org/presentationml/2006/main">
  <p:tag name="SHAPENAME" val="5. Source"/>
</p:tagLst>
</file>

<file path=ppt/tags/tag2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3.xml><?xml version="1.0" encoding="utf-8"?>
<p:tagLst xmlns:a="http://schemas.openxmlformats.org/drawingml/2006/main" xmlns:r="http://schemas.openxmlformats.org/officeDocument/2006/relationships" xmlns:p="http://schemas.openxmlformats.org/presentationml/2006/main">
  <p:tag name="NAME" val="TrackerNumBlu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NAME" val="TrackerNumBlue"/>
</p:tagLst>
</file>

<file path=ppt/tags/tag296.xml><?xml version="1.0" encoding="utf-8"?>
<p:tagLst xmlns:a="http://schemas.openxmlformats.org/drawingml/2006/main" xmlns:r="http://schemas.openxmlformats.org/officeDocument/2006/relationships" xmlns:p="http://schemas.openxmlformats.org/presentationml/2006/main">
  <p:tag name="NAME" val="TrackerNumBlue"/>
</p:tagLst>
</file>

<file path=ppt/tags/tag297.xml><?xml version="1.0" encoding="utf-8"?>
<p:tagLst xmlns:a="http://schemas.openxmlformats.org/drawingml/2006/main" xmlns:r="http://schemas.openxmlformats.org/officeDocument/2006/relationships" xmlns:p="http://schemas.openxmlformats.org/presentationml/2006/main">
  <p:tag name="NAME" val="TrackerNumBlue"/>
</p:tagLst>
</file>

<file path=ppt/tags/tag2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0.xml><?xml version="1.0" encoding="utf-8"?>
<p:tagLst xmlns:a="http://schemas.openxmlformats.org/drawingml/2006/main" xmlns:r="http://schemas.openxmlformats.org/officeDocument/2006/relationships" xmlns:p="http://schemas.openxmlformats.org/presentationml/2006/main">
  <p:tag name="SHAPENAME" val="5. Sourc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3.xml><?xml version="1.0" encoding="utf-8"?>
<p:tagLst xmlns:a="http://schemas.openxmlformats.org/drawingml/2006/main" xmlns:r="http://schemas.openxmlformats.org/officeDocument/2006/relationships" xmlns:p="http://schemas.openxmlformats.org/presentationml/2006/main">
  <p:tag name="SHAPENAME" val="5. Sourc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6.xml><?xml version="1.0" encoding="utf-8"?>
<p:tagLst xmlns:a="http://schemas.openxmlformats.org/drawingml/2006/main" xmlns:r="http://schemas.openxmlformats.org/officeDocument/2006/relationships" xmlns:p="http://schemas.openxmlformats.org/presentationml/2006/main">
  <p:tag name="SHAPENAME" val="5. Sourc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10.xml><?xml version="1.0" encoding="utf-8"?>
<p:tagLst xmlns:a="http://schemas.openxmlformats.org/drawingml/2006/main" xmlns:r="http://schemas.openxmlformats.org/officeDocument/2006/relationships" xmlns:p="http://schemas.openxmlformats.org/presentationml/2006/main">
  <p:tag name="1LEVEL" val="26"/>
  <p:tag name="2LEVEL" val="13"/>
  <p:tag name="3LEVEL" val="6.5"/>
  <p:tag name="4LEVEL" val="3.25"/>
  <p:tag name="5LEVEL" val="1.62"/>
</p:tagLst>
</file>

<file path=ppt/tags/tag311.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312.xml><?xml version="1.0" encoding="utf-8"?>
<p:tagLst xmlns:a="http://schemas.openxmlformats.org/drawingml/2006/main" xmlns:r="http://schemas.openxmlformats.org/officeDocument/2006/relationships" xmlns:p="http://schemas.openxmlformats.org/presentationml/2006/main">
  <p:tag name="SHAPENAME" val="5. Source"/>
</p:tagLst>
</file>

<file path=ppt/tags/tag3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4.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317.xml><?xml version="1.0" encoding="utf-8"?>
<p:tagLst xmlns:a="http://schemas.openxmlformats.org/drawingml/2006/main" xmlns:r="http://schemas.openxmlformats.org/officeDocument/2006/relationships" xmlns:p="http://schemas.openxmlformats.org/presentationml/2006/main">
  <p:tag name="SHAPENAME" val="5. Sourc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0.xml><?xml version="1.0" encoding="utf-8"?>
<p:tagLst xmlns:a="http://schemas.openxmlformats.org/drawingml/2006/main" xmlns:r="http://schemas.openxmlformats.org/officeDocument/2006/relationships" xmlns:p="http://schemas.openxmlformats.org/presentationml/2006/main">
  <p:tag name="SHAPENAME" val="5. Source"/>
</p:tagLst>
</file>

<file path=ppt/tags/tag321.xml><?xml version="1.0" encoding="utf-8"?>
<p:tagLst xmlns:a="http://schemas.openxmlformats.org/drawingml/2006/main" xmlns:r="http://schemas.openxmlformats.org/officeDocument/2006/relationships" xmlns:p="http://schemas.openxmlformats.org/presentationml/2006/main">
  <p:tag name="NAME" val="Flow"/>
</p:tagLst>
</file>

<file path=ppt/tags/tag322.xml><?xml version="1.0" encoding="utf-8"?>
<p:tagLst xmlns:a="http://schemas.openxmlformats.org/drawingml/2006/main" xmlns:r="http://schemas.openxmlformats.org/officeDocument/2006/relationships" xmlns:p="http://schemas.openxmlformats.org/presentationml/2006/main">
  <p:tag name="NAME" val="Flow"/>
</p:tagLst>
</file>

<file path=ppt/tags/tag323.xml><?xml version="1.0" encoding="utf-8"?>
<p:tagLst xmlns:a="http://schemas.openxmlformats.org/drawingml/2006/main" xmlns:r="http://schemas.openxmlformats.org/officeDocument/2006/relationships" xmlns:p="http://schemas.openxmlformats.org/presentationml/2006/main">
  <p:tag name="NAME" val="Flow"/>
</p:tagLst>
</file>

<file path=ppt/tags/tag324.xml><?xml version="1.0" encoding="utf-8"?>
<p:tagLst xmlns:a="http://schemas.openxmlformats.org/drawingml/2006/main" xmlns:r="http://schemas.openxmlformats.org/officeDocument/2006/relationships" xmlns:p="http://schemas.openxmlformats.org/presentationml/2006/main">
  <p:tag name="NAME" val="Flow"/>
</p:tagLst>
</file>

<file path=ppt/tags/tag325.xml><?xml version="1.0" encoding="utf-8"?>
<p:tagLst xmlns:a="http://schemas.openxmlformats.org/drawingml/2006/main" xmlns:r="http://schemas.openxmlformats.org/officeDocument/2006/relationships" xmlns:p="http://schemas.openxmlformats.org/presentationml/2006/main">
  <p:tag name="NAME" val="Flow"/>
</p:tagLst>
</file>

<file path=ppt/tags/tag32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7.xml><?xml version="1.0" encoding="utf-8"?>
<p:tagLst xmlns:a="http://schemas.openxmlformats.org/drawingml/2006/main" xmlns:r="http://schemas.openxmlformats.org/officeDocument/2006/relationships" xmlns:p="http://schemas.openxmlformats.org/presentationml/2006/main">
  <p:tag name="NAME" val="SingleBoatText"/>
</p:tagLst>
</file>

<file path=ppt/tags/tag32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9.xml><?xml version="1.0" encoding="utf-8"?>
<p:tagLst xmlns:a="http://schemas.openxmlformats.org/drawingml/2006/main" xmlns:r="http://schemas.openxmlformats.org/officeDocument/2006/relationships" xmlns:p="http://schemas.openxmlformats.org/presentationml/2006/main">
  <p:tag name="NAME" val="SingleBoatText"/>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31.xml><?xml version="1.0" encoding="utf-8"?>
<p:tagLst xmlns:a="http://schemas.openxmlformats.org/drawingml/2006/main" xmlns:r="http://schemas.openxmlformats.org/officeDocument/2006/relationships" xmlns:p="http://schemas.openxmlformats.org/presentationml/2006/main">
  <p:tag name="NAME" val="SingleBoatText"/>
</p:tagLst>
</file>

<file path=ppt/tags/tag332.xml><?xml version="1.0" encoding="utf-8"?>
<p:tagLst xmlns:a="http://schemas.openxmlformats.org/drawingml/2006/main" xmlns:r="http://schemas.openxmlformats.org/officeDocument/2006/relationships" xmlns:p="http://schemas.openxmlformats.org/presentationml/2006/main">
  <p:tag name="NAME" val="SingleBoatShape"/>
</p:tagLst>
</file>

<file path=ppt/tags/tag333.xml><?xml version="1.0" encoding="utf-8"?>
<p:tagLst xmlns:a="http://schemas.openxmlformats.org/drawingml/2006/main" xmlns:r="http://schemas.openxmlformats.org/officeDocument/2006/relationships" xmlns:p="http://schemas.openxmlformats.org/presentationml/2006/main">
  <p:tag name="NAME" val="SingleBoatText"/>
</p:tagLst>
</file>

<file path=ppt/tags/tag33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35.xml><?xml version="1.0" encoding="utf-8"?>
<p:tagLst xmlns:a="http://schemas.openxmlformats.org/drawingml/2006/main" xmlns:r="http://schemas.openxmlformats.org/officeDocument/2006/relationships" xmlns:p="http://schemas.openxmlformats.org/presentationml/2006/main">
  <p:tag name="NAME" val="SingleBoatText"/>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8.xml><?xml version="1.0" encoding="utf-8"?>
<p:tagLst xmlns:a="http://schemas.openxmlformats.org/drawingml/2006/main" xmlns:r="http://schemas.openxmlformats.org/officeDocument/2006/relationships" xmlns:p="http://schemas.openxmlformats.org/presentationml/2006/main">
  <p:tag name="NAME" val="TrackerNumBlue"/>
</p:tagLst>
</file>

<file path=ppt/tags/tag339.xml><?xml version="1.0" encoding="utf-8"?>
<p:tagLst xmlns:a="http://schemas.openxmlformats.org/drawingml/2006/main" xmlns:r="http://schemas.openxmlformats.org/officeDocument/2006/relationships" xmlns:p="http://schemas.openxmlformats.org/presentationml/2006/main">
  <p:tag name="NAME" val="TrackerNumBlu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NAME" val="TrackerNumBlue"/>
</p:tagLst>
</file>

<file path=ppt/tags/tag341.xml><?xml version="1.0" encoding="utf-8"?>
<p:tagLst xmlns:a="http://schemas.openxmlformats.org/drawingml/2006/main" xmlns:r="http://schemas.openxmlformats.org/officeDocument/2006/relationships" xmlns:p="http://schemas.openxmlformats.org/presentationml/2006/main">
  <p:tag name="NAME" val="TrackerNumBlu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4.xml><?xml version="1.0" encoding="utf-8"?>
<p:tagLst xmlns:a="http://schemas.openxmlformats.org/drawingml/2006/main" xmlns:r="http://schemas.openxmlformats.org/officeDocument/2006/relationships" xmlns:p="http://schemas.openxmlformats.org/presentationml/2006/main">
  <p:tag name="1LEVEL" val="10"/>
  <p:tag name="2LEVEL" val="5"/>
  <p:tag name="3LEVEL" val="2.5"/>
  <p:tag name="4LEVEL" val="1.25"/>
  <p:tag name="5LEVEL" val="0.62"/>
</p:tagLst>
</file>

<file path=ppt/tags/tag345.xml><?xml version="1.0" encoding="utf-8"?>
<p:tagLst xmlns:a="http://schemas.openxmlformats.org/drawingml/2006/main" xmlns:r="http://schemas.openxmlformats.org/officeDocument/2006/relationships" xmlns:p="http://schemas.openxmlformats.org/presentationml/2006/main">
  <p:tag name="SHAPENAME" val="4. Footnote"/>
</p:tagLst>
</file>

<file path=ppt/tags/tag3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7.xml><?xml version="1.0" encoding="utf-8"?>
<p:tagLst xmlns:a="http://schemas.openxmlformats.org/drawingml/2006/main" xmlns:r="http://schemas.openxmlformats.org/officeDocument/2006/relationships" xmlns:p="http://schemas.openxmlformats.org/presentationml/2006/main">
  <p:tag name="NAME" val="CustomIcon"/>
</p:tagLst>
</file>

<file path=ppt/tags/tag348.xml><?xml version="1.0" encoding="utf-8"?>
<p:tagLst xmlns:a="http://schemas.openxmlformats.org/drawingml/2006/main" xmlns:r="http://schemas.openxmlformats.org/officeDocument/2006/relationships" xmlns:p="http://schemas.openxmlformats.org/presentationml/2006/main">
  <p:tag name="SHAPENAME" val="5. Sourc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4.xml><?xml version="1.0" encoding="utf-8"?>
<p:tagLst xmlns:a="http://schemas.openxmlformats.org/drawingml/2006/main" xmlns:r="http://schemas.openxmlformats.org/officeDocument/2006/relationships" xmlns:p="http://schemas.openxmlformats.org/presentationml/2006/main">
  <p:tag name="NAME" val="Flow"/>
</p:tagLst>
</file>

<file path=ppt/tags/tag355.xml><?xml version="1.0" encoding="utf-8"?>
<p:tagLst xmlns:a="http://schemas.openxmlformats.org/drawingml/2006/main" xmlns:r="http://schemas.openxmlformats.org/officeDocument/2006/relationships" xmlns:p="http://schemas.openxmlformats.org/presentationml/2006/main">
  <p:tag name="NAME" val="Flow"/>
</p:tagLst>
</file>

<file path=ppt/tags/tag356.xml><?xml version="1.0" encoding="utf-8"?>
<p:tagLst xmlns:a="http://schemas.openxmlformats.org/drawingml/2006/main" xmlns:r="http://schemas.openxmlformats.org/officeDocument/2006/relationships" xmlns:p="http://schemas.openxmlformats.org/presentationml/2006/main">
  <p:tag name="NAME" val="Flow"/>
</p:tagLst>
</file>

<file path=ppt/tags/tag357.xml><?xml version="1.0" encoding="utf-8"?>
<p:tagLst xmlns:a="http://schemas.openxmlformats.org/drawingml/2006/main" xmlns:r="http://schemas.openxmlformats.org/officeDocument/2006/relationships" xmlns:p="http://schemas.openxmlformats.org/presentationml/2006/main">
  <p:tag name="NAME" val="Flow"/>
</p:tagLst>
</file>

<file path=ppt/tags/tag358.xml><?xml version="1.0" encoding="utf-8"?>
<p:tagLst xmlns:a="http://schemas.openxmlformats.org/drawingml/2006/main" xmlns:r="http://schemas.openxmlformats.org/officeDocument/2006/relationships" xmlns:p="http://schemas.openxmlformats.org/presentationml/2006/main">
  <p:tag name="NAME" val="Flow"/>
</p:tagLst>
</file>

<file path=ppt/tags/tag359.xml><?xml version="1.0" encoding="utf-8"?>
<p:tagLst xmlns:a="http://schemas.openxmlformats.org/drawingml/2006/main" xmlns:r="http://schemas.openxmlformats.org/officeDocument/2006/relationships" xmlns:p="http://schemas.openxmlformats.org/presentationml/2006/main">
  <p:tag name="NAME" val="CustomIcon"/>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0.xml><?xml version="1.0" encoding="utf-8"?>
<p:tagLst xmlns:a="http://schemas.openxmlformats.org/drawingml/2006/main" xmlns:r="http://schemas.openxmlformats.org/officeDocument/2006/relationships" xmlns:p="http://schemas.openxmlformats.org/presentationml/2006/main">
  <p:tag name="NAME" val="CustomIcon"/>
</p:tagLst>
</file>

<file path=ppt/tags/tag361.xml><?xml version="1.0" encoding="utf-8"?>
<p:tagLst xmlns:a="http://schemas.openxmlformats.org/drawingml/2006/main" xmlns:r="http://schemas.openxmlformats.org/officeDocument/2006/relationships" xmlns:p="http://schemas.openxmlformats.org/presentationml/2006/main">
  <p:tag name="NAME" val="CustomIcon"/>
</p:tagLst>
</file>

<file path=ppt/tags/tag362.xml><?xml version="1.0" encoding="utf-8"?>
<p:tagLst xmlns:a="http://schemas.openxmlformats.org/drawingml/2006/main" xmlns:r="http://schemas.openxmlformats.org/officeDocument/2006/relationships" xmlns:p="http://schemas.openxmlformats.org/presentationml/2006/main">
  <p:tag name="NAME" val="CustomIcon"/>
</p:tagLst>
</file>

<file path=ppt/tags/tag363.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364.xml><?xml version="1.0" encoding="utf-8"?>
<p:tagLst xmlns:a="http://schemas.openxmlformats.org/drawingml/2006/main" xmlns:r="http://schemas.openxmlformats.org/officeDocument/2006/relationships" xmlns:p="http://schemas.openxmlformats.org/presentationml/2006/main">
  <p:tag name="NAME" val="CustomIcon"/>
</p:tagLst>
</file>

<file path=ppt/tags/tag365.xml><?xml version="1.0" encoding="utf-8"?>
<p:tagLst xmlns:a="http://schemas.openxmlformats.org/drawingml/2006/main" xmlns:r="http://schemas.openxmlformats.org/officeDocument/2006/relationships" xmlns:p="http://schemas.openxmlformats.org/presentationml/2006/main">
  <p:tag name="NAME" val="CustomIcon"/>
</p:tagLst>
</file>

<file path=ppt/tags/tag366.xml><?xml version="1.0" encoding="utf-8"?>
<p:tagLst xmlns:a="http://schemas.openxmlformats.org/drawingml/2006/main" xmlns:r="http://schemas.openxmlformats.org/officeDocument/2006/relationships" xmlns:p="http://schemas.openxmlformats.org/presentationml/2006/main">
  <p:tag name="NAME" val="CustomIcon"/>
</p:tagLst>
</file>

<file path=ppt/tags/tag367.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368.xml><?xml version="1.0" encoding="utf-8"?>
<p:tagLst xmlns:a="http://schemas.openxmlformats.org/drawingml/2006/main" xmlns:r="http://schemas.openxmlformats.org/officeDocument/2006/relationships" xmlns:p="http://schemas.openxmlformats.org/presentationml/2006/main">
  <p:tag name="SHAPENAME" val="5. Source"/>
</p:tagLst>
</file>

<file path=ppt/tags/tag36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0.xml><?xml version="1.0" encoding="utf-8"?>
<p:tagLst xmlns:a="http://schemas.openxmlformats.org/drawingml/2006/main" xmlns:r="http://schemas.openxmlformats.org/officeDocument/2006/relationships" xmlns:p="http://schemas.openxmlformats.org/presentationml/2006/main">
  <p:tag name="NAME" val="SingleBoatText"/>
</p:tagLst>
</file>

<file path=ppt/tags/tag3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2.xml><?xml version="1.0" encoding="utf-8"?>
<p:tagLst xmlns:a="http://schemas.openxmlformats.org/drawingml/2006/main" xmlns:r="http://schemas.openxmlformats.org/officeDocument/2006/relationships" xmlns:p="http://schemas.openxmlformats.org/presentationml/2006/main">
  <p:tag name="NAME" val="SingleBoatText"/>
</p:tagLst>
</file>

<file path=ppt/tags/tag37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4.xml><?xml version="1.0" encoding="utf-8"?>
<p:tagLst xmlns:a="http://schemas.openxmlformats.org/drawingml/2006/main" xmlns:r="http://schemas.openxmlformats.org/officeDocument/2006/relationships" xmlns:p="http://schemas.openxmlformats.org/presentationml/2006/main">
  <p:tag name="NAME" val="SingleBoatText"/>
</p:tagLst>
</file>

<file path=ppt/tags/tag37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6.xml><?xml version="1.0" encoding="utf-8"?>
<p:tagLst xmlns:a="http://schemas.openxmlformats.org/drawingml/2006/main" xmlns:r="http://schemas.openxmlformats.org/officeDocument/2006/relationships" xmlns:p="http://schemas.openxmlformats.org/presentationml/2006/main">
  <p:tag name="NAME" val="SingleBoatText"/>
</p:tagLst>
</file>

<file path=ppt/tags/tag37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8.xml><?xml version="1.0" encoding="utf-8"?>
<p:tagLst xmlns:a="http://schemas.openxmlformats.org/drawingml/2006/main" xmlns:r="http://schemas.openxmlformats.org/officeDocument/2006/relationships" xmlns:p="http://schemas.openxmlformats.org/presentationml/2006/main">
  <p:tag name="NAME" val="SingleBoatText"/>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prUxtoL_Q2bJQ0Vlez_49w"/>
</p:tagLst>
</file>

<file path=ppt/tags/tag3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2.xml><?xml version="1.0" encoding="utf-8"?>
<p:tagLst xmlns:a="http://schemas.openxmlformats.org/drawingml/2006/main" xmlns:r="http://schemas.openxmlformats.org/officeDocument/2006/relationships" xmlns:p="http://schemas.openxmlformats.org/presentationml/2006/main">
  <p:tag name="NAME" val="Flow"/>
</p:tagLst>
</file>

<file path=ppt/tags/tag383.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84.xml><?xml version="1.0" encoding="utf-8"?>
<p:tagLst xmlns:a="http://schemas.openxmlformats.org/drawingml/2006/main" xmlns:r="http://schemas.openxmlformats.org/officeDocument/2006/relationships" xmlns:p="http://schemas.openxmlformats.org/presentationml/2006/main">
  <p:tag name="NAME" val="Flow"/>
</p:tagLst>
</file>

<file path=ppt/tags/tag385.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86.xml><?xml version="1.0" encoding="utf-8"?>
<p:tagLst xmlns:a="http://schemas.openxmlformats.org/drawingml/2006/main" xmlns:r="http://schemas.openxmlformats.org/officeDocument/2006/relationships" xmlns:p="http://schemas.openxmlformats.org/presentationml/2006/main">
  <p:tag name="NAME" val="Flow"/>
</p:tagLst>
</file>

<file path=ppt/tags/tag387.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88.xml><?xml version="1.0" encoding="utf-8"?>
<p:tagLst xmlns:a="http://schemas.openxmlformats.org/drawingml/2006/main" xmlns:r="http://schemas.openxmlformats.org/officeDocument/2006/relationships" xmlns:p="http://schemas.openxmlformats.org/presentationml/2006/main">
  <p:tag name="NAME" val="Flow"/>
</p:tagLst>
</file>

<file path=ppt/tags/tag38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0.xml><?xml version="1.0" encoding="utf-8"?>
<p:tagLst xmlns:a="http://schemas.openxmlformats.org/drawingml/2006/main" xmlns:r="http://schemas.openxmlformats.org/officeDocument/2006/relationships" xmlns:p="http://schemas.openxmlformats.org/presentationml/2006/main">
  <p:tag name="NAME" val="Flow"/>
</p:tagLst>
</file>

<file path=ppt/tags/tag391.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92.xml><?xml version="1.0" encoding="utf-8"?>
<p:tagLst xmlns:a="http://schemas.openxmlformats.org/drawingml/2006/main" xmlns:r="http://schemas.openxmlformats.org/officeDocument/2006/relationships" xmlns:p="http://schemas.openxmlformats.org/presentationml/2006/main">
  <p:tag name="SHAPENAME" val="5. Source"/>
</p:tagLst>
</file>

<file path=ppt/tags/tag39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4.xml><?xml version="1.0" encoding="utf-8"?>
<p:tagLst xmlns:a="http://schemas.openxmlformats.org/drawingml/2006/main" xmlns:r="http://schemas.openxmlformats.org/officeDocument/2006/relationships" xmlns:p="http://schemas.openxmlformats.org/presentationml/2006/main">
  <p:tag name="NAME" val="SingleBoatText"/>
</p:tagLst>
</file>

<file path=ppt/tags/tag39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6.xml><?xml version="1.0" encoding="utf-8"?>
<p:tagLst xmlns:a="http://schemas.openxmlformats.org/drawingml/2006/main" xmlns:r="http://schemas.openxmlformats.org/officeDocument/2006/relationships" xmlns:p="http://schemas.openxmlformats.org/presentationml/2006/main">
  <p:tag name="NAME" val="SingleBoatText"/>
</p:tagLst>
</file>

<file path=ppt/tags/tag39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8.xml><?xml version="1.0" encoding="utf-8"?>
<p:tagLst xmlns:a="http://schemas.openxmlformats.org/drawingml/2006/main" xmlns:r="http://schemas.openxmlformats.org/officeDocument/2006/relationships" xmlns:p="http://schemas.openxmlformats.org/presentationml/2006/main">
  <p:tag name="NAME" val="SingleBoatText"/>
</p:tagLst>
</file>

<file path=ppt/tags/tag39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NAME" val="SingleBoatText"/>
</p:tagLst>
</file>

<file path=ppt/tags/tag401.xml><?xml version="1.0" encoding="utf-8"?>
<p:tagLst xmlns:a="http://schemas.openxmlformats.org/drawingml/2006/main" xmlns:r="http://schemas.openxmlformats.org/officeDocument/2006/relationships" xmlns:p="http://schemas.openxmlformats.org/presentationml/2006/main">
  <p:tag name="NAME" val="SingleBoatShape"/>
</p:tagLst>
</file>

<file path=ppt/tags/tag402.xml><?xml version="1.0" encoding="utf-8"?>
<p:tagLst xmlns:a="http://schemas.openxmlformats.org/drawingml/2006/main" xmlns:r="http://schemas.openxmlformats.org/officeDocument/2006/relationships" xmlns:p="http://schemas.openxmlformats.org/presentationml/2006/main">
  <p:tag name="NAME" val="SingleBoatText"/>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prUxtoL_Q2bJQ0Vlez_49w"/>
</p:tagLst>
</file>

<file path=ppt/tags/tag4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07.xml><?xml version="1.0" encoding="utf-8"?>
<p:tagLst xmlns:a="http://schemas.openxmlformats.org/drawingml/2006/main" xmlns:r="http://schemas.openxmlformats.org/officeDocument/2006/relationships" xmlns:p="http://schemas.openxmlformats.org/presentationml/2006/main">
  <p:tag name="NAME" val="CustomIcon"/>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10.xml><?xml version="1.0" encoding="utf-8"?>
<p:tagLst xmlns:a="http://schemas.openxmlformats.org/drawingml/2006/main" xmlns:r="http://schemas.openxmlformats.org/officeDocument/2006/relationships" xmlns:p="http://schemas.openxmlformats.org/presentationml/2006/main">
  <p:tag name="NAME" val="Sticky"/>
</p:tagLst>
</file>

<file path=ppt/tags/tag411.xml><?xml version="1.0" encoding="utf-8"?>
<p:tagLst xmlns:a="http://schemas.openxmlformats.org/drawingml/2006/main" xmlns:r="http://schemas.openxmlformats.org/officeDocument/2006/relationships" xmlns:p="http://schemas.openxmlformats.org/presentationml/2006/main">
  <p:tag name="NAME" val="Sticky"/>
</p:tagLst>
</file>

<file path=ppt/tags/tag412.xml><?xml version="1.0" encoding="utf-8"?>
<p:tagLst xmlns:a="http://schemas.openxmlformats.org/drawingml/2006/main" xmlns:r="http://schemas.openxmlformats.org/officeDocument/2006/relationships" xmlns:p="http://schemas.openxmlformats.org/presentationml/2006/main">
  <p:tag name="NAME" val="Sticky"/>
</p:tagLst>
</file>

<file path=ppt/tags/tag413.xml><?xml version="1.0" encoding="utf-8"?>
<p:tagLst xmlns:a="http://schemas.openxmlformats.org/drawingml/2006/main" xmlns:r="http://schemas.openxmlformats.org/officeDocument/2006/relationships" xmlns:p="http://schemas.openxmlformats.org/presentationml/2006/main">
  <p:tag name="NAME" val="Sticky"/>
</p:tagLst>
</file>

<file path=ppt/tags/tag414.xml><?xml version="1.0" encoding="utf-8"?>
<p:tagLst xmlns:a="http://schemas.openxmlformats.org/drawingml/2006/main" xmlns:r="http://schemas.openxmlformats.org/officeDocument/2006/relationships" xmlns:p="http://schemas.openxmlformats.org/presentationml/2006/main">
  <p:tag name="NAME" val="Sticky"/>
</p:tagLst>
</file>

<file path=ppt/tags/tag415.xml><?xml version="1.0" encoding="utf-8"?>
<p:tagLst xmlns:a="http://schemas.openxmlformats.org/drawingml/2006/main" xmlns:r="http://schemas.openxmlformats.org/officeDocument/2006/relationships" xmlns:p="http://schemas.openxmlformats.org/presentationml/2006/main">
  <p:tag name="NAME" val="Sticky"/>
</p:tagLst>
</file>

<file path=ppt/tags/tag416.xml><?xml version="1.0" encoding="utf-8"?>
<p:tagLst xmlns:a="http://schemas.openxmlformats.org/drawingml/2006/main" xmlns:r="http://schemas.openxmlformats.org/officeDocument/2006/relationships" xmlns:p="http://schemas.openxmlformats.org/presentationml/2006/main">
  <p:tag name="NAME" val="Sticky"/>
</p:tagLst>
</file>

<file path=ppt/tags/tag417.xml><?xml version="1.0" encoding="utf-8"?>
<p:tagLst xmlns:a="http://schemas.openxmlformats.org/drawingml/2006/main" xmlns:r="http://schemas.openxmlformats.org/officeDocument/2006/relationships" xmlns:p="http://schemas.openxmlformats.org/presentationml/2006/main">
  <p:tag name="NAME" val="Sticky"/>
</p:tagLst>
</file>

<file path=ppt/tags/tag418.xml><?xml version="1.0" encoding="utf-8"?>
<p:tagLst xmlns:a="http://schemas.openxmlformats.org/drawingml/2006/main" xmlns:r="http://schemas.openxmlformats.org/officeDocument/2006/relationships" xmlns:p="http://schemas.openxmlformats.org/presentationml/2006/main">
  <p:tag name="NAME" val="Sticky"/>
</p:tagLst>
</file>

<file path=ppt/tags/tag419.xml><?xml version="1.0" encoding="utf-8"?>
<p:tagLst xmlns:a="http://schemas.openxmlformats.org/drawingml/2006/main" xmlns:r="http://schemas.openxmlformats.org/officeDocument/2006/relationships" xmlns:p="http://schemas.openxmlformats.org/presentationml/2006/main">
  <p:tag name="NAME" val="Sticky"/>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NAME" val="Sticky"/>
</p:tagLst>
</file>

<file path=ppt/tags/tag421.xml><?xml version="1.0" encoding="utf-8"?>
<p:tagLst xmlns:a="http://schemas.openxmlformats.org/drawingml/2006/main" xmlns:r="http://schemas.openxmlformats.org/officeDocument/2006/relationships" xmlns:p="http://schemas.openxmlformats.org/presentationml/2006/main">
  <p:tag name="NAME" val="Sticky"/>
</p:tagLst>
</file>

<file path=ppt/tags/tag422.xml><?xml version="1.0" encoding="utf-8"?>
<p:tagLst xmlns:a="http://schemas.openxmlformats.org/drawingml/2006/main" xmlns:r="http://schemas.openxmlformats.org/officeDocument/2006/relationships" xmlns:p="http://schemas.openxmlformats.org/presentationml/2006/main">
  <p:tag name="NAME" val="Sticky"/>
</p:tagLst>
</file>

<file path=ppt/tags/tag423.xml><?xml version="1.0" encoding="utf-8"?>
<p:tagLst xmlns:a="http://schemas.openxmlformats.org/drawingml/2006/main" xmlns:r="http://schemas.openxmlformats.org/officeDocument/2006/relationships" xmlns:p="http://schemas.openxmlformats.org/presentationml/2006/main">
  <p:tag name="NAME" val="Sticky"/>
</p:tagLst>
</file>

<file path=ppt/tags/tag424.xml><?xml version="1.0" encoding="utf-8"?>
<p:tagLst xmlns:a="http://schemas.openxmlformats.org/drawingml/2006/main" xmlns:r="http://schemas.openxmlformats.org/officeDocument/2006/relationships" xmlns:p="http://schemas.openxmlformats.org/presentationml/2006/main">
  <p:tag name="NAME" val="Sticky"/>
</p:tagLst>
</file>

<file path=ppt/tags/tag425.xml><?xml version="1.0" encoding="utf-8"?>
<p:tagLst xmlns:a="http://schemas.openxmlformats.org/drawingml/2006/main" xmlns:r="http://schemas.openxmlformats.org/officeDocument/2006/relationships" xmlns:p="http://schemas.openxmlformats.org/presentationml/2006/main">
  <p:tag name="SHAPENAME" val="5. Source"/>
</p:tagLst>
</file>

<file path=ppt/tags/tag426.xml><?xml version="1.0" encoding="utf-8"?>
<p:tagLst xmlns:a="http://schemas.openxmlformats.org/drawingml/2006/main" xmlns:r="http://schemas.openxmlformats.org/officeDocument/2006/relationships" xmlns:p="http://schemas.openxmlformats.org/presentationml/2006/main">
  <p:tag name="NAME" val="SingleBoatText"/>
</p:tagLst>
</file>

<file path=ppt/tags/tag427.xml><?xml version="1.0" encoding="utf-8"?>
<p:tagLst xmlns:a="http://schemas.openxmlformats.org/drawingml/2006/main" xmlns:r="http://schemas.openxmlformats.org/officeDocument/2006/relationships" xmlns:p="http://schemas.openxmlformats.org/presentationml/2006/main">
  <p:tag name="NAME" val="SingleBoatText"/>
</p:tagLst>
</file>

<file path=ppt/tags/tag428.xml><?xml version="1.0" encoding="utf-8"?>
<p:tagLst xmlns:a="http://schemas.openxmlformats.org/drawingml/2006/main" xmlns:r="http://schemas.openxmlformats.org/officeDocument/2006/relationships" xmlns:p="http://schemas.openxmlformats.org/presentationml/2006/main">
  <p:tag name="NAME" val="SingleBoatText"/>
</p:tagLst>
</file>

<file path=ppt/tags/tag429.xml><?xml version="1.0" encoding="utf-8"?>
<p:tagLst xmlns:a="http://schemas.openxmlformats.org/drawingml/2006/main" xmlns:r="http://schemas.openxmlformats.org/officeDocument/2006/relationships" xmlns:p="http://schemas.openxmlformats.org/presentationml/2006/main">
  <p:tag name="NAME" val="SingleBoatText"/>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NAME" val="TrackerNumBlue"/>
</p:tagLst>
</file>

<file path=ppt/tags/tag431.xml><?xml version="1.0" encoding="utf-8"?>
<p:tagLst xmlns:a="http://schemas.openxmlformats.org/drawingml/2006/main" xmlns:r="http://schemas.openxmlformats.org/officeDocument/2006/relationships" xmlns:p="http://schemas.openxmlformats.org/presentationml/2006/main">
  <p:tag name="NAME" val="SingleBoatText"/>
</p:tagLst>
</file>

<file path=ppt/tags/tag432.xml><?xml version="1.0" encoding="utf-8"?>
<p:tagLst xmlns:a="http://schemas.openxmlformats.org/drawingml/2006/main" xmlns:r="http://schemas.openxmlformats.org/officeDocument/2006/relationships" xmlns:p="http://schemas.openxmlformats.org/presentationml/2006/main">
  <p:tag name="NAME" val="TrackerNumBlue"/>
</p:tagLst>
</file>

<file path=ppt/tags/tag433.xml><?xml version="1.0" encoding="utf-8"?>
<p:tagLst xmlns:a="http://schemas.openxmlformats.org/drawingml/2006/main" xmlns:r="http://schemas.openxmlformats.org/officeDocument/2006/relationships" xmlns:p="http://schemas.openxmlformats.org/presentationml/2006/main">
  <p:tag name="NAME" val="SingleBoatText"/>
</p:tagLst>
</file>

<file path=ppt/tags/tag434.xml><?xml version="1.0" encoding="utf-8"?>
<p:tagLst xmlns:a="http://schemas.openxmlformats.org/drawingml/2006/main" xmlns:r="http://schemas.openxmlformats.org/officeDocument/2006/relationships" xmlns:p="http://schemas.openxmlformats.org/presentationml/2006/main">
  <p:tag name="NAME" val="TrackerNumBlue"/>
</p:tagLst>
</file>

<file path=ppt/tags/tag435.xml><?xml version="1.0" encoding="utf-8"?>
<p:tagLst xmlns:a="http://schemas.openxmlformats.org/drawingml/2006/main" xmlns:r="http://schemas.openxmlformats.org/officeDocument/2006/relationships" xmlns:p="http://schemas.openxmlformats.org/presentationml/2006/main">
  <p:tag name="NAME" val="SingleBoatText"/>
</p:tagLst>
</file>

<file path=ppt/tags/tag43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prUxtoL_Q2bJQ0Vlez_49w"/>
</p:tagLst>
</file>

<file path=ppt/tags/tag4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43.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44.xml><?xml version="1.0" encoding="utf-8"?>
<p:tagLst xmlns:a="http://schemas.openxmlformats.org/drawingml/2006/main" xmlns:r="http://schemas.openxmlformats.org/officeDocument/2006/relationships" xmlns:p="http://schemas.openxmlformats.org/presentationml/2006/main">
  <p:tag name="NAME" val="CustomIcon"/>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7.xml><?xml version="1.0" encoding="utf-8"?>
<p:tagLst xmlns:a="http://schemas.openxmlformats.org/drawingml/2006/main" xmlns:r="http://schemas.openxmlformats.org/officeDocument/2006/relationships" xmlns:p="http://schemas.openxmlformats.org/presentationml/2006/main">
  <p:tag name="NAME" val="TrackerNumBlue"/>
</p:tagLst>
</file>

<file path=ppt/tags/tag448.xml><?xml version="1.0" encoding="utf-8"?>
<p:tagLst xmlns:a="http://schemas.openxmlformats.org/drawingml/2006/main" xmlns:r="http://schemas.openxmlformats.org/officeDocument/2006/relationships" xmlns:p="http://schemas.openxmlformats.org/presentationml/2006/main">
  <p:tag name="NAME" val="TrackerNumBlue"/>
</p:tagLst>
</file>

<file path=ppt/tags/tag449.xml><?xml version="1.0" encoding="utf-8"?>
<p:tagLst xmlns:a="http://schemas.openxmlformats.org/drawingml/2006/main" xmlns:r="http://schemas.openxmlformats.org/officeDocument/2006/relationships" xmlns:p="http://schemas.openxmlformats.org/presentationml/2006/main">
  <p:tag name="NAME" val="TrackerNumBlue"/>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NAME" val="TrackerNumBlu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3.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454.xml><?xml version="1.0" encoding="utf-8"?>
<p:tagLst xmlns:a="http://schemas.openxmlformats.org/drawingml/2006/main" xmlns:r="http://schemas.openxmlformats.org/officeDocument/2006/relationships" xmlns:p="http://schemas.openxmlformats.org/presentationml/2006/main">
  <p:tag name="NAME" val="LineBasicStrong"/>
</p:tagLst>
</file>

<file path=ppt/tags/tag455.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456.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457.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458.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459.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SHAPENAME" val="5. Sourc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3.xml><?xml version="1.0" encoding="utf-8"?>
<p:tagLst xmlns:a="http://schemas.openxmlformats.org/drawingml/2006/main" xmlns:r="http://schemas.openxmlformats.org/officeDocument/2006/relationships" xmlns:p="http://schemas.openxmlformats.org/presentationml/2006/main">
  <p:tag name="NAME" val="Flow"/>
</p:tagLst>
</file>

<file path=ppt/tags/tag464.xml><?xml version="1.0" encoding="utf-8"?>
<p:tagLst xmlns:a="http://schemas.openxmlformats.org/drawingml/2006/main" xmlns:r="http://schemas.openxmlformats.org/officeDocument/2006/relationships" xmlns:p="http://schemas.openxmlformats.org/presentationml/2006/main">
  <p:tag name="NAME" val="Flow"/>
</p:tagLst>
</file>

<file path=ppt/tags/tag465.xml><?xml version="1.0" encoding="utf-8"?>
<p:tagLst xmlns:a="http://schemas.openxmlformats.org/drawingml/2006/main" xmlns:r="http://schemas.openxmlformats.org/officeDocument/2006/relationships" xmlns:p="http://schemas.openxmlformats.org/presentationml/2006/main">
  <p:tag name="NAME" val="Flow"/>
</p:tagLst>
</file>

<file path=ppt/tags/tag466.xml><?xml version="1.0" encoding="utf-8"?>
<p:tagLst xmlns:a="http://schemas.openxmlformats.org/drawingml/2006/main" xmlns:r="http://schemas.openxmlformats.org/officeDocument/2006/relationships" xmlns:p="http://schemas.openxmlformats.org/presentationml/2006/main">
  <p:tag name="NAME" val="Flow"/>
</p:tagLst>
</file>

<file path=ppt/tags/tag467.xml><?xml version="1.0" encoding="utf-8"?>
<p:tagLst xmlns:a="http://schemas.openxmlformats.org/drawingml/2006/main" xmlns:r="http://schemas.openxmlformats.org/officeDocument/2006/relationships" xmlns:p="http://schemas.openxmlformats.org/presentationml/2006/main">
  <p:tag name="NAME" val="Flow"/>
</p:tagLst>
</file>

<file path=ppt/tags/tag468.xml><?xml version="1.0" encoding="utf-8"?>
<p:tagLst xmlns:a="http://schemas.openxmlformats.org/drawingml/2006/main" xmlns:r="http://schemas.openxmlformats.org/officeDocument/2006/relationships" xmlns:p="http://schemas.openxmlformats.org/presentationml/2006/main">
  <p:tag name="SHAPENAME" val="5. Source"/>
</p:tagLst>
</file>

<file path=ppt/tags/tag46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70.xml><?xml version="1.0" encoding="utf-8"?>
<p:tagLst xmlns:a="http://schemas.openxmlformats.org/drawingml/2006/main" xmlns:r="http://schemas.openxmlformats.org/officeDocument/2006/relationships" xmlns:p="http://schemas.openxmlformats.org/presentationml/2006/main">
  <p:tag name="NAME" val="SingleBoatText"/>
</p:tagLst>
</file>

<file path=ppt/tags/tag4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2.xml><?xml version="1.0" encoding="utf-8"?>
<p:tagLst xmlns:a="http://schemas.openxmlformats.org/drawingml/2006/main" xmlns:r="http://schemas.openxmlformats.org/officeDocument/2006/relationships" xmlns:p="http://schemas.openxmlformats.org/presentationml/2006/main">
  <p:tag name="NAME" val="SingleBoatText"/>
</p:tagLst>
</file>

<file path=ppt/tags/tag47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4.xml><?xml version="1.0" encoding="utf-8"?>
<p:tagLst xmlns:a="http://schemas.openxmlformats.org/drawingml/2006/main" xmlns:r="http://schemas.openxmlformats.org/officeDocument/2006/relationships" xmlns:p="http://schemas.openxmlformats.org/presentationml/2006/main">
  <p:tag name="NAME" val="SingleBoatText"/>
</p:tagLst>
</file>

<file path=ppt/tags/tag475.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6.xml><?xml version="1.0" encoding="utf-8"?>
<p:tagLst xmlns:a="http://schemas.openxmlformats.org/drawingml/2006/main" xmlns:r="http://schemas.openxmlformats.org/officeDocument/2006/relationships" xmlns:p="http://schemas.openxmlformats.org/presentationml/2006/main">
  <p:tag name="NAME" val="SingleBoatText"/>
</p:tagLst>
</file>

<file path=ppt/tags/tag477.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8.xml><?xml version="1.0" encoding="utf-8"?>
<p:tagLst xmlns:a="http://schemas.openxmlformats.org/drawingml/2006/main" xmlns:r="http://schemas.openxmlformats.org/officeDocument/2006/relationships" xmlns:p="http://schemas.openxmlformats.org/presentationml/2006/main">
  <p:tag name="NAME" val="SingleBoatText"/>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2.xml><?xml version="1.0" encoding="utf-8"?>
<p:tagLst xmlns:a="http://schemas.openxmlformats.org/drawingml/2006/main" xmlns:r="http://schemas.openxmlformats.org/officeDocument/2006/relationships" xmlns:p="http://schemas.openxmlformats.org/presentationml/2006/main">
  <p:tag name="NAME" val="CustomIcon"/>
</p:tagLst>
</file>

<file path=ppt/tags/tag483.xml><?xml version="1.0" encoding="utf-8"?>
<p:tagLst xmlns:a="http://schemas.openxmlformats.org/drawingml/2006/main" xmlns:r="http://schemas.openxmlformats.org/officeDocument/2006/relationships" xmlns:p="http://schemas.openxmlformats.org/presentationml/2006/main">
  <p:tag name="SHAPENAME" val="5. Source"/>
</p:tagLst>
</file>

<file path=ppt/tags/tag484.xml><?xml version="1.0" encoding="utf-8"?>
<p:tagLst xmlns:a="http://schemas.openxmlformats.org/drawingml/2006/main" xmlns:r="http://schemas.openxmlformats.org/officeDocument/2006/relationships" xmlns:p="http://schemas.openxmlformats.org/presentationml/2006/main">
  <p:tag name="SHAPENAME" val="5. Source"/>
</p:tagLst>
</file>

<file path=ppt/tags/tag485.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486.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487.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488.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489.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4.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495.xml><?xml version="1.0" encoding="utf-8"?>
<p:tagLst xmlns:a="http://schemas.openxmlformats.org/drawingml/2006/main" xmlns:r="http://schemas.openxmlformats.org/officeDocument/2006/relationships" xmlns:p="http://schemas.openxmlformats.org/presentationml/2006/main">
  <p:tag name="SHAPENAME" val="4. Footnote"/>
</p:tagLst>
</file>

<file path=ppt/tags/tag496.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497.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98.xml><?xml version="1.0" encoding="utf-8"?>
<p:tagLst xmlns:a="http://schemas.openxmlformats.org/drawingml/2006/main" xmlns:r="http://schemas.openxmlformats.org/officeDocument/2006/relationships" xmlns:p="http://schemas.openxmlformats.org/presentationml/2006/main">
  <p:tag name="SHAPENAME" val="5. Source"/>
</p:tagLst>
</file>

<file path=ppt/tags/tag4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00.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501.xml><?xml version="1.0" encoding="utf-8"?>
<p:tagLst xmlns:a="http://schemas.openxmlformats.org/drawingml/2006/main" xmlns:r="http://schemas.openxmlformats.org/officeDocument/2006/relationships" xmlns:p="http://schemas.openxmlformats.org/presentationml/2006/main">
  <p:tag name="SHAPENAME" val="5. Source"/>
</p:tagLst>
</file>

<file path=ppt/tags/tag5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04.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05.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0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07.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08.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09.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0.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11.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1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13.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4.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1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516.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517.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51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05.4517"/>
  <p:tag name="HEIGHT" val="31.51608"/>
</p:tagLst>
</file>

<file path=ppt/tags/tag51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2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52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52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526.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527.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05.4517"/>
  <p:tag name="HEIGHT" val="31.51608"/>
</p:tagLst>
</file>

<file path=ppt/tags/tag52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2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30.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31.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32.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33.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34.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35.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3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37.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38.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39.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41.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54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5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4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46.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47.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48.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49.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0.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51.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553.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54.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55.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5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57.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5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5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0.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561.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56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56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05.4517"/>
  <p:tag name="HEIGHT" val="31.51608"/>
</p:tagLst>
</file>

<file path=ppt/tags/tag56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6.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67.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56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56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70.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571.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05.4517"/>
  <p:tag name="HEIGHT" val="31.51608"/>
</p:tagLst>
</file>

<file path=ppt/tags/tag57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7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57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575.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76.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77.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78.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79.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0.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1.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583.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4.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5.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7.xml><?xml version="1.0" encoding="utf-8"?>
<p:tagLst xmlns:a="http://schemas.openxmlformats.org/drawingml/2006/main" xmlns:r="http://schemas.openxmlformats.org/officeDocument/2006/relationships" xmlns:p="http://schemas.openxmlformats.org/presentationml/2006/main">
  <p:tag name="SHAPENAME" val="4. Footnote"/>
</p:tagLst>
</file>

<file path=ppt/tags/tag58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58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9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59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59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596.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597.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59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9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00.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01.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02.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0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4.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05.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0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60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0.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611.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61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61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61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61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616.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17.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18.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19.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0.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21.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22.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2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24.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2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62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17315A"/>
      </a:accent1>
      <a:accent2>
        <a:srgbClr val="2487BE"/>
      </a:accent2>
      <a:accent3>
        <a:srgbClr val="9CCFEC"/>
      </a:accent3>
      <a:accent4>
        <a:srgbClr val="95368E"/>
      </a:accent4>
      <a:accent5>
        <a:srgbClr val="DFA1C8"/>
      </a:accent5>
      <a:accent6>
        <a:srgbClr val="E9E9E9"/>
      </a:accent6>
      <a:hlink>
        <a:srgbClr val="0000FF"/>
      </a:hlink>
      <a:folHlink>
        <a:srgbClr val="800080"/>
      </a:folHlink>
    </a:clrScheme>
    <a:fontScheme name="Custom">
      <a:majorFont>
        <a:latin typeface="Segoe UI"/>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7315A"/>
        </a:accent1>
        <a:accent2>
          <a:srgbClr val="2487BE"/>
        </a:accent2>
        <a:accent3>
          <a:srgbClr val="9CCFEC"/>
        </a:accent3>
        <a:accent4>
          <a:srgbClr val="95368E"/>
        </a:accent4>
        <a:accent5>
          <a:srgbClr val="DFA1C8"/>
        </a:accent5>
        <a:accent6>
          <a:srgbClr val="E9E9E9"/>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239_Template.potx" id="{596E5085-260A-4672-8541-C574267DB355}" vid="{542071E7-C956-455F-A6AB-6058DA1BD166}"/>
    </a:ext>
  </a:extLst>
</a:theme>
</file>

<file path=ppt/theme/theme2.xml><?xml version="1.0" encoding="utf-8"?>
<a:theme xmlns:a="http://schemas.openxmlformats.org/drawingml/2006/main" name="Contrast">
  <a:themeElements>
    <a:clrScheme name="Scheme2">
      <a:dk1>
        <a:srgbClr val="FFFFFF"/>
      </a:dk1>
      <a:lt1>
        <a:srgbClr val="17315A"/>
      </a:lt1>
      <a:dk2>
        <a:srgbClr val="000000"/>
      </a:dk2>
      <a:lt2>
        <a:srgbClr val="000000"/>
      </a:lt2>
      <a:accent1>
        <a:srgbClr val="FFFFFF"/>
      </a:accent1>
      <a:accent2>
        <a:srgbClr val="95368E"/>
      </a:accent2>
      <a:accent3>
        <a:srgbClr val="DFA1C8"/>
      </a:accent3>
      <a:accent4>
        <a:srgbClr val="2487BE"/>
      </a:accent4>
      <a:accent5>
        <a:srgbClr val="9CCFEC"/>
      </a:accent5>
      <a:accent6>
        <a:srgbClr val="E9E9E9"/>
      </a:accent6>
      <a:hlink>
        <a:srgbClr val="0000FF"/>
      </a:hlink>
      <a:folHlink>
        <a:srgbClr val="800080"/>
      </a:folHlink>
    </a:clrScheme>
    <a:fontScheme name="Custom">
      <a:majorFont>
        <a:latin typeface="Segoe UI"/>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17315A"/>
        </a:lt1>
        <a:dk2>
          <a:srgbClr val="000000"/>
        </a:dk2>
        <a:lt2>
          <a:srgbClr val="000000"/>
        </a:lt2>
        <a:accent1>
          <a:srgbClr val="FFFFFF"/>
        </a:accent1>
        <a:accent2>
          <a:srgbClr val="95368E"/>
        </a:accent2>
        <a:accent3>
          <a:srgbClr val="DFA1C8"/>
        </a:accent3>
        <a:accent4>
          <a:srgbClr val="2487BE"/>
        </a:accent4>
        <a:accent5>
          <a:srgbClr val="9CCFEC"/>
        </a:accent5>
        <a:accent6>
          <a:srgbClr val="E9E9E9"/>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239_Template.potx" id="{596E5085-260A-4672-8541-C574267DB355}" vid="{D2626708-C47D-44F6-8CAD-C02F0FE7B6EE}"/>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bc34b3-1921-46c7-8c7a-d18363374b4b">
      <Value>50</Value>
    </TaxCatchAll>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Office of Strategic Partnerships</TermName>
          <TermId xmlns="http://schemas.microsoft.com/office/infopath/2007/PartnerControls">e54a2f2f-8bbe-4121-82ed-a1c5a6e41bb1</TermId>
        </TermInfo>
      </Terms>
    </o68eaf9243684232b2418c37bbb152dc>
    <PublishingExpirationDate xmlns="http://schemas.microsoft.com/sharepoint/v3" xsi:nil="true"/>
    <PublishingStartDate xmlns="http://schemas.microsoft.com/sharepoint/v3" xsi:nil="true"/>
    <_dlc_DocId xmlns="69bc34b3-1921-46c7-8c7a-d18363374b4b">DHCSDOC-840983250-21</_dlc_DocId>
    <_dlc_DocIdUrl xmlns="69bc34b3-1921-46c7-8c7a-d18363374b4b">
      <Url>http://dhcsgovstaging:88/CYBHI/_layouts/15/DocIdRedir.aspx?ID=DHCSDOC-840983250-21</Url>
      <Description>DHCSDOC-840983250-21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6BD25E0E6A74A903FB946C2929DDC" ma:contentTypeVersion="2" ma:contentTypeDescription="Create a new document." ma:contentTypeScope="" ma:versionID="3c0f2032b3ece47300f0f976482166d1">
  <xsd:schema xmlns:xsd="http://www.w3.org/2001/XMLSchema" xmlns:xs="http://www.w3.org/2001/XMLSchema" xmlns:p="http://schemas.microsoft.com/office/2006/metadata/properties" xmlns:ns1="http://schemas.microsoft.com/sharepoint/v3" xmlns:ns2="69bc34b3-1921-46c7-8c7a-d18363374b4b" xmlns:ns3="c1c1dc04-eeda-4b6e-b2df-40979f5da1d3" targetNamespace="http://schemas.microsoft.com/office/2006/metadata/properties" ma:root="true" ma:fieldsID="9c79eec94584f06a55b48f0c9f652552" ns1:_="" ns2:_="" ns3: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68eaf9243684232b2418c37bbb152dc" ma:index="11" ma:taxonomy="true" ma:internalName="o68eaf9243684232b2418c37bbb152dc" ma:taxonomyFieldName="Division" ma:displayName="Organization" ma:default="" ma:fieldId="{868eaf92-4368-4232-b241-8c37bbb152dc}" ma:sspId="7be7a45c-2922-4e1f-984f-dff89a829ebc" ma:termSetId="fab399b8-4812-477e-b787-6d88ce91a47f"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3769C94-595C-4E1F-84E1-BE9F08C09A90}">
  <ds:schemaRefs>
    <ds:schemaRef ds:uri="http://purl.org/dc/elements/1.1/"/>
    <ds:schemaRef ds:uri="028dfe86-b506-4476-bb47-cbbf417ff77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4061fcfb-1e31-44b2-bc3b-33f806e466e4"/>
    <ds:schemaRef ds:uri="http://www.w3.org/XML/1998/namespace"/>
    <ds:schemaRef ds:uri="http://purl.org/dc/dcmitype/"/>
  </ds:schemaRefs>
</ds:datastoreItem>
</file>

<file path=customXml/itemProps2.xml><?xml version="1.0" encoding="utf-8"?>
<ds:datastoreItem xmlns:ds="http://schemas.openxmlformats.org/officeDocument/2006/customXml" ds:itemID="{5687EF81-6097-4188-9658-04DAB9C82929}">
  <ds:schemaRefs>
    <ds:schemaRef ds:uri="http://schemas.microsoft.com/sharepoint/v3/contenttype/forms"/>
  </ds:schemaRefs>
</ds:datastoreItem>
</file>

<file path=customXml/itemProps3.xml><?xml version="1.0" encoding="utf-8"?>
<ds:datastoreItem xmlns:ds="http://schemas.openxmlformats.org/officeDocument/2006/customXml" ds:itemID="{A1D5C9CE-DF5F-4114-953B-DA3A8BFCD425}"/>
</file>

<file path=customXml/itemProps4.xml><?xml version="1.0" encoding="utf-8"?>
<ds:datastoreItem xmlns:ds="http://schemas.openxmlformats.org/officeDocument/2006/customXml" ds:itemID="{7D7B4481-9675-430C-8F59-731F07A72137}"/>
</file>

<file path=docProps/app.xml><?xml version="1.0" encoding="utf-8"?>
<Properties xmlns="http://schemas.openxmlformats.org/officeDocument/2006/extended-properties" xmlns:vt="http://schemas.openxmlformats.org/officeDocument/2006/docPropsVTypes">
  <Template/>
  <TotalTime>0</TotalTime>
  <Words>4832</Words>
  <Application>Microsoft Office PowerPoint</Application>
  <PresentationFormat>Widescreen</PresentationFormat>
  <Paragraphs>598</Paragraphs>
  <Slides>38</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7" baseType="lpstr">
      <vt:lpstr>Arial</vt:lpstr>
      <vt:lpstr>Arial Nova</vt:lpstr>
      <vt:lpstr>Calibri</vt:lpstr>
      <vt:lpstr>Georgia</vt:lpstr>
      <vt:lpstr>Segoe UI</vt:lpstr>
      <vt:lpstr>Wingdings</vt:lpstr>
      <vt:lpstr>White</vt:lpstr>
      <vt:lpstr>Contrast</vt:lpstr>
      <vt:lpstr>think-cell Slide</vt:lpstr>
      <vt:lpstr>Children and Youth Behavioral  Health Initiative</vt:lpstr>
      <vt:lpstr>   Purpose:</vt:lpstr>
      <vt:lpstr>Welcome!</vt:lpstr>
      <vt:lpstr>Today’s Agenda</vt:lpstr>
      <vt:lpstr>Today’s Agenda</vt:lpstr>
      <vt:lpstr>1. Potential success from today’s discussion</vt:lpstr>
      <vt:lpstr>1. Word Cloud Exercise (1 of 2) </vt:lpstr>
      <vt:lpstr>1. Phrase wall exercise (2 of 2)</vt:lpstr>
      <vt:lpstr>Today’s Agenda</vt:lpstr>
      <vt:lpstr>2. Overview of the Children and Youth Behavioral Health Initiative (CYBHI)</vt:lpstr>
      <vt:lpstr>2. The CYBHI vision is to reimagine behavioral health and emotional wellbeing</vt:lpstr>
      <vt:lpstr>2. Snapshot of stakeholder engagement to date</vt:lpstr>
      <vt:lpstr>2. Current challenges and vision for the school-linked BH fee schedule</vt:lpstr>
      <vt:lpstr>2. Fee schedule working group charter</vt:lpstr>
      <vt:lpstr>2. Fee schedule working group norms and values</vt:lpstr>
      <vt:lpstr>2. Preliminary topics for upcoming sessions</vt:lpstr>
      <vt:lpstr>Today’s Agenda</vt:lpstr>
      <vt:lpstr>3. Overview of statutory requirements</vt:lpstr>
      <vt:lpstr>3. Preliminary view of scope of services1 to be covered</vt:lpstr>
      <vt:lpstr>3. Hypothesis for future-state school-linked fee schedule process flow</vt:lpstr>
      <vt:lpstr>3. Design and operational considerations to be addressed</vt:lpstr>
      <vt:lpstr>3. Breakout group discussions</vt:lpstr>
      <vt:lpstr>3. Breakout discussion activity: Provider enrollment</vt:lpstr>
      <vt:lpstr>3. Read-out from breakouts</vt:lpstr>
      <vt:lpstr>Today’s Agenda</vt:lpstr>
      <vt:lpstr>4. School-linked fee schedule implementation preliminary timeline</vt:lpstr>
      <vt:lpstr>4. Preliminary topics for upcoming sessions</vt:lpstr>
      <vt:lpstr>4. Preview of pre-survey for session 2</vt:lpstr>
      <vt:lpstr>Backup</vt:lpstr>
      <vt:lpstr>Review: Fee Schedule stakeholder engagement plan</vt:lpstr>
      <vt:lpstr>2. Potential impacts of a revised school-linked fee schedule on current billing processes</vt:lpstr>
      <vt:lpstr>4. Instructions for Scope of Services breakout groups</vt:lpstr>
      <vt:lpstr>4. Prevention &amp; early intervention</vt:lpstr>
      <vt:lpstr>4. Prevention &amp; early intervention</vt:lpstr>
      <vt:lpstr>4. Treatment</vt:lpstr>
      <vt:lpstr>4. Treatment</vt:lpstr>
      <vt:lpstr>4. Coordination/care management and ongoing support</vt:lpstr>
      <vt:lpstr>4. Coordination/care management and ongoing support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 Schedule Working Group Session 1 Slides</dc:title>
  <dc:subject/>
  <dc:creator/>
  <cp:keywords/>
  <dc:description/>
  <cp:lastModifiedBy/>
  <cp:revision>2</cp:revision>
  <dcterms:created xsi:type="dcterms:W3CDTF">2022-09-23T15:24:28Z</dcterms:created>
  <dcterms:modified xsi:type="dcterms:W3CDTF">2023-03-06T06:25:36Z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0x010100AA36BD25E0E6A74A903FB946C2929DDC</vt:lpwstr>
  </property>
  <property fmtid="{D5CDD505-2E9C-101B-9397-08002B2CF9AE}" pid="3" name="_dlc_DocIdItemGuid">
    <vt:lpwstr>6e26bdc3-1309-4ca9-aeb8-cf0fa4742a03</vt:lpwstr>
  </property>
  <property fmtid="{D5CDD505-2E9C-101B-9397-08002B2CF9AE}" pid="4" name="Division">
    <vt:lpwstr>50;#Office of Strategic Partnerships|e54a2f2f-8bbe-4121-82ed-a1c5a6e41bb1</vt:lpwstr>
  </property>
</Properties>
</file>